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0" r:id="rId1"/>
  </p:sldMasterIdLst>
  <p:sldIdLst>
    <p:sldId id="256" r:id="rId2"/>
    <p:sldId id="260" r:id="rId3"/>
    <p:sldId id="259" r:id="rId4"/>
    <p:sldId id="258" r:id="rId5"/>
    <p:sldId id="257" r:id="rId6"/>
    <p:sldId id="26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user" initials="u" lastIdx="1" clrIdx="0">
    <p:extLst>
      <p:ext uri="{19B8F6BF-5375-455C-9EA6-DF929625EA0E}">
        <p15:presenceInfo xmlns:p15="http://schemas.microsoft.com/office/powerpoint/2012/main" userId="user"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A5E3E9"/>
    <a:srgbClr val="6D88DD"/>
    <a:srgbClr val="DF455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5" d="100"/>
          <a:sy n="115" d="100"/>
        </p:scale>
        <p:origin x="372" y="13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69D1DF20-78E0-42A1-9A3B-72AB895190BA}" type="datetimeFigureOut">
              <a:rPr lang="en-US" smtClean="0"/>
              <a:t>11/10/2023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24B1E97-DFE1-418F-A5C5-9F32C8148238}" type="slidenum">
              <a:rPr lang="en-US" smtClean="0"/>
              <a:t>‹#›</a:t>
            </a:fld>
            <a:endParaRPr lang="en-US"/>
          </a:p>
        </p:txBody>
      </p:sp>
    </p:spTree>
    <p:extLst>
      <p:ext uri="{BB962C8B-B14F-4D97-AF65-F5344CB8AC3E}">
        <p14:creationId xmlns:p14="http://schemas.microsoft.com/office/powerpoint/2010/main" val="7583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9D1DF20-78E0-42A1-9A3B-72AB895190BA}" type="datetimeFigureOut">
              <a:rPr lang="en-US" smtClean="0"/>
              <a:t>11/10/2023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24B1E97-DFE1-418F-A5C5-9F32C8148238}" type="slidenum">
              <a:rPr lang="en-US" smtClean="0"/>
              <a:t>‹#›</a:t>
            </a:fld>
            <a:endParaRPr lang="en-US"/>
          </a:p>
        </p:txBody>
      </p:sp>
    </p:spTree>
    <p:extLst>
      <p:ext uri="{BB962C8B-B14F-4D97-AF65-F5344CB8AC3E}">
        <p14:creationId xmlns:p14="http://schemas.microsoft.com/office/powerpoint/2010/main" val="32734871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9D1DF20-78E0-42A1-9A3B-72AB895190BA}" type="datetimeFigureOut">
              <a:rPr lang="en-US" smtClean="0"/>
              <a:t>11/10/2023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24B1E97-DFE1-418F-A5C5-9F32C8148238}" type="slidenum">
              <a:rPr lang="en-US" smtClean="0"/>
              <a:t>‹#›</a:t>
            </a:fld>
            <a:endParaRPr lang="en-US"/>
          </a:p>
        </p:txBody>
      </p:sp>
    </p:spTree>
    <p:extLst>
      <p:ext uri="{BB962C8B-B14F-4D97-AF65-F5344CB8AC3E}">
        <p14:creationId xmlns:p14="http://schemas.microsoft.com/office/powerpoint/2010/main" val="8037123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9D1DF20-78E0-42A1-9A3B-72AB895190BA}" type="datetimeFigureOut">
              <a:rPr lang="en-US" smtClean="0"/>
              <a:t>11/10/2023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24B1E97-DFE1-418F-A5C5-9F32C8148238}" type="slidenum">
              <a:rPr lang="en-US" smtClean="0"/>
              <a:t>‹#›</a:t>
            </a:fld>
            <a:endParaRPr lang="en-US"/>
          </a:p>
        </p:txBody>
      </p:sp>
    </p:spTree>
    <p:extLst>
      <p:ext uri="{BB962C8B-B14F-4D97-AF65-F5344CB8AC3E}">
        <p14:creationId xmlns:p14="http://schemas.microsoft.com/office/powerpoint/2010/main" val="17325937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69D1DF20-78E0-42A1-9A3B-72AB895190BA}" type="datetimeFigureOut">
              <a:rPr lang="en-US" smtClean="0"/>
              <a:t>11/10/2023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24B1E97-DFE1-418F-A5C5-9F32C8148238}" type="slidenum">
              <a:rPr lang="en-US" smtClean="0"/>
              <a:t>‹#›</a:t>
            </a:fld>
            <a:endParaRPr lang="en-US"/>
          </a:p>
        </p:txBody>
      </p:sp>
    </p:spTree>
    <p:extLst>
      <p:ext uri="{BB962C8B-B14F-4D97-AF65-F5344CB8AC3E}">
        <p14:creationId xmlns:p14="http://schemas.microsoft.com/office/powerpoint/2010/main" val="6612249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69D1DF20-78E0-42A1-9A3B-72AB895190BA}" type="datetimeFigureOut">
              <a:rPr lang="en-US" smtClean="0"/>
              <a:t>11/10/2023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24B1E97-DFE1-418F-A5C5-9F32C8148238}" type="slidenum">
              <a:rPr lang="en-US" smtClean="0"/>
              <a:t>‹#›</a:t>
            </a:fld>
            <a:endParaRPr lang="en-US"/>
          </a:p>
        </p:txBody>
      </p:sp>
    </p:spTree>
    <p:extLst>
      <p:ext uri="{BB962C8B-B14F-4D97-AF65-F5344CB8AC3E}">
        <p14:creationId xmlns:p14="http://schemas.microsoft.com/office/powerpoint/2010/main" val="28546665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69D1DF20-78E0-42A1-9A3B-72AB895190BA}" type="datetimeFigureOut">
              <a:rPr lang="en-US" smtClean="0"/>
              <a:t>11/10/2023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24B1E97-DFE1-418F-A5C5-9F32C8148238}" type="slidenum">
              <a:rPr lang="en-US" smtClean="0"/>
              <a:t>‹#›</a:t>
            </a:fld>
            <a:endParaRPr lang="en-US"/>
          </a:p>
        </p:txBody>
      </p:sp>
    </p:spTree>
    <p:extLst>
      <p:ext uri="{BB962C8B-B14F-4D97-AF65-F5344CB8AC3E}">
        <p14:creationId xmlns:p14="http://schemas.microsoft.com/office/powerpoint/2010/main" val="1824264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69D1DF20-78E0-42A1-9A3B-72AB895190BA}" type="datetimeFigureOut">
              <a:rPr lang="en-US" smtClean="0"/>
              <a:t>11/10/2023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24B1E97-DFE1-418F-A5C5-9F32C8148238}" type="slidenum">
              <a:rPr lang="en-US" smtClean="0"/>
              <a:t>‹#›</a:t>
            </a:fld>
            <a:endParaRPr lang="en-US"/>
          </a:p>
        </p:txBody>
      </p:sp>
    </p:spTree>
    <p:extLst>
      <p:ext uri="{BB962C8B-B14F-4D97-AF65-F5344CB8AC3E}">
        <p14:creationId xmlns:p14="http://schemas.microsoft.com/office/powerpoint/2010/main" val="34588531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9D1DF20-78E0-42A1-9A3B-72AB895190BA}" type="datetimeFigureOut">
              <a:rPr lang="en-US" smtClean="0"/>
              <a:t>11/10/2023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24B1E97-DFE1-418F-A5C5-9F32C8148238}" type="slidenum">
              <a:rPr lang="en-US" smtClean="0"/>
              <a:t>‹#›</a:t>
            </a:fld>
            <a:endParaRPr lang="en-US"/>
          </a:p>
        </p:txBody>
      </p:sp>
    </p:spTree>
    <p:extLst>
      <p:ext uri="{BB962C8B-B14F-4D97-AF65-F5344CB8AC3E}">
        <p14:creationId xmlns:p14="http://schemas.microsoft.com/office/powerpoint/2010/main" val="4256612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69D1DF20-78E0-42A1-9A3B-72AB895190BA}" type="datetimeFigureOut">
              <a:rPr lang="en-US" smtClean="0"/>
              <a:t>11/10/2023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24B1E97-DFE1-418F-A5C5-9F32C8148238}" type="slidenum">
              <a:rPr lang="en-US" smtClean="0"/>
              <a:t>‹#›</a:t>
            </a:fld>
            <a:endParaRPr lang="en-US"/>
          </a:p>
        </p:txBody>
      </p:sp>
    </p:spTree>
    <p:extLst>
      <p:ext uri="{BB962C8B-B14F-4D97-AF65-F5344CB8AC3E}">
        <p14:creationId xmlns:p14="http://schemas.microsoft.com/office/powerpoint/2010/main" val="19682354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69D1DF20-78E0-42A1-9A3B-72AB895190BA}" type="datetimeFigureOut">
              <a:rPr lang="en-US" smtClean="0"/>
              <a:t>11/10/2023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24B1E97-DFE1-418F-A5C5-9F32C8148238}" type="slidenum">
              <a:rPr lang="en-US" smtClean="0"/>
              <a:t>‹#›</a:t>
            </a:fld>
            <a:endParaRPr lang="en-US"/>
          </a:p>
        </p:txBody>
      </p:sp>
    </p:spTree>
    <p:extLst>
      <p:ext uri="{BB962C8B-B14F-4D97-AF65-F5344CB8AC3E}">
        <p14:creationId xmlns:p14="http://schemas.microsoft.com/office/powerpoint/2010/main" val="3685902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9D1DF20-78E0-42A1-9A3B-72AB895190BA}" type="datetimeFigureOut">
              <a:rPr lang="en-US" smtClean="0"/>
              <a:t>11/10/2023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24B1E97-DFE1-418F-A5C5-9F32C8148238}" type="slidenum">
              <a:rPr lang="en-US" smtClean="0"/>
              <a:t>‹#›</a:t>
            </a:fld>
            <a:endParaRPr lang="en-US"/>
          </a:p>
        </p:txBody>
      </p:sp>
    </p:spTree>
    <p:extLst>
      <p:ext uri="{BB962C8B-B14F-4D97-AF65-F5344CB8AC3E}">
        <p14:creationId xmlns:p14="http://schemas.microsoft.com/office/powerpoint/2010/main" val="110058704"/>
      </p:ext>
    </p:extLst>
  </p:cSld>
  <p:clrMap bg1="dk1" tx1="lt1" bg2="dk2" tx2="lt2" accent1="accent1" accent2="accent2" accent3="accent3" accent4="accent4" accent5="accent5" accent6="accent6" hlink="hlink" folHlink="folHlink"/>
  <p:sldLayoutIdLst>
    <p:sldLayoutId id="2147483691" r:id="rId1"/>
    <p:sldLayoutId id="2147483692" r:id="rId2"/>
    <p:sldLayoutId id="2147483693" r:id="rId3"/>
    <p:sldLayoutId id="2147483694" r:id="rId4"/>
    <p:sldLayoutId id="2147483695" r:id="rId5"/>
    <p:sldLayoutId id="2147483696" r:id="rId6"/>
    <p:sldLayoutId id="2147483697" r:id="rId7"/>
    <p:sldLayoutId id="2147483698" r:id="rId8"/>
    <p:sldLayoutId id="2147483699" r:id="rId9"/>
    <p:sldLayoutId id="2147483700" r:id="rId10"/>
    <p:sldLayoutId id="214748370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hyperlink" Target="../Videos/WhatsApp%20Video%202023-11-10%20at%2010.59.21_7abdd870.mp4"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808069" y="-899314"/>
            <a:ext cx="8084076" cy="2580332"/>
          </a:xfrm>
        </p:spPr>
        <p:txBody>
          <a:bodyPr/>
          <a:lstStyle/>
          <a:p>
            <a:r>
              <a:rPr lang="en-US" sz="3600" dirty="0" smtClean="0">
                <a:latin typeface="Arial" panose="020B0604020202020204" pitchFamily="34" charset="0"/>
                <a:cs typeface="Arial" panose="020B0604020202020204" pitchFamily="34" charset="0"/>
              </a:rPr>
              <a:t>The Introduction for traditions in Jordanian  weddings</a:t>
            </a:r>
            <a:endParaRPr lang="en-US" sz="3600" dirty="0">
              <a:latin typeface="Arial" panose="020B0604020202020204" pitchFamily="34" charset="0"/>
              <a:cs typeface="Arial" panose="020B0604020202020204" pitchFamily="34" charset="0"/>
            </a:endParaRPr>
          </a:p>
        </p:txBody>
      </p:sp>
      <p:sp>
        <p:nvSpPr>
          <p:cNvPr id="8" name="TextBox 7"/>
          <p:cNvSpPr txBox="1"/>
          <p:nvPr/>
        </p:nvSpPr>
        <p:spPr>
          <a:xfrm>
            <a:off x="609600" y="2133600"/>
            <a:ext cx="8617527" cy="1200329"/>
          </a:xfrm>
          <a:prstGeom prst="rect">
            <a:avLst/>
          </a:prstGeom>
          <a:noFill/>
        </p:spPr>
        <p:txBody>
          <a:bodyPr wrap="square" rtlCol="0">
            <a:spAutoFit/>
          </a:bodyPr>
          <a:lstStyle/>
          <a:p>
            <a:r>
              <a:rPr lang="en-US" dirty="0" smtClean="0">
                <a:latin typeface="Arial" panose="020B0604020202020204" pitchFamily="34" charset="0"/>
                <a:cs typeface="Arial" panose="020B0604020202020204" pitchFamily="34" charset="0"/>
              </a:rPr>
              <a:t>Traditional weddings in Amman Jordan is an special day for the broom and bride but mostly the broom and brooms family and they have a special way to celebrate the wedding and often the brooms family take care of all weddings expenses like the food the cake </a:t>
            </a:r>
            <a:r>
              <a:rPr lang="en-US" dirty="0" err="1" smtClean="0">
                <a:latin typeface="Arial" panose="020B0604020202020204" pitchFamily="34" charset="0"/>
                <a:cs typeface="Arial" panose="020B0604020202020204" pitchFamily="34" charset="0"/>
              </a:rPr>
              <a:t>etc</a:t>
            </a:r>
            <a:r>
              <a:rPr lang="en-US" dirty="0" smtClean="0">
                <a:latin typeface="Arial" panose="020B0604020202020204" pitchFamily="34" charset="0"/>
                <a:cs typeface="Arial" panose="020B0604020202020204" pitchFamily="34" charset="0"/>
              </a:rPr>
              <a:t> </a:t>
            </a: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366255927"/>
      </p:ext>
    </p:extLst>
  </p:cSld>
  <p:clrMapOvr>
    <a:masterClrMapping/>
  </p:clrMapOvr>
  <p:transition spd="slow">
    <p:push dir="u"/>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ounded Rectangle 11"/>
          <p:cNvSpPr/>
          <p:nvPr/>
        </p:nvSpPr>
        <p:spPr>
          <a:xfrm>
            <a:off x="870972" y="1472711"/>
            <a:ext cx="2795388" cy="5475245"/>
          </a:xfrm>
          <a:prstGeom prst="roundRect">
            <a:avLst/>
          </a:prstGeom>
          <a:solidFill>
            <a:srgbClr val="A5E3E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688336" y="-1002788"/>
            <a:ext cx="4905024" cy="2339264"/>
          </a:xfrm>
        </p:spPr>
        <p:txBody>
          <a:bodyPr/>
          <a:lstStyle/>
          <a:p>
            <a:r>
              <a:rPr lang="en-US" sz="3600" dirty="0" smtClean="0">
                <a:latin typeface="Arial" panose="020B0604020202020204" pitchFamily="34" charset="0"/>
                <a:cs typeface="Arial" panose="020B0604020202020204" pitchFamily="34" charset="0"/>
              </a:rPr>
              <a:t>Traditions in Jordan's</a:t>
            </a:r>
            <a:br>
              <a:rPr lang="en-US" sz="3600" dirty="0" smtClean="0">
                <a:latin typeface="Arial" panose="020B0604020202020204" pitchFamily="34" charset="0"/>
                <a:cs typeface="Arial" panose="020B0604020202020204" pitchFamily="34" charset="0"/>
              </a:rPr>
            </a:br>
            <a:r>
              <a:rPr lang="en-US" sz="3600" dirty="0" smtClean="0">
                <a:latin typeface="Arial" panose="020B0604020202020204" pitchFamily="34" charset="0"/>
                <a:cs typeface="Arial" panose="020B0604020202020204" pitchFamily="34" charset="0"/>
              </a:rPr>
              <a:t> weddings</a:t>
            </a:r>
            <a:endParaRPr lang="en-US" sz="3600" dirty="0">
              <a:latin typeface="Arial" panose="020B0604020202020204" pitchFamily="34" charset="0"/>
              <a:cs typeface="Arial" panose="020B0604020202020204" pitchFamily="34" charset="0"/>
            </a:endParaRPr>
          </a:p>
        </p:txBody>
      </p:sp>
      <p:sp>
        <p:nvSpPr>
          <p:cNvPr id="6" name="TextBox 5"/>
          <p:cNvSpPr txBox="1"/>
          <p:nvPr/>
        </p:nvSpPr>
        <p:spPr>
          <a:xfrm>
            <a:off x="2041232" y="1363364"/>
            <a:ext cx="1819564" cy="769441"/>
          </a:xfrm>
          <a:prstGeom prst="rect">
            <a:avLst/>
          </a:prstGeom>
          <a:noFill/>
        </p:spPr>
        <p:txBody>
          <a:bodyPr wrap="square" rtlCol="0">
            <a:spAutoFit/>
          </a:bodyPr>
          <a:lstStyle/>
          <a:p>
            <a:r>
              <a:rPr lang="en-US" sz="4400" dirty="0" smtClean="0">
                <a:solidFill>
                  <a:schemeClr val="bg1"/>
                </a:solidFill>
                <a:latin typeface="Arial" panose="020B0604020202020204" pitchFamily="34" charset="0"/>
                <a:cs typeface="Arial" panose="020B0604020202020204" pitchFamily="34" charset="0"/>
              </a:rPr>
              <a:t>1</a:t>
            </a:r>
            <a:r>
              <a:rPr lang="en-US" sz="4400" baseline="30000" dirty="0" smtClean="0">
                <a:solidFill>
                  <a:schemeClr val="bg1"/>
                </a:solidFill>
                <a:latin typeface="Arial" panose="020B0604020202020204" pitchFamily="34" charset="0"/>
                <a:cs typeface="Arial" panose="020B0604020202020204" pitchFamily="34" charset="0"/>
              </a:rPr>
              <a:t>st</a:t>
            </a:r>
            <a:r>
              <a:rPr lang="en-US" sz="4400" dirty="0" smtClean="0">
                <a:latin typeface="Arial" panose="020B0604020202020204" pitchFamily="34" charset="0"/>
                <a:cs typeface="Arial" panose="020B0604020202020204" pitchFamily="34" charset="0"/>
              </a:rPr>
              <a:t> </a:t>
            </a:r>
            <a:endParaRPr lang="en-US" sz="4400" dirty="0">
              <a:latin typeface="Arial" panose="020B0604020202020204" pitchFamily="34" charset="0"/>
              <a:cs typeface="Arial" panose="020B0604020202020204" pitchFamily="34" charset="0"/>
            </a:endParaRPr>
          </a:p>
        </p:txBody>
      </p:sp>
      <p:sp>
        <p:nvSpPr>
          <p:cNvPr id="7" name="TextBox 6"/>
          <p:cNvSpPr txBox="1"/>
          <p:nvPr/>
        </p:nvSpPr>
        <p:spPr>
          <a:xfrm>
            <a:off x="878837" y="1948178"/>
            <a:ext cx="3001672" cy="4893647"/>
          </a:xfrm>
          <a:prstGeom prst="rect">
            <a:avLst/>
          </a:prstGeom>
          <a:noFill/>
        </p:spPr>
        <p:txBody>
          <a:bodyPr wrap="square" rtlCol="0">
            <a:spAutoFit/>
          </a:bodyPr>
          <a:lstStyle/>
          <a:p>
            <a:r>
              <a:rPr lang="en-US" sz="2400" dirty="0" smtClean="0">
                <a:solidFill>
                  <a:schemeClr val="bg1"/>
                </a:solidFill>
              </a:rPr>
              <a:t> </a:t>
            </a:r>
            <a:r>
              <a:rPr lang="en-US" sz="2400" dirty="0" smtClean="0">
                <a:solidFill>
                  <a:schemeClr val="bg1"/>
                </a:solidFill>
                <a:latin typeface="Arial" panose="020B0604020202020204" pitchFamily="34" charset="0"/>
                <a:cs typeface="Arial" panose="020B0604020202020204" pitchFamily="34" charset="0"/>
              </a:rPr>
              <a:t>(Dabke) all of Jordan</a:t>
            </a:r>
          </a:p>
          <a:p>
            <a:r>
              <a:rPr lang="en-US" sz="2400" dirty="0" smtClean="0">
                <a:solidFill>
                  <a:schemeClr val="bg1"/>
                </a:solidFill>
                <a:latin typeface="Arial" panose="020B0604020202020204" pitchFamily="34" charset="0"/>
                <a:cs typeface="Arial" panose="020B0604020202020204" pitchFamily="34" charset="0"/>
              </a:rPr>
              <a:t> its know as a small dance that girls and boys but mostly boys are beter in dabke and some of them get paid for doing the dabke people preform the dabke for weddings or graduation or any kind of achievement</a:t>
            </a:r>
            <a:r>
              <a:rPr lang="en-US" sz="2400" dirty="0" smtClean="0">
                <a:latin typeface="Arial" panose="020B0604020202020204" pitchFamily="34" charset="0"/>
                <a:cs typeface="Arial" panose="020B0604020202020204" pitchFamily="34" charset="0"/>
              </a:rPr>
              <a:t>.</a:t>
            </a:r>
            <a:endParaRPr lang="en-US" sz="2400" dirty="0">
              <a:latin typeface="Arial" panose="020B0604020202020204" pitchFamily="34" charset="0"/>
              <a:cs typeface="Arial" panose="020B0604020202020204" pitchFamily="34" charset="0"/>
            </a:endParaRPr>
          </a:p>
        </p:txBody>
      </p:sp>
      <p:sp>
        <p:nvSpPr>
          <p:cNvPr id="5" name="TextBox 4"/>
          <p:cNvSpPr txBox="1"/>
          <p:nvPr/>
        </p:nvSpPr>
        <p:spPr>
          <a:xfrm>
            <a:off x="4683578" y="1244665"/>
            <a:ext cx="1819564" cy="769441"/>
          </a:xfrm>
          <a:prstGeom prst="rect">
            <a:avLst/>
          </a:prstGeom>
          <a:noFill/>
        </p:spPr>
        <p:txBody>
          <a:bodyPr wrap="square" rtlCol="0">
            <a:spAutoFit/>
          </a:bodyPr>
          <a:lstStyle/>
          <a:p>
            <a:r>
              <a:rPr lang="en-US" sz="4400" dirty="0" smtClean="0">
                <a:solidFill>
                  <a:schemeClr val="bg1"/>
                </a:solidFill>
                <a:latin typeface="Berlin Sans FB" panose="020E0602020502020306" pitchFamily="34" charset="0"/>
              </a:rPr>
              <a:t>2</a:t>
            </a:r>
            <a:r>
              <a:rPr lang="en-US" sz="4400" baseline="30000" dirty="0" smtClean="0">
                <a:solidFill>
                  <a:schemeClr val="bg1"/>
                </a:solidFill>
                <a:latin typeface="Berlin Sans FB" panose="020E0602020502020306" pitchFamily="34" charset="0"/>
              </a:rPr>
              <a:t>nd</a:t>
            </a:r>
            <a:r>
              <a:rPr lang="en-US" sz="4400" dirty="0" smtClean="0">
                <a:latin typeface="Berlin Sans FB" panose="020E0602020502020306" pitchFamily="34" charset="0"/>
              </a:rPr>
              <a:t> </a:t>
            </a:r>
            <a:endParaRPr lang="en-US" sz="4400" dirty="0">
              <a:latin typeface="Berlin Sans FB" panose="020E0602020502020306" pitchFamily="34" charset="0"/>
            </a:endParaRPr>
          </a:p>
        </p:txBody>
      </p:sp>
      <p:sp>
        <p:nvSpPr>
          <p:cNvPr id="8" name="TextBox 7"/>
          <p:cNvSpPr txBox="1"/>
          <p:nvPr/>
        </p:nvSpPr>
        <p:spPr>
          <a:xfrm>
            <a:off x="7108180" y="1363364"/>
            <a:ext cx="1819564" cy="769441"/>
          </a:xfrm>
          <a:prstGeom prst="rect">
            <a:avLst/>
          </a:prstGeom>
          <a:noFill/>
        </p:spPr>
        <p:txBody>
          <a:bodyPr wrap="square" rtlCol="0">
            <a:spAutoFit/>
          </a:bodyPr>
          <a:lstStyle/>
          <a:p>
            <a:r>
              <a:rPr lang="en-US" sz="4400" dirty="0" smtClean="0">
                <a:solidFill>
                  <a:schemeClr val="bg1"/>
                </a:solidFill>
                <a:latin typeface="Berlin Sans FB" panose="020E0602020502020306" pitchFamily="34" charset="0"/>
              </a:rPr>
              <a:t>3</a:t>
            </a:r>
            <a:r>
              <a:rPr lang="en-US" sz="4400" baseline="30000" dirty="0" smtClean="0">
                <a:solidFill>
                  <a:schemeClr val="bg1"/>
                </a:solidFill>
                <a:latin typeface="Berlin Sans FB" panose="020E0602020502020306" pitchFamily="34" charset="0"/>
              </a:rPr>
              <a:t>rd</a:t>
            </a:r>
            <a:r>
              <a:rPr lang="en-US" sz="4400" dirty="0" smtClean="0">
                <a:latin typeface="Berlin Sans FB" panose="020E0602020502020306" pitchFamily="34" charset="0"/>
              </a:rPr>
              <a:t> </a:t>
            </a:r>
            <a:endParaRPr lang="en-US" sz="4400" dirty="0">
              <a:latin typeface="Berlin Sans FB" panose="020E0602020502020306" pitchFamily="34" charset="0"/>
            </a:endParaRPr>
          </a:p>
        </p:txBody>
      </p:sp>
      <p:sp>
        <p:nvSpPr>
          <p:cNvPr id="9" name="TextBox 8"/>
          <p:cNvSpPr txBox="1"/>
          <p:nvPr/>
        </p:nvSpPr>
        <p:spPr>
          <a:xfrm>
            <a:off x="9939258" y="1363363"/>
            <a:ext cx="1819564" cy="769441"/>
          </a:xfrm>
          <a:prstGeom prst="rect">
            <a:avLst/>
          </a:prstGeom>
          <a:noFill/>
        </p:spPr>
        <p:txBody>
          <a:bodyPr wrap="square" rtlCol="0">
            <a:spAutoFit/>
          </a:bodyPr>
          <a:lstStyle/>
          <a:p>
            <a:r>
              <a:rPr lang="en-US" sz="4400" dirty="0" smtClean="0">
                <a:solidFill>
                  <a:schemeClr val="bg1"/>
                </a:solidFill>
                <a:latin typeface="Berlin Sans FB" panose="020E0602020502020306" pitchFamily="34" charset="0"/>
              </a:rPr>
              <a:t>4</a:t>
            </a:r>
            <a:r>
              <a:rPr lang="en-US" sz="4400" baseline="30000" dirty="0" smtClean="0">
                <a:solidFill>
                  <a:schemeClr val="bg1"/>
                </a:solidFill>
                <a:latin typeface="Berlin Sans FB" panose="020E0602020502020306" pitchFamily="34" charset="0"/>
              </a:rPr>
              <a:t>th</a:t>
            </a:r>
            <a:r>
              <a:rPr lang="en-US" sz="4400" dirty="0" smtClean="0">
                <a:solidFill>
                  <a:schemeClr val="bg1"/>
                </a:solidFill>
                <a:latin typeface="Berlin Sans FB" panose="020E0602020502020306" pitchFamily="34" charset="0"/>
              </a:rPr>
              <a:t> </a:t>
            </a:r>
            <a:endParaRPr lang="en-US" sz="4400" dirty="0">
              <a:solidFill>
                <a:schemeClr val="bg1"/>
              </a:solidFill>
              <a:latin typeface="Berlin Sans FB" panose="020E0602020502020306" pitchFamily="34" charset="0"/>
            </a:endParaRPr>
          </a:p>
        </p:txBody>
      </p:sp>
      <p:sp>
        <p:nvSpPr>
          <p:cNvPr id="3" name="Rectangle 2"/>
          <p:cNvSpPr/>
          <p:nvPr/>
        </p:nvSpPr>
        <p:spPr>
          <a:xfrm>
            <a:off x="3752271" y="1948177"/>
            <a:ext cx="3163451" cy="4524315"/>
          </a:xfrm>
          <a:prstGeom prst="rect">
            <a:avLst/>
          </a:prstGeom>
        </p:spPr>
        <p:txBody>
          <a:bodyPr wrap="square">
            <a:spAutoFit/>
          </a:bodyPr>
          <a:lstStyle/>
          <a:p>
            <a:r>
              <a:rPr lang="en-US" sz="2400" dirty="0" smtClean="0">
                <a:solidFill>
                  <a:schemeClr val="bg1"/>
                </a:solidFill>
              </a:rPr>
              <a:t>(zagrouta) all of Jordan</a:t>
            </a:r>
          </a:p>
          <a:p>
            <a:r>
              <a:rPr lang="en-US" sz="2400" dirty="0" smtClean="0">
                <a:solidFill>
                  <a:schemeClr val="bg1"/>
                </a:solidFill>
              </a:rPr>
              <a:t> it’s a high pitch nosie mostly girls and grandmas or aunts perform girls move there tongue left and right so fast </a:t>
            </a:r>
          </a:p>
          <a:p>
            <a:r>
              <a:rPr lang="en-US" sz="2400" dirty="0" smtClean="0">
                <a:solidFill>
                  <a:schemeClr val="bg1"/>
                </a:solidFill>
              </a:rPr>
              <a:t>Then a sound ”lalalaesh”  is realesed and the zagrouta is a special way of shouting but in there own way .</a:t>
            </a:r>
          </a:p>
        </p:txBody>
      </p:sp>
      <p:sp>
        <p:nvSpPr>
          <p:cNvPr id="4" name="Rectangle 3"/>
          <p:cNvSpPr/>
          <p:nvPr/>
        </p:nvSpPr>
        <p:spPr>
          <a:xfrm>
            <a:off x="6812735" y="1979032"/>
            <a:ext cx="2607197" cy="4524315"/>
          </a:xfrm>
          <a:prstGeom prst="rect">
            <a:avLst/>
          </a:prstGeom>
        </p:spPr>
        <p:txBody>
          <a:bodyPr wrap="square">
            <a:spAutoFit/>
          </a:bodyPr>
          <a:lstStyle/>
          <a:p>
            <a:r>
              <a:rPr lang="en-US" sz="2400" dirty="0" smtClean="0">
                <a:solidFill>
                  <a:schemeClr val="bg1"/>
                </a:solidFill>
              </a:rPr>
              <a:t>(zafeh) Amman</a:t>
            </a:r>
          </a:p>
          <a:p>
            <a:r>
              <a:rPr lang="en-US" sz="2400" dirty="0" smtClean="0">
                <a:solidFill>
                  <a:schemeClr val="bg1"/>
                </a:solidFill>
              </a:rPr>
              <a:t> it’s a group of people mostly boys gather around and hold hand and start jumping to the floor and sing and dance and it can include elaborate costumes as well some people get paid for zafeh.</a:t>
            </a:r>
            <a:endParaRPr lang="en-US" sz="2400" dirty="0">
              <a:solidFill>
                <a:schemeClr val="bg1"/>
              </a:solidFill>
            </a:endParaRPr>
          </a:p>
        </p:txBody>
      </p:sp>
      <p:sp>
        <p:nvSpPr>
          <p:cNvPr id="10" name="Rectangle 9"/>
          <p:cNvSpPr/>
          <p:nvPr/>
        </p:nvSpPr>
        <p:spPr>
          <a:xfrm>
            <a:off x="9292688" y="2055860"/>
            <a:ext cx="1884447" cy="461665"/>
          </a:xfrm>
          <a:prstGeom prst="rect">
            <a:avLst/>
          </a:prstGeom>
        </p:spPr>
        <p:txBody>
          <a:bodyPr wrap="square">
            <a:spAutoFit/>
          </a:bodyPr>
          <a:lstStyle/>
          <a:p>
            <a:r>
              <a:rPr lang="en-US" sz="1600" dirty="0" smtClean="0">
                <a:solidFill>
                  <a:schemeClr val="bg1"/>
                </a:solidFill>
              </a:rPr>
              <a:t> </a:t>
            </a:r>
            <a:r>
              <a:rPr lang="ar-JO" sz="2400" dirty="0" smtClean="0">
                <a:solidFill>
                  <a:schemeClr val="bg1"/>
                </a:solidFill>
              </a:rPr>
              <a:t>(حمام لاعريس)</a:t>
            </a:r>
            <a:endParaRPr lang="en-US" sz="2400" dirty="0">
              <a:solidFill>
                <a:schemeClr val="bg1"/>
              </a:solidFill>
            </a:endParaRPr>
          </a:p>
        </p:txBody>
      </p:sp>
      <p:sp>
        <p:nvSpPr>
          <p:cNvPr id="11" name="Rectangle 10"/>
          <p:cNvSpPr/>
          <p:nvPr/>
        </p:nvSpPr>
        <p:spPr>
          <a:xfrm>
            <a:off x="9419932" y="3086952"/>
            <a:ext cx="3081247" cy="3785652"/>
          </a:xfrm>
          <a:prstGeom prst="rect">
            <a:avLst/>
          </a:prstGeom>
          <a:ln>
            <a:noFill/>
          </a:ln>
        </p:spPr>
        <p:txBody>
          <a:bodyPr wrap="square">
            <a:spAutoFit/>
          </a:bodyPr>
          <a:lstStyle/>
          <a:p>
            <a:r>
              <a:rPr lang="en-US" sz="2400" dirty="0" smtClean="0">
                <a:solidFill>
                  <a:schemeClr val="bg1"/>
                </a:solidFill>
              </a:rPr>
              <a:t>It’s a shower for the broom before the wedding and the brooms family and friends starts scrubbing so the broom can be clean and when the broom gets out of the shower they start singing.</a:t>
            </a:r>
            <a:endParaRPr lang="en-US" sz="2400" dirty="0">
              <a:solidFill>
                <a:schemeClr val="bg1"/>
              </a:solidFill>
            </a:endParaRPr>
          </a:p>
        </p:txBody>
      </p:sp>
      <p:sp>
        <p:nvSpPr>
          <p:cNvPr id="13" name="TextBox 12"/>
          <p:cNvSpPr txBox="1"/>
          <p:nvPr/>
        </p:nvSpPr>
        <p:spPr>
          <a:xfrm>
            <a:off x="10324864" y="2532953"/>
            <a:ext cx="1867136" cy="461665"/>
          </a:xfrm>
          <a:prstGeom prst="rect">
            <a:avLst/>
          </a:prstGeom>
          <a:noFill/>
        </p:spPr>
        <p:txBody>
          <a:bodyPr wrap="square" rtlCol="0">
            <a:spAutoFit/>
          </a:bodyPr>
          <a:lstStyle/>
          <a:p>
            <a:r>
              <a:rPr lang="en-US" sz="2400" i="1" dirty="0" smtClean="0">
                <a:solidFill>
                  <a:schemeClr val="bg1"/>
                </a:solidFill>
              </a:rPr>
              <a:t>All of Jordan</a:t>
            </a:r>
            <a:endParaRPr lang="en-US" sz="2400" i="1" dirty="0">
              <a:solidFill>
                <a:schemeClr val="bg1"/>
              </a:solidFill>
            </a:endParaRPr>
          </a:p>
        </p:txBody>
      </p:sp>
      <p:pic>
        <p:nvPicPr>
          <p:cNvPr id="14" name="Picture 1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880509" y="2251502"/>
            <a:ext cx="4786095" cy="3592762"/>
          </a:xfrm>
          <a:prstGeom prst="rect">
            <a:avLst/>
          </a:prstGeom>
        </p:spPr>
      </p:pic>
      <p:sp>
        <p:nvSpPr>
          <p:cNvPr id="15" name="TextBox 14"/>
          <p:cNvSpPr txBox="1"/>
          <p:nvPr/>
        </p:nvSpPr>
        <p:spPr>
          <a:xfrm>
            <a:off x="9454320" y="1640361"/>
            <a:ext cx="2118631" cy="646331"/>
          </a:xfrm>
          <a:prstGeom prst="rect">
            <a:avLst/>
          </a:prstGeom>
          <a:noFill/>
        </p:spPr>
        <p:txBody>
          <a:bodyPr wrap="square" rtlCol="0">
            <a:spAutoFit/>
          </a:bodyPr>
          <a:lstStyle/>
          <a:p>
            <a:r>
              <a:rPr lang="en-US" dirty="0" smtClean="0">
                <a:latin typeface="Arial" panose="020B0604020202020204" pitchFamily="34" charset="0"/>
                <a:cs typeface="Arial" panose="020B0604020202020204" pitchFamily="34" charset="0"/>
              </a:rPr>
              <a:t>Resource</a:t>
            </a:r>
          </a:p>
          <a:p>
            <a:r>
              <a:rPr lang="en-US" dirty="0" smtClean="0">
                <a:latin typeface="Arial" panose="020B0604020202020204" pitchFamily="34" charset="0"/>
                <a:cs typeface="Arial" panose="020B0604020202020204" pitchFamily="34" charset="0"/>
              </a:rPr>
              <a:t>weakapida.org</a:t>
            </a: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366683908"/>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drape"/>
      </p:transition>
    </mc:Choice>
    <mc:Fallback>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ounded Rectangle 11"/>
          <p:cNvSpPr/>
          <p:nvPr/>
        </p:nvSpPr>
        <p:spPr>
          <a:xfrm>
            <a:off x="217338" y="1209591"/>
            <a:ext cx="2883517" cy="5785658"/>
          </a:xfrm>
          <a:prstGeom prst="roundRect">
            <a:avLst/>
          </a:prstGeom>
          <a:solidFill>
            <a:srgbClr val="6D88DD"/>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1144898" y="-1129673"/>
            <a:ext cx="4905024" cy="2339264"/>
          </a:xfrm>
        </p:spPr>
        <p:txBody>
          <a:bodyPr/>
          <a:lstStyle/>
          <a:p>
            <a:r>
              <a:rPr lang="en-US" sz="3600" dirty="0" smtClean="0">
                <a:latin typeface="Arial" panose="020B0604020202020204" pitchFamily="34" charset="0"/>
                <a:cs typeface="Arial" panose="020B0604020202020204" pitchFamily="34" charset="0"/>
              </a:rPr>
              <a:t>Traditions in Jordan's</a:t>
            </a:r>
            <a:br>
              <a:rPr lang="en-US" sz="3600" dirty="0" smtClean="0">
                <a:latin typeface="Arial" panose="020B0604020202020204" pitchFamily="34" charset="0"/>
                <a:cs typeface="Arial" panose="020B0604020202020204" pitchFamily="34" charset="0"/>
              </a:rPr>
            </a:br>
            <a:r>
              <a:rPr lang="en-US" sz="3600" dirty="0" smtClean="0">
                <a:latin typeface="Arial" panose="020B0604020202020204" pitchFamily="34" charset="0"/>
                <a:cs typeface="Arial" panose="020B0604020202020204" pitchFamily="34" charset="0"/>
              </a:rPr>
              <a:t> weddings</a:t>
            </a:r>
            <a:endParaRPr lang="en-US" sz="3600" dirty="0">
              <a:latin typeface="Arial" panose="020B0604020202020204" pitchFamily="34" charset="0"/>
              <a:cs typeface="Arial" panose="020B0604020202020204" pitchFamily="34" charset="0"/>
            </a:endParaRPr>
          </a:p>
        </p:txBody>
      </p:sp>
      <p:sp>
        <p:nvSpPr>
          <p:cNvPr id="5" name="TextBox 4"/>
          <p:cNvSpPr txBox="1"/>
          <p:nvPr/>
        </p:nvSpPr>
        <p:spPr>
          <a:xfrm>
            <a:off x="1233147" y="1194787"/>
            <a:ext cx="1819564" cy="769441"/>
          </a:xfrm>
          <a:prstGeom prst="rect">
            <a:avLst/>
          </a:prstGeom>
          <a:noFill/>
        </p:spPr>
        <p:txBody>
          <a:bodyPr wrap="square" rtlCol="0">
            <a:spAutoFit/>
          </a:bodyPr>
          <a:lstStyle/>
          <a:p>
            <a:r>
              <a:rPr lang="en-US" sz="4400" dirty="0" smtClean="0">
                <a:solidFill>
                  <a:schemeClr val="bg1"/>
                </a:solidFill>
                <a:latin typeface="Arial" panose="020B0604020202020204" pitchFamily="34" charset="0"/>
                <a:cs typeface="Arial" panose="020B0604020202020204" pitchFamily="34" charset="0"/>
              </a:rPr>
              <a:t>2</a:t>
            </a:r>
            <a:r>
              <a:rPr lang="en-US" sz="4400" baseline="30000" dirty="0" smtClean="0">
                <a:solidFill>
                  <a:schemeClr val="bg1"/>
                </a:solidFill>
                <a:latin typeface="Arial" panose="020B0604020202020204" pitchFamily="34" charset="0"/>
                <a:cs typeface="Arial" panose="020B0604020202020204" pitchFamily="34" charset="0"/>
              </a:rPr>
              <a:t>nd</a:t>
            </a:r>
            <a:r>
              <a:rPr lang="en-US" sz="4400" dirty="0" smtClean="0">
                <a:latin typeface="Arial" panose="020B0604020202020204" pitchFamily="34" charset="0"/>
                <a:cs typeface="Arial" panose="020B0604020202020204" pitchFamily="34" charset="0"/>
              </a:rPr>
              <a:t> </a:t>
            </a:r>
            <a:endParaRPr lang="en-US" sz="4400" dirty="0">
              <a:latin typeface="Arial" panose="020B0604020202020204" pitchFamily="34" charset="0"/>
              <a:cs typeface="Arial" panose="020B0604020202020204" pitchFamily="34" charset="0"/>
            </a:endParaRPr>
          </a:p>
        </p:txBody>
      </p:sp>
      <p:sp>
        <p:nvSpPr>
          <p:cNvPr id="8" name="TextBox 7"/>
          <p:cNvSpPr txBox="1"/>
          <p:nvPr/>
        </p:nvSpPr>
        <p:spPr>
          <a:xfrm>
            <a:off x="7108180" y="1363364"/>
            <a:ext cx="1819564" cy="769441"/>
          </a:xfrm>
          <a:prstGeom prst="rect">
            <a:avLst/>
          </a:prstGeom>
          <a:noFill/>
        </p:spPr>
        <p:txBody>
          <a:bodyPr wrap="square" rtlCol="0">
            <a:spAutoFit/>
          </a:bodyPr>
          <a:lstStyle/>
          <a:p>
            <a:r>
              <a:rPr lang="en-US" sz="4400" dirty="0" smtClean="0">
                <a:solidFill>
                  <a:schemeClr val="bg1"/>
                </a:solidFill>
                <a:latin typeface="Berlin Sans FB" panose="020E0602020502020306" pitchFamily="34" charset="0"/>
              </a:rPr>
              <a:t>3</a:t>
            </a:r>
            <a:r>
              <a:rPr lang="en-US" sz="4400" baseline="30000" dirty="0" smtClean="0">
                <a:solidFill>
                  <a:schemeClr val="bg1"/>
                </a:solidFill>
                <a:latin typeface="Berlin Sans FB" panose="020E0602020502020306" pitchFamily="34" charset="0"/>
              </a:rPr>
              <a:t>rd</a:t>
            </a:r>
            <a:r>
              <a:rPr lang="en-US" sz="4400" dirty="0" smtClean="0">
                <a:latin typeface="Berlin Sans FB" panose="020E0602020502020306" pitchFamily="34" charset="0"/>
              </a:rPr>
              <a:t> </a:t>
            </a:r>
            <a:endParaRPr lang="en-US" sz="4400" dirty="0">
              <a:latin typeface="Berlin Sans FB" panose="020E0602020502020306" pitchFamily="34" charset="0"/>
            </a:endParaRPr>
          </a:p>
        </p:txBody>
      </p:sp>
      <p:sp>
        <p:nvSpPr>
          <p:cNvPr id="9" name="TextBox 8"/>
          <p:cNvSpPr txBox="1"/>
          <p:nvPr/>
        </p:nvSpPr>
        <p:spPr>
          <a:xfrm>
            <a:off x="9939258" y="1363363"/>
            <a:ext cx="1819564" cy="769441"/>
          </a:xfrm>
          <a:prstGeom prst="rect">
            <a:avLst/>
          </a:prstGeom>
          <a:noFill/>
        </p:spPr>
        <p:txBody>
          <a:bodyPr wrap="square" rtlCol="0">
            <a:spAutoFit/>
          </a:bodyPr>
          <a:lstStyle/>
          <a:p>
            <a:r>
              <a:rPr lang="en-US" sz="4400" dirty="0" smtClean="0">
                <a:solidFill>
                  <a:schemeClr val="bg1"/>
                </a:solidFill>
                <a:latin typeface="Berlin Sans FB" panose="020E0602020502020306" pitchFamily="34" charset="0"/>
              </a:rPr>
              <a:t>4</a:t>
            </a:r>
            <a:r>
              <a:rPr lang="en-US" sz="4400" baseline="30000" dirty="0" smtClean="0">
                <a:solidFill>
                  <a:schemeClr val="bg1"/>
                </a:solidFill>
                <a:latin typeface="Berlin Sans FB" panose="020E0602020502020306" pitchFamily="34" charset="0"/>
              </a:rPr>
              <a:t>th</a:t>
            </a:r>
            <a:r>
              <a:rPr lang="en-US" sz="4400" dirty="0" smtClean="0">
                <a:solidFill>
                  <a:schemeClr val="bg1"/>
                </a:solidFill>
                <a:latin typeface="Berlin Sans FB" panose="020E0602020502020306" pitchFamily="34" charset="0"/>
              </a:rPr>
              <a:t> </a:t>
            </a:r>
            <a:endParaRPr lang="en-US" sz="4400" dirty="0">
              <a:solidFill>
                <a:schemeClr val="bg1"/>
              </a:solidFill>
              <a:latin typeface="Berlin Sans FB" panose="020E0602020502020306" pitchFamily="34" charset="0"/>
            </a:endParaRPr>
          </a:p>
        </p:txBody>
      </p:sp>
      <p:sp>
        <p:nvSpPr>
          <p:cNvPr id="3" name="Rectangle 2"/>
          <p:cNvSpPr/>
          <p:nvPr/>
        </p:nvSpPr>
        <p:spPr>
          <a:xfrm>
            <a:off x="192735" y="1840262"/>
            <a:ext cx="3163451" cy="5262979"/>
          </a:xfrm>
          <a:prstGeom prst="rect">
            <a:avLst/>
          </a:prstGeom>
        </p:spPr>
        <p:txBody>
          <a:bodyPr wrap="square">
            <a:spAutoFit/>
          </a:bodyPr>
          <a:lstStyle/>
          <a:p>
            <a:r>
              <a:rPr lang="en-US" sz="2400" dirty="0" smtClean="0">
                <a:solidFill>
                  <a:schemeClr val="bg1"/>
                </a:solidFill>
                <a:latin typeface="Arial" panose="020B0604020202020204" pitchFamily="34" charset="0"/>
                <a:cs typeface="Arial" panose="020B0604020202020204" pitchFamily="34" charset="0"/>
              </a:rPr>
              <a:t>(zagrouta) all of Jordan</a:t>
            </a:r>
          </a:p>
          <a:p>
            <a:r>
              <a:rPr lang="en-US" sz="2400" dirty="0" smtClean="0">
                <a:solidFill>
                  <a:schemeClr val="bg1"/>
                </a:solidFill>
                <a:latin typeface="Arial" panose="020B0604020202020204" pitchFamily="34" charset="0"/>
                <a:cs typeface="Arial" panose="020B0604020202020204" pitchFamily="34" charset="0"/>
              </a:rPr>
              <a:t> it’s a high pitch nosie mostly girls and grandmas or aunts perform girls move there tongue left and right so fast </a:t>
            </a:r>
          </a:p>
          <a:p>
            <a:r>
              <a:rPr lang="en-US" sz="2400" dirty="0" smtClean="0">
                <a:solidFill>
                  <a:schemeClr val="bg1"/>
                </a:solidFill>
                <a:latin typeface="Arial" panose="020B0604020202020204" pitchFamily="34" charset="0"/>
                <a:cs typeface="Arial" panose="020B0604020202020204" pitchFamily="34" charset="0"/>
              </a:rPr>
              <a:t>Then a sound ”lalalaesh”  is realesed and the zagrouta is a special way of shouting but in there own way .</a:t>
            </a:r>
          </a:p>
        </p:txBody>
      </p:sp>
      <p:sp>
        <p:nvSpPr>
          <p:cNvPr id="4" name="Rectangle 3"/>
          <p:cNvSpPr/>
          <p:nvPr/>
        </p:nvSpPr>
        <p:spPr>
          <a:xfrm>
            <a:off x="6812735" y="1979032"/>
            <a:ext cx="2607197" cy="4524315"/>
          </a:xfrm>
          <a:prstGeom prst="rect">
            <a:avLst/>
          </a:prstGeom>
        </p:spPr>
        <p:txBody>
          <a:bodyPr wrap="square">
            <a:spAutoFit/>
          </a:bodyPr>
          <a:lstStyle/>
          <a:p>
            <a:r>
              <a:rPr lang="en-US" sz="2400" dirty="0" smtClean="0">
                <a:solidFill>
                  <a:schemeClr val="bg1"/>
                </a:solidFill>
              </a:rPr>
              <a:t>(zafeh) Amman</a:t>
            </a:r>
          </a:p>
          <a:p>
            <a:r>
              <a:rPr lang="en-US" sz="2400" dirty="0" smtClean="0">
                <a:solidFill>
                  <a:schemeClr val="bg1"/>
                </a:solidFill>
              </a:rPr>
              <a:t> it’s a group of people mostly boys gather around and hold hand and start jumping to the floor and sing and dance and it can include elaborate costumes as well some people get paid for zafeh.</a:t>
            </a:r>
            <a:endParaRPr lang="en-US" sz="2400" dirty="0">
              <a:solidFill>
                <a:schemeClr val="bg1"/>
              </a:solidFill>
            </a:endParaRPr>
          </a:p>
        </p:txBody>
      </p:sp>
      <p:sp>
        <p:nvSpPr>
          <p:cNvPr id="10" name="Rectangle 9"/>
          <p:cNvSpPr/>
          <p:nvPr/>
        </p:nvSpPr>
        <p:spPr>
          <a:xfrm>
            <a:off x="9292688" y="2055860"/>
            <a:ext cx="1884447" cy="461665"/>
          </a:xfrm>
          <a:prstGeom prst="rect">
            <a:avLst/>
          </a:prstGeom>
        </p:spPr>
        <p:txBody>
          <a:bodyPr wrap="square">
            <a:spAutoFit/>
          </a:bodyPr>
          <a:lstStyle/>
          <a:p>
            <a:r>
              <a:rPr lang="en-US" sz="1600" dirty="0" smtClean="0">
                <a:solidFill>
                  <a:schemeClr val="bg1"/>
                </a:solidFill>
              </a:rPr>
              <a:t> </a:t>
            </a:r>
            <a:r>
              <a:rPr lang="ar-JO" sz="2400" dirty="0" smtClean="0">
                <a:solidFill>
                  <a:schemeClr val="bg1"/>
                </a:solidFill>
              </a:rPr>
              <a:t>(حمام لاعريس)</a:t>
            </a:r>
            <a:endParaRPr lang="en-US" sz="2400" dirty="0">
              <a:solidFill>
                <a:schemeClr val="bg1"/>
              </a:solidFill>
            </a:endParaRPr>
          </a:p>
        </p:txBody>
      </p:sp>
      <p:sp>
        <p:nvSpPr>
          <p:cNvPr id="11" name="Rectangle 10"/>
          <p:cNvSpPr/>
          <p:nvPr/>
        </p:nvSpPr>
        <p:spPr>
          <a:xfrm>
            <a:off x="9419932" y="3086952"/>
            <a:ext cx="3081247" cy="3785652"/>
          </a:xfrm>
          <a:prstGeom prst="rect">
            <a:avLst/>
          </a:prstGeom>
          <a:ln>
            <a:noFill/>
          </a:ln>
        </p:spPr>
        <p:txBody>
          <a:bodyPr wrap="square">
            <a:spAutoFit/>
          </a:bodyPr>
          <a:lstStyle/>
          <a:p>
            <a:r>
              <a:rPr lang="en-US" sz="2400" dirty="0" smtClean="0">
                <a:solidFill>
                  <a:schemeClr val="bg1"/>
                </a:solidFill>
              </a:rPr>
              <a:t>It’s a shower for the broom before the wedding and the brooms family and friends starts scrubbing so the broom can be clean and when the broom gets out of the shower they start singing.</a:t>
            </a:r>
            <a:endParaRPr lang="en-US" sz="2400" dirty="0">
              <a:solidFill>
                <a:schemeClr val="bg1"/>
              </a:solidFill>
            </a:endParaRPr>
          </a:p>
        </p:txBody>
      </p:sp>
      <p:sp>
        <p:nvSpPr>
          <p:cNvPr id="13" name="TextBox 12"/>
          <p:cNvSpPr txBox="1"/>
          <p:nvPr/>
        </p:nvSpPr>
        <p:spPr>
          <a:xfrm>
            <a:off x="10324864" y="2532953"/>
            <a:ext cx="1867136" cy="461665"/>
          </a:xfrm>
          <a:prstGeom prst="rect">
            <a:avLst/>
          </a:prstGeom>
          <a:noFill/>
        </p:spPr>
        <p:txBody>
          <a:bodyPr wrap="square" rtlCol="0">
            <a:spAutoFit/>
          </a:bodyPr>
          <a:lstStyle/>
          <a:p>
            <a:r>
              <a:rPr lang="en-US" sz="2400" i="1" dirty="0" smtClean="0">
                <a:solidFill>
                  <a:schemeClr val="bg1"/>
                </a:solidFill>
              </a:rPr>
              <a:t>All of Jordan</a:t>
            </a:r>
            <a:endParaRPr lang="en-US" sz="2400" i="1" dirty="0">
              <a:solidFill>
                <a:schemeClr val="bg1"/>
              </a:solidFill>
            </a:endParaRPr>
          </a:p>
        </p:txBody>
      </p:sp>
      <p:sp>
        <p:nvSpPr>
          <p:cNvPr id="14" name="TextBox 13"/>
          <p:cNvSpPr txBox="1"/>
          <p:nvPr/>
        </p:nvSpPr>
        <p:spPr>
          <a:xfrm>
            <a:off x="9811382" y="1417244"/>
            <a:ext cx="2182560" cy="923330"/>
          </a:xfrm>
          <a:prstGeom prst="rect">
            <a:avLst/>
          </a:prstGeom>
          <a:noFill/>
        </p:spPr>
        <p:txBody>
          <a:bodyPr wrap="square" rtlCol="0">
            <a:spAutoFit/>
          </a:bodyPr>
          <a:lstStyle/>
          <a:p>
            <a:r>
              <a:rPr lang="en-US" dirty="0">
                <a:latin typeface="Arial" panose="020B0604020202020204" pitchFamily="34" charset="0"/>
                <a:cs typeface="Arial" panose="020B0604020202020204" pitchFamily="34" charset="0"/>
              </a:rPr>
              <a:t>Resources https://scholar.archive.org/</a:t>
            </a:r>
          </a:p>
        </p:txBody>
      </p:sp>
      <p:pic>
        <p:nvPicPr>
          <p:cNvPr id="15" name="Picture 1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162076" y="1783370"/>
            <a:ext cx="4089927" cy="4181302"/>
          </a:xfrm>
          <a:prstGeom prst="rect">
            <a:avLst/>
          </a:prstGeom>
        </p:spPr>
      </p:pic>
    </p:spTree>
    <p:extLst>
      <p:ext uri="{BB962C8B-B14F-4D97-AF65-F5344CB8AC3E}">
        <p14:creationId xmlns:p14="http://schemas.microsoft.com/office/powerpoint/2010/main" val="1975585779"/>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wind"/>
      </p:transition>
    </mc:Choice>
    <mc:Fallback>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ounded Rectangle 11"/>
          <p:cNvSpPr/>
          <p:nvPr/>
        </p:nvSpPr>
        <p:spPr>
          <a:xfrm>
            <a:off x="400734" y="1561983"/>
            <a:ext cx="3183776" cy="5002440"/>
          </a:xfrm>
          <a:prstGeom prst="roundRect">
            <a:avLst/>
          </a:prstGeom>
          <a:solidFill>
            <a:srgbClr val="DF45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654448" y="-1201009"/>
            <a:ext cx="4905024" cy="2339264"/>
          </a:xfrm>
        </p:spPr>
        <p:txBody>
          <a:bodyPr/>
          <a:lstStyle/>
          <a:p>
            <a:r>
              <a:rPr lang="en-US" sz="3600" dirty="0" smtClean="0">
                <a:latin typeface="Arial" panose="020B0604020202020204" pitchFamily="34" charset="0"/>
                <a:cs typeface="Arial" panose="020B0604020202020204" pitchFamily="34" charset="0"/>
              </a:rPr>
              <a:t>Traditions in Jordan's</a:t>
            </a:r>
            <a:br>
              <a:rPr lang="en-US" sz="3600" dirty="0" smtClean="0">
                <a:latin typeface="Arial" panose="020B0604020202020204" pitchFamily="34" charset="0"/>
                <a:cs typeface="Arial" panose="020B0604020202020204" pitchFamily="34" charset="0"/>
              </a:rPr>
            </a:br>
            <a:r>
              <a:rPr lang="en-US" sz="3600" dirty="0" smtClean="0">
                <a:latin typeface="Arial" panose="020B0604020202020204" pitchFamily="34" charset="0"/>
                <a:cs typeface="Arial" panose="020B0604020202020204" pitchFamily="34" charset="0"/>
              </a:rPr>
              <a:t> weddings</a:t>
            </a:r>
            <a:endParaRPr lang="en-US" sz="3600" dirty="0">
              <a:latin typeface="Arial" panose="020B0604020202020204" pitchFamily="34" charset="0"/>
              <a:cs typeface="Arial" panose="020B0604020202020204" pitchFamily="34" charset="0"/>
            </a:endParaRPr>
          </a:p>
        </p:txBody>
      </p:sp>
      <p:sp>
        <p:nvSpPr>
          <p:cNvPr id="8" name="TextBox 7"/>
          <p:cNvSpPr txBox="1"/>
          <p:nvPr/>
        </p:nvSpPr>
        <p:spPr>
          <a:xfrm>
            <a:off x="1482201" y="1446504"/>
            <a:ext cx="1819564" cy="769441"/>
          </a:xfrm>
          <a:prstGeom prst="rect">
            <a:avLst/>
          </a:prstGeom>
          <a:noFill/>
        </p:spPr>
        <p:txBody>
          <a:bodyPr wrap="square" rtlCol="0">
            <a:spAutoFit/>
          </a:bodyPr>
          <a:lstStyle/>
          <a:p>
            <a:r>
              <a:rPr lang="en-US" sz="4400" dirty="0" smtClean="0">
                <a:solidFill>
                  <a:schemeClr val="bg1"/>
                </a:solidFill>
                <a:latin typeface="Arial" panose="020B0604020202020204" pitchFamily="34" charset="0"/>
                <a:cs typeface="Arial" panose="020B0604020202020204" pitchFamily="34" charset="0"/>
              </a:rPr>
              <a:t>3</a:t>
            </a:r>
            <a:r>
              <a:rPr lang="en-US" sz="4400" baseline="30000" dirty="0" smtClean="0">
                <a:solidFill>
                  <a:schemeClr val="bg1"/>
                </a:solidFill>
                <a:latin typeface="Arial" panose="020B0604020202020204" pitchFamily="34" charset="0"/>
                <a:cs typeface="Arial" panose="020B0604020202020204" pitchFamily="34" charset="0"/>
              </a:rPr>
              <a:t>rd</a:t>
            </a:r>
            <a:r>
              <a:rPr lang="en-US" sz="4400" dirty="0" smtClean="0">
                <a:latin typeface="Berlin Sans FB" panose="020E0602020502020306" pitchFamily="34" charset="0"/>
              </a:rPr>
              <a:t> </a:t>
            </a:r>
            <a:endParaRPr lang="en-US" sz="4400" dirty="0">
              <a:latin typeface="Berlin Sans FB" panose="020E0602020502020306" pitchFamily="34" charset="0"/>
            </a:endParaRPr>
          </a:p>
        </p:txBody>
      </p:sp>
      <p:sp>
        <p:nvSpPr>
          <p:cNvPr id="9" name="TextBox 8"/>
          <p:cNvSpPr txBox="1"/>
          <p:nvPr/>
        </p:nvSpPr>
        <p:spPr>
          <a:xfrm>
            <a:off x="10372436" y="1286419"/>
            <a:ext cx="1819564" cy="769441"/>
          </a:xfrm>
          <a:prstGeom prst="rect">
            <a:avLst/>
          </a:prstGeom>
          <a:noFill/>
        </p:spPr>
        <p:txBody>
          <a:bodyPr wrap="square" rtlCol="0">
            <a:spAutoFit/>
          </a:bodyPr>
          <a:lstStyle/>
          <a:p>
            <a:r>
              <a:rPr lang="en-US" sz="4400" dirty="0" smtClean="0">
                <a:solidFill>
                  <a:schemeClr val="bg1"/>
                </a:solidFill>
                <a:latin typeface="Berlin Sans FB" panose="020E0602020502020306" pitchFamily="34" charset="0"/>
              </a:rPr>
              <a:t>4</a:t>
            </a:r>
            <a:r>
              <a:rPr lang="en-US" sz="4400" baseline="30000" dirty="0" smtClean="0">
                <a:solidFill>
                  <a:schemeClr val="bg1"/>
                </a:solidFill>
                <a:latin typeface="Berlin Sans FB" panose="020E0602020502020306" pitchFamily="34" charset="0"/>
              </a:rPr>
              <a:t>th</a:t>
            </a:r>
            <a:r>
              <a:rPr lang="en-US" sz="4400" dirty="0" smtClean="0">
                <a:solidFill>
                  <a:schemeClr val="bg1"/>
                </a:solidFill>
                <a:latin typeface="Berlin Sans FB" panose="020E0602020502020306" pitchFamily="34" charset="0"/>
              </a:rPr>
              <a:t> </a:t>
            </a:r>
            <a:endParaRPr lang="en-US" sz="4400" dirty="0">
              <a:solidFill>
                <a:schemeClr val="bg1"/>
              </a:solidFill>
              <a:latin typeface="Berlin Sans FB" panose="020E0602020502020306" pitchFamily="34" charset="0"/>
            </a:endParaRPr>
          </a:p>
        </p:txBody>
      </p:sp>
      <p:sp>
        <p:nvSpPr>
          <p:cNvPr id="4" name="Rectangle 3"/>
          <p:cNvSpPr/>
          <p:nvPr/>
        </p:nvSpPr>
        <p:spPr>
          <a:xfrm>
            <a:off x="504636" y="1985711"/>
            <a:ext cx="2975972" cy="4154984"/>
          </a:xfrm>
          <a:prstGeom prst="rect">
            <a:avLst/>
          </a:prstGeom>
        </p:spPr>
        <p:txBody>
          <a:bodyPr wrap="square">
            <a:spAutoFit/>
          </a:bodyPr>
          <a:lstStyle/>
          <a:p>
            <a:r>
              <a:rPr lang="en-US" sz="2400" dirty="0" smtClean="0">
                <a:solidFill>
                  <a:schemeClr val="bg1"/>
                </a:solidFill>
                <a:latin typeface="Arial" panose="020B0604020202020204" pitchFamily="34" charset="0"/>
                <a:cs typeface="Arial" panose="020B0604020202020204" pitchFamily="34" charset="0"/>
              </a:rPr>
              <a:t>(zafeh) Amman</a:t>
            </a:r>
          </a:p>
          <a:p>
            <a:r>
              <a:rPr lang="en-US" sz="2400" dirty="0" smtClean="0">
                <a:solidFill>
                  <a:schemeClr val="bg1"/>
                </a:solidFill>
                <a:latin typeface="Arial" panose="020B0604020202020204" pitchFamily="34" charset="0"/>
                <a:cs typeface="Arial" panose="020B0604020202020204" pitchFamily="34" charset="0"/>
              </a:rPr>
              <a:t> it’s a group of people mostly boys gather around and hold hand and start jumping to the floor and sing and dance and it can include elaborate costumes as well some people get paid for zafeh.</a:t>
            </a:r>
            <a:endParaRPr lang="en-US" sz="2400" dirty="0">
              <a:solidFill>
                <a:schemeClr val="bg1"/>
              </a:solidFill>
              <a:latin typeface="Arial" panose="020B0604020202020204" pitchFamily="34" charset="0"/>
              <a:cs typeface="Arial" panose="020B0604020202020204" pitchFamily="34" charset="0"/>
            </a:endParaRPr>
          </a:p>
        </p:txBody>
      </p:sp>
      <p:sp>
        <p:nvSpPr>
          <p:cNvPr id="10" name="Rectangle 9"/>
          <p:cNvSpPr/>
          <p:nvPr/>
        </p:nvSpPr>
        <p:spPr>
          <a:xfrm>
            <a:off x="9292688" y="2055860"/>
            <a:ext cx="1884447" cy="461665"/>
          </a:xfrm>
          <a:prstGeom prst="rect">
            <a:avLst/>
          </a:prstGeom>
        </p:spPr>
        <p:txBody>
          <a:bodyPr wrap="square">
            <a:spAutoFit/>
          </a:bodyPr>
          <a:lstStyle/>
          <a:p>
            <a:r>
              <a:rPr lang="en-US" sz="1600" dirty="0" smtClean="0">
                <a:solidFill>
                  <a:schemeClr val="bg1"/>
                </a:solidFill>
              </a:rPr>
              <a:t> </a:t>
            </a:r>
            <a:r>
              <a:rPr lang="ar-JO" sz="2400" dirty="0" smtClean="0">
                <a:solidFill>
                  <a:schemeClr val="bg1"/>
                </a:solidFill>
              </a:rPr>
              <a:t>(حمام لاعريس)</a:t>
            </a:r>
            <a:endParaRPr lang="en-US" sz="2400" dirty="0">
              <a:solidFill>
                <a:schemeClr val="bg1"/>
              </a:solidFill>
            </a:endParaRPr>
          </a:p>
        </p:txBody>
      </p:sp>
      <p:sp>
        <p:nvSpPr>
          <p:cNvPr id="11" name="Rectangle 10"/>
          <p:cNvSpPr/>
          <p:nvPr/>
        </p:nvSpPr>
        <p:spPr>
          <a:xfrm>
            <a:off x="9419932" y="3086952"/>
            <a:ext cx="3081247" cy="3785652"/>
          </a:xfrm>
          <a:prstGeom prst="rect">
            <a:avLst/>
          </a:prstGeom>
          <a:ln>
            <a:noFill/>
          </a:ln>
        </p:spPr>
        <p:txBody>
          <a:bodyPr wrap="square">
            <a:spAutoFit/>
          </a:bodyPr>
          <a:lstStyle/>
          <a:p>
            <a:r>
              <a:rPr lang="en-US" sz="2400" dirty="0" smtClean="0">
                <a:solidFill>
                  <a:schemeClr val="bg1"/>
                </a:solidFill>
              </a:rPr>
              <a:t>It’s a shower for the broom before the wedding and the brooms family and friends starts scrubbing so the broom can be clean and when the broom gets out of the shower they start singing.</a:t>
            </a:r>
            <a:endParaRPr lang="en-US" sz="2400" dirty="0">
              <a:solidFill>
                <a:schemeClr val="bg1"/>
              </a:solidFill>
            </a:endParaRPr>
          </a:p>
        </p:txBody>
      </p:sp>
      <p:sp>
        <p:nvSpPr>
          <p:cNvPr id="13" name="TextBox 12"/>
          <p:cNvSpPr txBox="1"/>
          <p:nvPr/>
        </p:nvSpPr>
        <p:spPr>
          <a:xfrm>
            <a:off x="10324864" y="2532953"/>
            <a:ext cx="1867136" cy="461665"/>
          </a:xfrm>
          <a:prstGeom prst="rect">
            <a:avLst/>
          </a:prstGeom>
          <a:noFill/>
        </p:spPr>
        <p:txBody>
          <a:bodyPr wrap="square" rtlCol="0">
            <a:spAutoFit/>
          </a:bodyPr>
          <a:lstStyle/>
          <a:p>
            <a:r>
              <a:rPr lang="en-US" sz="2400" i="1" dirty="0" smtClean="0">
                <a:solidFill>
                  <a:schemeClr val="bg1"/>
                </a:solidFill>
              </a:rPr>
              <a:t>All of Jordan</a:t>
            </a:r>
            <a:endParaRPr lang="en-US" sz="2400" i="1" dirty="0">
              <a:solidFill>
                <a:schemeClr val="bg1"/>
              </a:solidFill>
            </a:endParaRPr>
          </a:p>
        </p:txBody>
      </p:sp>
      <p:sp>
        <p:nvSpPr>
          <p:cNvPr id="14" name="TextBox 13"/>
          <p:cNvSpPr txBox="1"/>
          <p:nvPr/>
        </p:nvSpPr>
        <p:spPr>
          <a:xfrm>
            <a:off x="10234911" y="1492944"/>
            <a:ext cx="2599113" cy="923330"/>
          </a:xfrm>
          <a:prstGeom prst="rect">
            <a:avLst/>
          </a:prstGeom>
          <a:noFill/>
        </p:spPr>
        <p:txBody>
          <a:bodyPr wrap="square" rtlCol="0">
            <a:spAutoFit/>
          </a:bodyPr>
          <a:lstStyle/>
          <a:p>
            <a:r>
              <a:rPr lang="en-US" dirty="0">
                <a:latin typeface="Arial" panose="020B0604020202020204" pitchFamily="34" charset="0"/>
                <a:cs typeface="Arial" panose="020B0604020202020204" pitchFamily="34" charset="0"/>
              </a:rPr>
              <a:t>Resource  weakapida.org</a:t>
            </a:r>
          </a:p>
          <a:p>
            <a:r>
              <a:rPr lang="en-US" dirty="0" smtClean="0">
                <a:latin typeface="Arial" panose="020B0604020202020204" pitchFamily="34" charset="0"/>
                <a:cs typeface="Arial" panose="020B0604020202020204" pitchFamily="34" charset="0"/>
              </a:rPr>
              <a:t> </a:t>
            </a:r>
            <a:endParaRPr lang="en-US" dirty="0">
              <a:latin typeface="Arial" panose="020B0604020202020204" pitchFamily="34" charset="0"/>
              <a:cs typeface="Arial" panose="020B0604020202020204" pitchFamily="34" charset="0"/>
            </a:endParaRPr>
          </a:p>
        </p:txBody>
      </p:sp>
      <p:pic>
        <p:nvPicPr>
          <p:cNvPr id="16" name="Picture 1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836697" y="1831224"/>
            <a:ext cx="5859517" cy="4394638"/>
          </a:xfrm>
          <a:prstGeom prst="rect">
            <a:avLst/>
          </a:prstGeom>
        </p:spPr>
      </p:pic>
    </p:spTree>
    <p:extLst>
      <p:ext uri="{BB962C8B-B14F-4D97-AF65-F5344CB8AC3E}">
        <p14:creationId xmlns:p14="http://schemas.microsoft.com/office/powerpoint/2010/main" val="878193635"/>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crush"/>
      </p:transition>
    </mc:Choice>
    <mc:Fallback>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ounded Rectangle 11"/>
          <p:cNvSpPr/>
          <p:nvPr/>
        </p:nvSpPr>
        <p:spPr>
          <a:xfrm>
            <a:off x="265618" y="1547990"/>
            <a:ext cx="2666774" cy="5345008"/>
          </a:xfrm>
          <a:prstGeom prst="round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479880" y="-791274"/>
            <a:ext cx="4905024" cy="2339264"/>
          </a:xfrm>
        </p:spPr>
        <p:txBody>
          <a:bodyPr/>
          <a:lstStyle/>
          <a:p>
            <a:r>
              <a:rPr lang="en-US" sz="3600" dirty="0" smtClean="0"/>
              <a:t>Traditions in Jordan's</a:t>
            </a:r>
            <a:br>
              <a:rPr lang="en-US" sz="3600" dirty="0" smtClean="0"/>
            </a:br>
            <a:r>
              <a:rPr lang="en-US" sz="3600" dirty="0" smtClean="0"/>
              <a:t> weddings</a:t>
            </a:r>
            <a:endParaRPr lang="en-US" sz="3600" dirty="0"/>
          </a:p>
        </p:txBody>
      </p:sp>
      <p:sp>
        <p:nvSpPr>
          <p:cNvPr id="8" name="TextBox 7"/>
          <p:cNvSpPr txBox="1"/>
          <p:nvPr/>
        </p:nvSpPr>
        <p:spPr>
          <a:xfrm>
            <a:off x="7108180" y="1363364"/>
            <a:ext cx="1819564" cy="769441"/>
          </a:xfrm>
          <a:prstGeom prst="rect">
            <a:avLst/>
          </a:prstGeom>
          <a:noFill/>
        </p:spPr>
        <p:txBody>
          <a:bodyPr wrap="square" rtlCol="0">
            <a:spAutoFit/>
          </a:bodyPr>
          <a:lstStyle/>
          <a:p>
            <a:r>
              <a:rPr lang="en-US" sz="4400" dirty="0" smtClean="0">
                <a:latin typeface="Berlin Sans FB" panose="020E0602020502020306" pitchFamily="34" charset="0"/>
              </a:rPr>
              <a:t> </a:t>
            </a:r>
            <a:endParaRPr lang="en-US" sz="4400" dirty="0">
              <a:latin typeface="Berlin Sans FB" panose="020E0602020502020306" pitchFamily="34" charset="0"/>
            </a:endParaRPr>
          </a:p>
        </p:txBody>
      </p:sp>
      <p:sp>
        <p:nvSpPr>
          <p:cNvPr id="9" name="TextBox 8"/>
          <p:cNvSpPr txBox="1"/>
          <p:nvPr/>
        </p:nvSpPr>
        <p:spPr>
          <a:xfrm>
            <a:off x="1064684" y="1424390"/>
            <a:ext cx="1819564" cy="769441"/>
          </a:xfrm>
          <a:prstGeom prst="rect">
            <a:avLst/>
          </a:prstGeom>
          <a:noFill/>
        </p:spPr>
        <p:txBody>
          <a:bodyPr wrap="square" rtlCol="0">
            <a:spAutoFit/>
          </a:bodyPr>
          <a:lstStyle/>
          <a:p>
            <a:r>
              <a:rPr lang="en-US" sz="4400" dirty="0" smtClean="0">
                <a:solidFill>
                  <a:schemeClr val="bg1"/>
                </a:solidFill>
                <a:latin typeface="Berlin Sans FB" panose="020E0602020502020306" pitchFamily="34" charset="0"/>
              </a:rPr>
              <a:t>4</a:t>
            </a:r>
            <a:r>
              <a:rPr lang="en-US" sz="4400" baseline="30000" dirty="0" smtClean="0">
                <a:solidFill>
                  <a:schemeClr val="bg1"/>
                </a:solidFill>
                <a:latin typeface="Berlin Sans FB" panose="020E0602020502020306" pitchFamily="34" charset="0"/>
              </a:rPr>
              <a:t>th</a:t>
            </a:r>
            <a:r>
              <a:rPr lang="en-US" sz="4400" dirty="0" smtClean="0">
                <a:solidFill>
                  <a:schemeClr val="bg1"/>
                </a:solidFill>
                <a:latin typeface="Berlin Sans FB" panose="020E0602020502020306" pitchFamily="34" charset="0"/>
              </a:rPr>
              <a:t> </a:t>
            </a:r>
            <a:endParaRPr lang="en-US" sz="4400" dirty="0">
              <a:solidFill>
                <a:schemeClr val="bg1"/>
              </a:solidFill>
              <a:latin typeface="Berlin Sans FB" panose="020E0602020502020306" pitchFamily="34" charset="0"/>
            </a:endParaRPr>
          </a:p>
        </p:txBody>
      </p:sp>
      <p:sp>
        <p:nvSpPr>
          <p:cNvPr id="10" name="Rectangle 9"/>
          <p:cNvSpPr/>
          <p:nvPr/>
        </p:nvSpPr>
        <p:spPr>
          <a:xfrm>
            <a:off x="206877" y="2071288"/>
            <a:ext cx="1884447" cy="461665"/>
          </a:xfrm>
          <a:prstGeom prst="rect">
            <a:avLst/>
          </a:prstGeom>
        </p:spPr>
        <p:txBody>
          <a:bodyPr wrap="square">
            <a:spAutoFit/>
          </a:bodyPr>
          <a:lstStyle/>
          <a:p>
            <a:r>
              <a:rPr lang="en-US" sz="1600" dirty="0" smtClean="0">
                <a:solidFill>
                  <a:schemeClr val="bg1"/>
                </a:solidFill>
              </a:rPr>
              <a:t> </a:t>
            </a:r>
            <a:r>
              <a:rPr lang="ar-JO" sz="2400" dirty="0" smtClean="0">
                <a:solidFill>
                  <a:schemeClr val="bg1"/>
                </a:solidFill>
                <a:latin typeface="Arial" panose="020B0604020202020204" pitchFamily="34" charset="0"/>
                <a:cs typeface="Arial" panose="020B0604020202020204" pitchFamily="34" charset="0"/>
              </a:rPr>
              <a:t>(حمام العريس)</a:t>
            </a:r>
            <a:endParaRPr lang="en-US" sz="2400" dirty="0">
              <a:solidFill>
                <a:schemeClr val="bg1"/>
              </a:solidFill>
              <a:latin typeface="Arial" panose="020B0604020202020204" pitchFamily="34" charset="0"/>
              <a:cs typeface="Arial" panose="020B0604020202020204" pitchFamily="34" charset="0"/>
            </a:endParaRPr>
          </a:p>
        </p:txBody>
      </p:sp>
      <p:sp>
        <p:nvSpPr>
          <p:cNvPr id="11" name="Rectangle 10"/>
          <p:cNvSpPr/>
          <p:nvPr/>
        </p:nvSpPr>
        <p:spPr>
          <a:xfrm>
            <a:off x="265618" y="2861614"/>
            <a:ext cx="2909844" cy="4154984"/>
          </a:xfrm>
          <a:prstGeom prst="rect">
            <a:avLst/>
          </a:prstGeom>
          <a:ln>
            <a:noFill/>
          </a:ln>
        </p:spPr>
        <p:txBody>
          <a:bodyPr wrap="square">
            <a:spAutoFit/>
          </a:bodyPr>
          <a:lstStyle/>
          <a:p>
            <a:r>
              <a:rPr lang="en-US" sz="2400" dirty="0" smtClean="0">
                <a:solidFill>
                  <a:schemeClr val="bg1"/>
                </a:solidFill>
                <a:latin typeface="Arial" panose="020B0604020202020204" pitchFamily="34" charset="0"/>
                <a:cs typeface="Arial" panose="020B0604020202020204" pitchFamily="34" charset="0"/>
              </a:rPr>
              <a:t>It’s a shower for the broom before the wedding and the brooms family and friends starts scrubbing so the broom can be clean and when the broom gets out of the shower they start singing.</a:t>
            </a:r>
            <a:endParaRPr lang="en-US" sz="2400" dirty="0">
              <a:solidFill>
                <a:schemeClr val="bg1"/>
              </a:solidFill>
              <a:latin typeface="Arial" panose="020B0604020202020204" pitchFamily="34" charset="0"/>
              <a:cs typeface="Arial" panose="020B0604020202020204" pitchFamily="34" charset="0"/>
            </a:endParaRPr>
          </a:p>
        </p:txBody>
      </p:sp>
      <p:sp>
        <p:nvSpPr>
          <p:cNvPr id="13" name="TextBox 12"/>
          <p:cNvSpPr txBox="1"/>
          <p:nvPr/>
        </p:nvSpPr>
        <p:spPr>
          <a:xfrm>
            <a:off x="1104060" y="2425720"/>
            <a:ext cx="1974528" cy="461665"/>
          </a:xfrm>
          <a:prstGeom prst="rect">
            <a:avLst/>
          </a:prstGeom>
          <a:noFill/>
        </p:spPr>
        <p:txBody>
          <a:bodyPr wrap="square" rtlCol="0">
            <a:spAutoFit/>
          </a:bodyPr>
          <a:lstStyle/>
          <a:p>
            <a:r>
              <a:rPr lang="en-US" sz="2400" i="1" dirty="0" smtClean="0">
                <a:solidFill>
                  <a:schemeClr val="bg1"/>
                </a:solidFill>
                <a:latin typeface="Arial" panose="020B0604020202020204" pitchFamily="34" charset="0"/>
                <a:cs typeface="Arial" panose="020B0604020202020204" pitchFamily="34" charset="0"/>
              </a:rPr>
              <a:t>All of Jordan</a:t>
            </a:r>
            <a:endParaRPr lang="en-US" sz="2400" i="1" dirty="0">
              <a:solidFill>
                <a:schemeClr val="bg1"/>
              </a:solidFill>
              <a:latin typeface="Arial" panose="020B0604020202020204" pitchFamily="34" charset="0"/>
              <a:cs typeface="Arial" panose="020B0604020202020204" pitchFamily="34" charset="0"/>
            </a:endParaRPr>
          </a:p>
        </p:txBody>
      </p:sp>
      <p:pic>
        <p:nvPicPr>
          <p:cNvPr id="15" name="Picture 1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246280" y="1235786"/>
            <a:ext cx="4777904" cy="5378334"/>
          </a:xfrm>
          <a:prstGeom prst="rect">
            <a:avLst/>
          </a:prstGeom>
        </p:spPr>
      </p:pic>
      <p:sp>
        <p:nvSpPr>
          <p:cNvPr id="16" name="Rectangle 15"/>
          <p:cNvSpPr/>
          <p:nvPr/>
        </p:nvSpPr>
        <p:spPr>
          <a:xfrm>
            <a:off x="9757104" y="1439778"/>
            <a:ext cx="2350229" cy="923330"/>
          </a:xfrm>
          <a:prstGeom prst="rect">
            <a:avLst/>
          </a:prstGeom>
        </p:spPr>
        <p:txBody>
          <a:bodyPr wrap="square">
            <a:spAutoFit/>
          </a:bodyPr>
          <a:lstStyle/>
          <a:p>
            <a:r>
              <a:rPr lang="en-US" dirty="0">
                <a:latin typeface="Arial" panose="020B0604020202020204" pitchFamily="34" charset="0"/>
                <a:cs typeface="Arial" panose="020B0604020202020204" pitchFamily="34" charset="0"/>
              </a:rPr>
              <a:t>Resource https://scholar.archive.org/</a:t>
            </a:r>
          </a:p>
        </p:txBody>
      </p:sp>
    </p:spTree>
    <p:extLst>
      <p:ext uri="{BB962C8B-B14F-4D97-AF65-F5344CB8AC3E}">
        <p14:creationId xmlns:p14="http://schemas.microsoft.com/office/powerpoint/2010/main" val="3292086216"/>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fracture"/>
      </p:transition>
    </mc:Choice>
    <mc:Fallback>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rial" panose="020B0604020202020204" pitchFamily="34" charset="0"/>
                <a:cs typeface="Arial" panose="020B0604020202020204" pitchFamily="34" charset="0"/>
              </a:rPr>
              <a:t>                      The interview</a:t>
            </a:r>
            <a:endParaRPr lang="en-US"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lstStyle/>
          <a:p>
            <a:r>
              <a:rPr lang="nb-NO" dirty="0" smtClean="0">
                <a:hlinkClick r:id="rId2" action="ppaction://hlinkfile"/>
              </a:rPr>
              <a:t>..\Videos\WhatsApp Video 2023-11-10 at 10.59.21_7abdd870.mp4</a:t>
            </a:r>
            <a:endParaRPr lang="en-US" dirty="0"/>
          </a:p>
        </p:txBody>
      </p:sp>
    </p:spTree>
    <p:extLst>
      <p:ext uri="{BB962C8B-B14F-4D97-AF65-F5344CB8AC3E}">
        <p14:creationId xmlns:p14="http://schemas.microsoft.com/office/powerpoint/2010/main" val="729114512"/>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fallOver"/>
      </p:transition>
    </mc:Choice>
    <mc:Fallback>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Red">
      <a:dk1>
        <a:sysClr val="windowText" lastClr="000000"/>
      </a:dk1>
      <a:lt1>
        <a:sysClr val="window" lastClr="FFFFFF"/>
      </a:lt1>
      <a:dk2>
        <a:srgbClr val="323232"/>
      </a:dk2>
      <a:lt2>
        <a:srgbClr val="E5C243"/>
      </a:lt2>
      <a:accent1>
        <a:srgbClr val="A5300F"/>
      </a:accent1>
      <a:accent2>
        <a:srgbClr val="D55816"/>
      </a:accent2>
      <a:accent3>
        <a:srgbClr val="E19825"/>
      </a:accent3>
      <a:accent4>
        <a:srgbClr val="B19C7D"/>
      </a:accent4>
      <a:accent5>
        <a:srgbClr val="7F5F52"/>
      </a:accent5>
      <a:accent6>
        <a:srgbClr val="B27D49"/>
      </a:accent6>
      <a:hlink>
        <a:srgbClr val="6B9F25"/>
      </a:hlink>
      <a:folHlink>
        <a:srgbClr val="B26B0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3E4F19A7-A959-40BB-972C-4880BAF8EB09}"/>
    </a:ext>
  </a:extLst>
</a:theme>
</file>

<file path=docProps/app.xml><?xml version="1.0" encoding="utf-8"?>
<Properties xmlns="http://schemas.openxmlformats.org/officeDocument/2006/extended-properties" xmlns:vt="http://schemas.openxmlformats.org/officeDocument/2006/docPropsVTypes">
  <Template>Office Theme</Template>
  <TotalTime>278</TotalTime>
  <Words>555</Words>
  <Application>Microsoft Office PowerPoint</Application>
  <PresentationFormat>Widescreen</PresentationFormat>
  <Paragraphs>51</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Berlin Sans FB</vt:lpstr>
      <vt:lpstr>Calibri</vt:lpstr>
      <vt:lpstr>Calibri Light</vt:lpstr>
      <vt:lpstr>Office Theme</vt:lpstr>
      <vt:lpstr>The Introduction for traditions in Jordanian  weddings</vt:lpstr>
      <vt:lpstr>Traditions in Jordan's  weddings</vt:lpstr>
      <vt:lpstr>Traditions in Jordan's  weddings</vt:lpstr>
      <vt:lpstr>Traditions in Jordan's  weddings</vt:lpstr>
      <vt:lpstr>Traditions in Jordan's  weddings</vt:lpstr>
      <vt:lpstr>                      The interview</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Traditions in Jordan's  weddings</dc:title>
  <dc:creator>user</dc:creator>
  <cp:lastModifiedBy>user</cp:lastModifiedBy>
  <cp:revision>19</cp:revision>
  <dcterms:created xsi:type="dcterms:W3CDTF">2023-10-31T17:35:25Z</dcterms:created>
  <dcterms:modified xsi:type="dcterms:W3CDTF">2023-11-10T08:30:27Z</dcterms:modified>
</cp:coreProperties>
</file>