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A59691-5316-424A-9222-02A20E260F37}"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65B2DD4-C68C-4267-87FF-A0C7C2B557E4}" type="slidenum">
              <a:rPr lang="en-US" smtClean="0"/>
              <a:t>‹#›</a:t>
            </a:fld>
            <a:endParaRPr lang="en-US"/>
          </a:p>
        </p:txBody>
      </p:sp>
    </p:spTree>
    <p:extLst>
      <p:ext uri="{BB962C8B-B14F-4D97-AF65-F5344CB8AC3E}">
        <p14:creationId xmlns:p14="http://schemas.microsoft.com/office/powerpoint/2010/main" val="48059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59691-5316-424A-9222-02A20E260F37}"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279826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59691-5316-424A-9222-02A20E260F37}"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109210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59691-5316-424A-9222-02A20E260F37}"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146578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71A59691-5316-424A-9222-02A20E260F37}" type="datetimeFigureOut">
              <a:rPr lang="en-US" smtClean="0"/>
              <a:t>11/10/2023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65B2DD4-C68C-4267-87FF-A0C7C2B557E4}" type="slidenum">
              <a:rPr lang="en-US" smtClean="0"/>
              <a:t>‹#›</a:t>
            </a:fld>
            <a:endParaRPr lang="en-US"/>
          </a:p>
        </p:txBody>
      </p:sp>
    </p:spTree>
    <p:extLst>
      <p:ext uri="{BB962C8B-B14F-4D97-AF65-F5344CB8AC3E}">
        <p14:creationId xmlns:p14="http://schemas.microsoft.com/office/powerpoint/2010/main" val="224423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A59691-5316-424A-9222-02A20E260F37}"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43209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A59691-5316-424A-9222-02A20E260F37}"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338095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A59691-5316-424A-9222-02A20E260F37}"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144529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59691-5316-424A-9222-02A20E260F37}"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346424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A59691-5316-424A-9222-02A20E260F37}"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153091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A59691-5316-424A-9222-02A20E260F37}" type="datetimeFigureOut">
              <a:rPr lang="en-US" smtClean="0"/>
              <a:t>11/10/2023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65B2DD4-C68C-4267-87FF-A0C7C2B557E4}" type="slidenum">
              <a:rPr lang="en-US" smtClean="0"/>
              <a:t>‹#›</a:t>
            </a:fld>
            <a:endParaRPr lang="en-US"/>
          </a:p>
        </p:txBody>
      </p:sp>
    </p:spTree>
    <p:extLst>
      <p:ext uri="{BB962C8B-B14F-4D97-AF65-F5344CB8AC3E}">
        <p14:creationId xmlns:p14="http://schemas.microsoft.com/office/powerpoint/2010/main" val="218663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1A59691-5316-424A-9222-02A20E260F37}" type="datetimeFigureOut">
              <a:rPr lang="en-US" smtClean="0"/>
              <a:t>11/10/2023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65B2DD4-C68C-4267-87FF-A0C7C2B557E4}" type="slidenum">
              <a:rPr lang="en-US" smtClean="0"/>
              <a:t>‹#›</a:t>
            </a:fld>
            <a:endParaRPr lang="en-US"/>
          </a:p>
        </p:txBody>
      </p:sp>
    </p:spTree>
    <p:extLst>
      <p:ext uri="{BB962C8B-B14F-4D97-AF65-F5344CB8AC3E}">
        <p14:creationId xmlns:p14="http://schemas.microsoft.com/office/powerpoint/2010/main" val="638277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ida.nih.gov/publications/drugfacts/vaping-devices-electronic-cigarettes" TargetMode="External"/><Relationship Id="rId2" Type="http://schemas.openxmlformats.org/officeDocument/2006/relationships/hyperlink" Target="https://teen.smokefree.gov/quit-vaping/how-to-quit-vaping" TargetMode="External"/><Relationship Id="rId1" Type="http://schemas.openxmlformats.org/officeDocument/2006/relationships/slideLayout" Target="../slideLayouts/slideLayout2.xml"/><Relationship Id="rId5" Type="http://schemas.openxmlformats.org/officeDocument/2006/relationships/hyperlink" Target="https://www.rallyhealth.com/quit-smoking/why-do-so-many-teens-vape" TargetMode="External"/><Relationship Id="rId4" Type="http://schemas.openxmlformats.org/officeDocument/2006/relationships/hyperlink" Target="https://www.cdc.gov/tobacco/basic_information/e-cigarettes/about-e-cigarettes.html#ris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11AA-583C-4C72-844E-2E0BC873C2FF}"/>
              </a:ext>
            </a:extLst>
          </p:cNvPr>
          <p:cNvSpPr>
            <a:spLocks noGrp="1"/>
          </p:cNvSpPr>
          <p:nvPr>
            <p:ph type="ctrTitle"/>
          </p:nvPr>
        </p:nvSpPr>
        <p:spPr/>
        <p:txBody>
          <a:bodyPr/>
          <a:lstStyle/>
          <a:p>
            <a:r>
              <a:rPr lang="en-US" dirty="0"/>
              <a:t>Vaping</a:t>
            </a:r>
          </a:p>
        </p:txBody>
      </p:sp>
      <p:sp>
        <p:nvSpPr>
          <p:cNvPr id="3" name="Subtitle 2">
            <a:extLst>
              <a:ext uri="{FF2B5EF4-FFF2-40B4-BE49-F238E27FC236}">
                <a16:creationId xmlns:a16="http://schemas.microsoft.com/office/drawing/2014/main" id="{B24E431B-884C-40AD-B526-D3B7C6FC1FD8}"/>
              </a:ext>
            </a:extLst>
          </p:cNvPr>
          <p:cNvSpPr>
            <a:spLocks noGrp="1"/>
          </p:cNvSpPr>
          <p:nvPr>
            <p:ph type="subTitle" idx="1"/>
          </p:nvPr>
        </p:nvSpPr>
        <p:spPr/>
        <p:txBody>
          <a:bodyPr/>
          <a:lstStyle/>
          <a:p>
            <a:r>
              <a:rPr lang="en-US" dirty="0"/>
              <a:t>By: </a:t>
            </a:r>
            <a:r>
              <a:rPr lang="en-US" dirty="0" err="1"/>
              <a:t>Majd</a:t>
            </a:r>
            <a:r>
              <a:rPr lang="en-US" dirty="0"/>
              <a:t>, Kareem F, and Omar A</a:t>
            </a:r>
          </a:p>
        </p:txBody>
      </p:sp>
    </p:spTree>
    <p:extLst>
      <p:ext uri="{BB962C8B-B14F-4D97-AF65-F5344CB8AC3E}">
        <p14:creationId xmlns:p14="http://schemas.microsoft.com/office/powerpoint/2010/main" val="197304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47B3-8FA5-45E0-9F59-D43AEB90786D}"/>
              </a:ext>
            </a:extLst>
          </p:cNvPr>
          <p:cNvSpPr>
            <a:spLocks noGrp="1"/>
          </p:cNvSpPr>
          <p:nvPr>
            <p:ph type="title"/>
          </p:nvPr>
        </p:nvSpPr>
        <p:spPr/>
        <p:txBody>
          <a:bodyPr/>
          <a:lstStyle/>
          <a:p>
            <a:r>
              <a:rPr lang="en-US" dirty="0"/>
              <a:t>What is vaping?</a:t>
            </a:r>
          </a:p>
        </p:txBody>
      </p:sp>
      <p:sp>
        <p:nvSpPr>
          <p:cNvPr id="3" name="Content Placeholder 2">
            <a:extLst>
              <a:ext uri="{FF2B5EF4-FFF2-40B4-BE49-F238E27FC236}">
                <a16:creationId xmlns:a16="http://schemas.microsoft.com/office/drawing/2014/main" id="{3EC05680-6E47-401E-B48C-09832C8EB492}"/>
              </a:ext>
            </a:extLst>
          </p:cNvPr>
          <p:cNvSpPr>
            <a:spLocks noGrp="1"/>
          </p:cNvSpPr>
          <p:nvPr>
            <p:ph idx="1"/>
          </p:nvPr>
        </p:nvSpPr>
        <p:spPr>
          <a:xfrm>
            <a:off x="1069849" y="2121408"/>
            <a:ext cx="5026152" cy="4050792"/>
          </a:xfrm>
        </p:spPr>
        <p:txBody>
          <a:bodyPr>
            <a:normAutofit/>
          </a:bodyPr>
          <a:lstStyle/>
          <a:p>
            <a:r>
              <a:rPr lang="en-US" sz="2400" dirty="0"/>
              <a:t>Vaping is a type of smoking but instead of using tobacco it’s electric. The difference is cigarettes burns tobacco which makes smoke. Vaping involves heating a liquid and inhaling the aerosol into the lungs. Inside of this liquid in can contain flavors such as nicotine, marijuana, or may even contain dangerous substances. Almost all vapes in U.S. have nicotine in them. </a:t>
            </a:r>
          </a:p>
        </p:txBody>
      </p:sp>
      <p:pic>
        <p:nvPicPr>
          <p:cNvPr id="5" name="Picture 4">
            <a:extLst>
              <a:ext uri="{FF2B5EF4-FFF2-40B4-BE49-F238E27FC236}">
                <a16:creationId xmlns:a16="http://schemas.microsoft.com/office/drawing/2014/main" id="{489078D1-7497-4834-BE81-79D6488DA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235" y="2093976"/>
            <a:ext cx="5996675" cy="4050792"/>
          </a:xfrm>
          <a:prstGeom prst="rect">
            <a:avLst/>
          </a:prstGeom>
        </p:spPr>
      </p:pic>
    </p:spTree>
    <p:extLst>
      <p:ext uri="{BB962C8B-B14F-4D97-AF65-F5344CB8AC3E}">
        <p14:creationId xmlns:p14="http://schemas.microsoft.com/office/powerpoint/2010/main" val="245864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599B-AB30-4433-8604-5E436A9A9C5D}"/>
              </a:ext>
            </a:extLst>
          </p:cNvPr>
          <p:cNvSpPr>
            <a:spLocks noGrp="1"/>
          </p:cNvSpPr>
          <p:nvPr>
            <p:ph type="title"/>
          </p:nvPr>
        </p:nvSpPr>
        <p:spPr/>
        <p:txBody>
          <a:bodyPr/>
          <a:lstStyle/>
          <a:p>
            <a:r>
              <a:rPr lang="en-US" dirty="0"/>
              <a:t>Why is it addictive?</a:t>
            </a:r>
          </a:p>
        </p:txBody>
      </p:sp>
      <p:sp>
        <p:nvSpPr>
          <p:cNvPr id="3" name="Content Placeholder 2">
            <a:extLst>
              <a:ext uri="{FF2B5EF4-FFF2-40B4-BE49-F238E27FC236}">
                <a16:creationId xmlns:a16="http://schemas.microsoft.com/office/drawing/2014/main" id="{0B4D9B34-64D1-4B0F-90F0-C1069D6035DD}"/>
              </a:ext>
            </a:extLst>
          </p:cNvPr>
          <p:cNvSpPr>
            <a:spLocks noGrp="1"/>
          </p:cNvSpPr>
          <p:nvPr>
            <p:ph idx="1"/>
          </p:nvPr>
        </p:nvSpPr>
        <p:spPr/>
        <p:txBody>
          <a:bodyPr>
            <a:normAutofit/>
          </a:bodyPr>
          <a:lstStyle/>
          <a:p>
            <a:r>
              <a:rPr lang="en-US" sz="3200" dirty="0"/>
              <a:t>Just like using a cigarette a vape also have nicotine.</a:t>
            </a:r>
            <a:br>
              <a:rPr lang="en-US" sz="3200" dirty="0"/>
            </a:br>
            <a:r>
              <a:rPr lang="en-US" sz="3200" dirty="0"/>
              <a:t>Nicotine is an very addictive product used outside of just vaping it's used in tobacco products such as: cigarettes, and cigars.</a:t>
            </a:r>
          </a:p>
        </p:txBody>
      </p:sp>
    </p:spTree>
    <p:extLst>
      <p:ext uri="{BB962C8B-B14F-4D97-AF65-F5344CB8AC3E}">
        <p14:creationId xmlns:p14="http://schemas.microsoft.com/office/powerpoint/2010/main" val="326297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FB29-EFF2-416C-ABA7-1F1E34BD65F9}"/>
              </a:ext>
            </a:extLst>
          </p:cNvPr>
          <p:cNvSpPr>
            <a:spLocks noGrp="1"/>
          </p:cNvSpPr>
          <p:nvPr>
            <p:ph type="title"/>
          </p:nvPr>
        </p:nvSpPr>
        <p:spPr/>
        <p:txBody>
          <a:bodyPr/>
          <a:lstStyle/>
          <a:p>
            <a:r>
              <a:rPr lang="en-US" dirty="0"/>
              <a:t>How is vaping bad and how does it affect our body?</a:t>
            </a:r>
          </a:p>
        </p:txBody>
      </p:sp>
      <p:sp>
        <p:nvSpPr>
          <p:cNvPr id="3" name="Content Placeholder 2">
            <a:extLst>
              <a:ext uri="{FF2B5EF4-FFF2-40B4-BE49-F238E27FC236}">
                <a16:creationId xmlns:a16="http://schemas.microsoft.com/office/drawing/2014/main" id="{7012B496-7136-4FFD-A2BC-7AD797D43A20}"/>
              </a:ext>
            </a:extLst>
          </p:cNvPr>
          <p:cNvSpPr>
            <a:spLocks noGrp="1"/>
          </p:cNvSpPr>
          <p:nvPr>
            <p:ph idx="1"/>
          </p:nvPr>
        </p:nvSpPr>
        <p:spPr/>
        <p:txBody>
          <a:bodyPr>
            <a:normAutofit fontScale="92500" lnSpcReduction="10000"/>
          </a:bodyPr>
          <a:lstStyle/>
          <a:p>
            <a:r>
              <a:rPr lang="en-US" dirty="0"/>
              <a:t>Vaping is harmful to our lungs. In the vapor have connection to higher chances of cancer because of when you inhale in and out from the vape it could contain harmful chemicals in it like propylene glycol and glycerin. This doesn't only affect the person using a vape but the people around you. Vaping can cause: </a:t>
            </a:r>
          </a:p>
          <a:p>
            <a:pPr marL="514350" indent="-514350">
              <a:buFont typeface="+mj-lt"/>
              <a:buAutoNum type="arabicPeriod"/>
            </a:pPr>
            <a:r>
              <a:rPr lang="en-US" i="1" dirty="0"/>
              <a:t>Asthma</a:t>
            </a:r>
          </a:p>
          <a:p>
            <a:pPr marL="514350" indent="-514350">
              <a:buFont typeface="+mj-lt"/>
              <a:buAutoNum type="arabicPeriod"/>
            </a:pPr>
            <a:r>
              <a:rPr lang="en-US" i="1" dirty="0"/>
              <a:t>Cancer</a:t>
            </a:r>
          </a:p>
          <a:p>
            <a:pPr marL="514350" indent="-514350">
              <a:buFont typeface="+mj-lt"/>
              <a:buAutoNum type="arabicPeriod"/>
            </a:pPr>
            <a:r>
              <a:rPr lang="en-US" i="1" dirty="0"/>
              <a:t>Organ damage</a:t>
            </a:r>
          </a:p>
          <a:p>
            <a:pPr marL="514350" indent="-514350">
              <a:buFont typeface="+mj-lt"/>
              <a:buAutoNum type="arabicPeriod"/>
            </a:pPr>
            <a:r>
              <a:rPr lang="en-US" i="1" dirty="0"/>
              <a:t>Lung scarring</a:t>
            </a:r>
          </a:p>
          <a:p>
            <a:pPr marL="0" indent="0">
              <a:buNone/>
            </a:pPr>
            <a:endParaRPr lang="en-US" i="1" dirty="0"/>
          </a:p>
          <a:p>
            <a:pPr marL="0" indent="0">
              <a:buNone/>
            </a:pPr>
            <a:endParaRPr lang="en-US" i="1" dirty="0"/>
          </a:p>
          <a:p>
            <a:pPr marL="0" indent="0">
              <a:buNone/>
            </a:pPr>
            <a:r>
              <a:rPr lang="en-US" sz="1400" i="1" dirty="0"/>
              <a:t>Image of a person using asthma</a:t>
            </a:r>
          </a:p>
          <a:p>
            <a:pPr marL="0" indent="0">
              <a:buNone/>
            </a:pPr>
            <a:r>
              <a:rPr lang="en-US" sz="1400" i="1" dirty="0"/>
              <a:t>From </a:t>
            </a:r>
            <a:r>
              <a:rPr lang="en-US" sz="1400" i="1" dirty="0" err="1"/>
              <a:t>freepik</a:t>
            </a:r>
            <a:endParaRPr lang="en-US" sz="1400" i="1" dirty="0"/>
          </a:p>
        </p:txBody>
      </p:sp>
      <p:pic>
        <p:nvPicPr>
          <p:cNvPr id="7" name="Picture 6">
            <a:extLst>
              <a:ext uri="{FF2B5EF4-FFF2-40B4-BE49-F238E27FC236}">
                <a16:creationId xmlns:a16="http://schemas.microsoft.com/office/drawing/2014/main" id="{7B2E115B-E8EA-4757-A500-78E1AA95A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713" y="3269974"/>
            <a:ext cx="5142994" cy="3429000"/>
          </a:xfrm>
          <a:prstGeom prst="rect">
            <a:avLst/>
          </a:prstGeom>
        </p:spPr>
      </p:pic>
    </p:spTree>
    <p:extLst>
      <p:ext uri="{BB962C8B-B14F-4D97-AF65-F5344CB8AC3E}">
        <p14:creationId xmlns:p14="http://schemas.microsoft.com/office/powerpoint/2010/main" val="269389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9A9A-23F6-4C39-92A8-F3A61330B144}"/>
              </a:ext>
            </a:extLst>
          </p:cNvPr>
          <p:cNvSpPr>
            <a:spLocks noGrp="1"/>
          </p:cNvSpPr>
          <p:nvPr>
            <p:ph type="title"/>
          </p:nvPr>
        </p:nvSpPr>
        <p:spPr/>
        <p:txBody>
          <a:bodyPr/>
          <a:lstStyle/>
          <a:p>
            <a:r>
              <a:rPr lang="en-US" dirty="0"/>
              <a:t>why do underage people vape?</a:t>
            </a:r>
          </a:p>
        </p:txBody>
      </p:sp>
      <p:sp>
        <p:nvSpPr>
          <p:cNvPr id="3" name="Content Placeholder 2">
            <a:extLst>
              <a:ext uri="{FF2B5EF4-FFF2-40B4-BE49-F238E27FC236}">
                <a16:creationId xmlns:a16="http://schemas.microsoft.com/office/drawing/2014/main" id="{0FA24AD5-764A-4A69-9888-2A271223461C}"/>
              </a:ext>
            </a:extLst>
          </p:cNvPr>
          <p:cNvSpPr>
            <a:spLocks noGrp="1"/>
          </p:cNvSpPr>
          <p:nvPr>
            <p:ph idx="1"/>
          </p:nvPr>
        </p:nvSpPr>
        <p:spPr/>
        <p:txBody>
          <a:bodyPr>
            <a:normAutofit/>
          </a:bodyPr>
          <a:lstStyle/>
          <a:p>
            <a:r>
              <a:rPr lang="en-US" sz="2800" dirty="0"/>
              <a:t> Possibly on of your friends or family member uses vapes or smokes before. As mentioned before there's a huge variety of flavors like mint, candy, fruit, or chocolate. Some people believe that vape are less bad than regular cigarettes.</a:t>
            </a:r>
          </a:p>
        </p:txBody>
      </p:sp>
    </p:spTree>
    <p:extLst>
      <p:ext uri="{BB962C8B-B14F-4D97-AF65-F5344CB8AC3E}">
        <p14:creationId xmlns:p14="http://schemas.microsoft.com/office/powerpoint/2010/main" val="150789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6675-E5CC-440A-8F30-E3D321D52C2A}"/>
              </a:ext>
            </a:extLst>
          </p:cNvPr>
          <p:cNvSpPr>
            <a:spLocks noGrp="1"/>
          </p:cNvSpPr>
          <p:nvPr>
            <p:ph type="title"/>
          </p:nvPr>
        </p:nvSpPr>
        <p:spPr/>
        <p:txBody>
          <a:bodyPr/>
          <a:lstStyle/>
          <a:p>
            <a:r>
              <a:rPr lang="en-US" dirty="0"/>
              <a:t>How to stop</a:t>
            </a:r>
          </a:p>
        </p:txBody>
      </p:sp>
      <p:sp>
        <p:nvSpPr>
          <p:cNvPr id="3" name="Content Placeholder 2">
            <a:extLst>
              <a:ext uri="{FF2B5EF4-FFF2-40B4-BE49-F238E27FC236}">
                <a16:creationId xmlns:a16="http://schemas.microsoft.com/office/drawing/2014/main" id="{DA7E6C43-ADD0-4F4E-B4F9-CCD9CE0F4228}"/>
              </a:ext>
            </a:extLst>
          </p:cNvPr>
          <p:cNvSpPr>
            <a:spLocks noGrp="1"/>
          </p:cNvSpPr>
          <p:nvPr>
            <p:ph idx="1"/>
          </p:nvPr>
        </p:nvSpPr>
        <p:spPr>
          <a:xfrm>
            <a:off x="1069848" y="2121408"/>
            <a:ext cx="6788691" cy="4251960"/>
          </a:xfrm>
        </p:spPr>
        <p:txBody>
          <a:bodyPr>
            <a:normAutofit/>
          </a:bodyPr>
          <a:lstStyle/>
          <a:p>
            <a:r>
              <a:rPr lang="en-US" sz="3200" dirty="0"/>
              <a:t>Here’s some essentials. How to stop vaping: </a:t>
            </a:r>
          </a:p>
          <a:p>
            <a:pPr marL="457200" indent="-457200">
              <a:buFont typeface="+mj-lt"/>
              <a:buAutoNum type="arabicPeriod"/>
            </a:pPr>
            <a:r>
              <a:rPr lang="en-US" sz="3200" dirty="0"/>
              <a:t>Other solutions to stress.</a:t>
            </a:r>
          </a:p>
          <a:p>
            <a:pPr marL="457200" indent="-457200">
              <a:buFont typeface="+mj-lt"/>
              <a:buAutoNum type="arabicPeriod"/>
            </a:pPr>
            <a:r>
              <a:rPr lang="en-US" sz="3200" dirty="0"/>
              <a:t>More Distractions.</a:t>
            </a:r>
          </a:p>
          <a:p>
            <a:pPr marL="457200" indent="-457200">
              <a:buFont typeface="+mj-lt"/>
              <a:buAutoNum type="arabicPeriod"/>
            </a:pPr>
            <a:r>
              <a:rPr lang="en-US" sz="3200" dirty="0"/>
              <a:t>Exercise.</a:t>
            </a:r>
          </a:p>
          <a:p>
            <a:pPr marL="457200" indent="-457200">
              <a:buFont typeface="+mj-lt"/>
              <a:buAutoNum type="arabicPeriod"/>
            </a:pPr>
            <a:r>
              <a:rPr lang="en-US" sz="3200" dirty="0"/>
              <a:t>Honor your accomplishments.</a:t>
            </a:r>
          </a:p>
          <a:p>
            <a:pPr marL="0" indent="0">
              <a:buNone/>
            </a:pPr>
            <a:br>
              <a:rPr lang="en-US" sz="1400" i="1" dirty="0"/>
            </a:br>
            <a:endParaRPr lang="en-US" sz="1400" i="1" dirty="0"/>
          </a:p>
        </p:txBody>
      </p:sp>
      <p:pic>
        <p:nvPicPr>
          <p:cNvPr id="7" name="Picture 6">
            <a:extLst>
              <a:ext uri="{FF2B5EF4-FFF2-40B4-BE49-F238E27FC236}">
                <a16:creationId xmlns:a16="http://schemas.microsoft.com/office/drawing/2014/main" id="{C3880F5E-41D6-45E4-9516-76E6AE3E5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831" y="2333444"/>
            <a:ext cx="4809971" cy="3205965"/>
          </a:xfrm>
          <a:prstGeom prst="rect">
            <a:avLst/>
          </a:prstGeom>
        </p:spPr>
      </p:pic>
    </p:spTree>
    <p:extLst>
      <p:ext uri="{BB962C8B-B14F-4D97-AF65-F5344CB8AC3E}">
        <p14:creationId xmlns:p14="http://schemas.microsoft.com/office/powerpoint/2010/main" val="384741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E130-1447-4A7E-8D5A-76086815EFD1}"/>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B0BA366A-2508-4210-ABEF-9FC3FF3E69A8}"/>
              </a:ext>
            </a:extLst>
          </p:cNvPr>
          <p:cNvSpPr>
            <a:spLocks noGrp="1"/>
          </p:cNvSpPr>
          <p:nvPr>
            <p:ph idx="1"/>
          </p:nvPr>
        </p:nvSpPr>
        <p:spPr/>
        <p:txBody>
          <a:bodyPr/>
          <a:lstStyle/>
          <a:p>
            <a:pPr marL="457200" indent="-457200">
              <a:buFont typeface="+mj-lt"/>
              <a:buAutoNum type="arabicPeriod"/>
            </a:pPr>
            <a:r>
              <a:rPr lang="en-US" dirty="0"/>
              <a:t>Robert H. </a:t>
            </a:r>
            <a:r>
              <a:rPr lang="en-US" dirty="0" err="1"/>
              <a:t>Shmerling</a:t>
            </a:r>
            <a:r>
              <a:rPr lang="en-US" dirty="0"/>
              <a:t>, M. (2023, June 15). </a:t>
            </a:r>
            <a:r>
              <a:rPr lang="en-US" i="1" dirty="0"/>
              <a:t>Can vaping damage your lungs? what we do (and don’t) know</a:t>
            </a:r>
            <a:r>
              <a:rPr lang="en-US" dirty="0"/>
              <a:t>. Harvard Health. https://www.health.harvard.edu/blog/can-vaping-damage-your-lungs-what-we-do-and-dont-know-2019090417734 </a:t>
            </a:r>
          </a:p>
          <a:p>
            <a:pPr marL="457200" indent="-457200">
              <a:buFont typeface="+mj-lt"/>
              <a:buAutoNum type="arabicPeriod"/>
            </a:pPr>
            <a:r>
              <a:rPr lang="en-US" dirty="0"/>
              <a:t>professional, C. C. medical. (n.d.). </a:t>
            </a:r>
            <a:r>
              <a:rPr lang="en-US" i="1" dirty="0"/>
              <a:t>Vaping (e-cigarettes): What it is, side effects &amp; dangers</a:t>
            </a:r>
            <a:r>
              <a:rPr lang="en-US" dirty="0"/>
              <a:t>. Cleveland Clinic. https://my.clevelandclinic.org/health/treatments/21162-vaping </a:t>
            </a:r>
          </a:p>
          <a:p>
            <a:pPr marL="457200" indent="-457200">
              <a:buFont typeface="+mj-lt"/>
              <a:buAutoNum type="arabicPeriod"/>
            </a:pPr>
            <a:r>
              <a:rPr lang="en-US" i="1" dirty="0"/>
              <a:t>The 3 main reasons youth use e-cigarettes</a:t>
            </a:r>
            <a:r>
              <a:rPr lang="en-US" dirty="0"/>
              <a:t>. Truth Initiative. (n.d.). https://truthinitiative.org/research-resources/emerging-tobacco-products/3-main-reasons-youth-use-e-cigarettes </a:t>
            </a:r>
          </a:p>
          <a:p>
            <a:pPr marL="457200" indent="-457200">
              <a:buFont typeface="+mj-lt"/>
              <a:buAutoNum type="arabicPeriod"/>
            </a:pPr>
            <a:r>
              <a:rPr lang="en-US" i="1" dirty="0"/>
              <a:t>5 tips for handling nicotine withdrawal</a:t>
            </a:r>
            <a:r>
              <a:rPr lang="en-US" dirty="0"/>
              <a:t>. Truth Initiative. (n.d.-a). https://truthinitiative.org/research-resources/quitting-smoking-vaping/quitting-vaping-here-are-5-tips-handling-nicotine </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99537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1FD3-2C82-4A31-BBFE-4500AD24645B}"/>
              </a:ext>
            </a:extLst>
          </p:cNvPr>
          <p:cNvSpPr>
            <a:spLocks noGrp="1"/>
          </p:cNvSpPr>
          <p:nvPr>
            <p:ph type="title"/>
          </p:nvPr>
        </p:nvSpPr>
        <p:spPr/>
        <p:txBody>
          <a:bodyPr/>
          <a:lstStyle/>
          <a:p>
            <a:r>
              <a:rPr lang="en-US" dirty="0"/>
              <a:t>Cross Checking</a:t>
            </a:r>
          </a:p>
        </p:txBody>
      </p:sp>
      <p:sp>
        <p:nvSpPr>
          <p:cNvPr id="3" name="Content Placeholder 2">
            <a:extLst>
              <a:ext uri="{FF2B5EF4-FFF2-40B4-BE49-F238E27FC236}">
                <a16:creationId xmlns:a16="http://schemas.microsoft.com/office/drawing/2014/main" id="{CA4E3ADD-6A5B-468D-A803-A581EAE6EECF}"/>
              </a:ext>
            </a:extLst>
          </p:cNvPr>
          <p:cNvSpPr>
            <a:spLocks noGrp="1"/>
          </p:cNvSpPr>
          <p:nvPr>
            <p:ph idx="1"/>
          </p:nvPr>
        </p:nvSpPr>
        <p:spPr/>
        <p:txBody>
          <a:bodyPr/>
          <a:lstStyle/>
          <a:p>
            <a:pPr marL="457200" indent="-457200">
              <a:buFont typeface="+mj-lt"/>
              <a:buAutoNum type="arabicPeriod"/>
            </a:pPr>
            <a:r>
              <a:rPr lang="en-US" dirty="0">
                <a:hlinkClick r:id="rId2"/>
              </a:rPr>
              <a:t>https://teen.smokefree.gov/quit-vaping/how-to-quit-vaping</a:t>
            </a:r>
            <a:endParaRPr lang="en-US" dirty="0"/>
          </a:p>
          <a:p>
            <a:pPr marL="457200" indent="-457200">
              <a:buFont typeface="+mj-lt"/>
              <a:buAutoNum type="arabicPeriod"/>
            </a:pPr>
            <a:r>
              <a:rPr lang="en-US" dirty="0">
                <a:hlinkClick r:id="rId3"/>
              </a:rPr>
              <a:t>https://nida.nih.gov/publications/drugfacts/vaping-devices-electronic-cigarettes</a:t>
            </a:r>
            <a:endParaRPr lang="en-US" dirty="0"/>
          </a:p>
          <a:p>
            <a:pPr marL="457200" indent="-457200">
              <a:buFont typeface="+mj-lt"/>
              <a:buAutoNum type="arabicPeriod"/>
            </a:pPr>
            <a:r>
              <a:rPr lang="en-US" dirty="0">
                <a:hlinkClick r:id="rId4"/>
              </a:rPr>
              <a:t>https://www.cdc.gov/tobacco/basic_information/e-cigarettes/about-e-cigarettes.html#risks</a:t>
            </a:r>
            <a:endParaRPr lang="en-US" dirty="0"/>
          </a:p>
          <a:p>
            <a:pPr marL="457200" indent="-457200">
              <a:buFont typeface="+mj-lt"/>
              <a:buAutoNum type="arabicPeriod"/>
            </a:pPr>
            <a:r>
              <a:rPr lang="en-US" dirty="0">
                <a:hlinkClick r:id="rId5"/>
              </a:rPr>
              <a:t>https://www.rallyhealth.com/quit-smoking/why-do-so-many-teens-vape</a:t>
            </a:r>
            <a:endParaRPr lang="en-US" dirty="0"/>
          </a:p>
          <a:p>
            <a:pPr marL="0" indent="0">
              <a:buNone/>
            </a:pPr>
            <a:endParaRPr lang="en-US" dirty="0"/>
          </a:p>
        </p:txBody>
      </p:sp>
    </p:spTree>
    <p:extLst>
      <p:ext uri="{BB962C8B-B14F-4D97-AF65-F5344CB8AC3E}">
        <p14:creationId xmlns:p14="http://schemas.microsoft.com/office/powerpoint/2010/main" val="1557735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560</TotalTime>
  <Words>466</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Rockwell</vt:lpstr>
      <vt:lpstr>Rockwell Condensed</vt:lpstr>
      <vt:lpstr>Wingdings</vt:lpstr>
      <vt:lpstr>Wood Type</vt:lpstr>
      <vt:lpstr>Vaping</vt:lpstr>
      <vt:lpstr>What is vaping?</vt:lpstr>
      <vt:lpstr>Why is it addictive?</vt:lpstr>
      <vt:lpstr>How is vaping bad and how does it affect our body?</vt:lpstr>
      <vt:lpstr>why do underage people vape?</vt:lpstr>
      <vt:lpstr>How to stop</vt:lpstr>
      <vt:lpstr>Sources</vt:lpstr>
      <vt:lpstr>Cross Checking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dc:title>
  <dc:creator>Administrator</dc:creator>
  <cp:lastModifiedBy>Administrator</cp:lastModifiedBy>
  <cp:revision>25</cp:revision>
  <dcterms:created xsi:type="dcterms:W3CDTF">2023-11-06T16:00:22Z</dcterms:created>
  <dcterms:modified xsi:type="dcterms:W3CDTF">2023-11-10T19:05:55Z</dcterms:modified>
</cp:coreProperties>
</file>