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9"/>
  </p:notesMasterIdLst>
  <p:sldIdLst>
    <p:sldId id="256" r:id="rId2"/>
    <p:sldId id="257" r:id="rId3"/>
    <p:sldId id="258" r:id="rId4"/>
    <p:sldId id="262" r:id="rId5"/>
    <p:sldId id="259" r:id="rId6"/>
    <p:sldId id="260" r:id="rId7"/>
    <p:sldId id="261" r:id="rId8"/>
  </p:sldIdLst>
  <p:sldSz cx="12192000" cy="6858000"/>
  <p:notesSz cx="6858000" cy="9144000"/>
  <p:embeddedFontLst>
    <p:embeddedFont>
      <p:font typeface="Calibri" panose="020F0502020204030204" pitchFamily="34" charset="0"/>
      <p:regular r:id="rId10"/>
      <p:bold r:id="rId11"/>
      <p:italic r:id="rId12"/>
      <p:boldItalic r:id="rId13"/>
    </p:embeddedFont>
    <p:embeddedFont>
      <p:font typeface="Calibri Light" panose="020F0302020204030204" pitchFamily="34" charset="0"/>
      <p:regular r:id="rId14"/>
      <p:italic r:id="rId15"/>
    </p:embeddedFont>
    <p:embeddedFont>
      <p:font typeface="Century Gothic" panose="020B0502020202020204" pitchFamily="34" charset="0"/>
      <p:regular r:id="rId16"/>
      <p:bold r:id="rId17"/>
      <p:italic r:id="rId18"/>
      <p:boldItalic r:id="rId1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1" roundtripDataSignature="AMtx7mjd1jSBq9hwnfiZnnMjhio8xoTsv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86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2.xml"/><Relationship Id="rId21" Type="http://customschemas.google.com/relationships/presentationmetadata" Target="metadata"/><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viewProps" Target="viewProps.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 name="Google Shape;28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6" name="Google Shape;28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6" name="Google Shape;28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1716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3" name="Google Shape;29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 name="Google Shape;3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CB4C914-29D8-4ED7-98AB-479435C08C6E}"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5492516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B4C914-29D8-4ED7-98AB-479435C08C6E}"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6225089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B4C914-29D8-4ED7-98AB-479435C08C6E}"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2464658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41"/>
        <p:cNvGrpSpPr/>
        <p:nvPr/>
      </p:nvGrpSpPr>
      <p:grpSpPr>
        <a:xfrm>
          <a:off x="0" y="0"/>
          <a:ext cx="0" cy="0"/>
          <a:chOff x="0" y="0"/>
          <a:chExt cx="0" cy="0"/>
        </a:xfrm>
      </p:grpSpPr>
      <p:sp>
        <p:nvSpPr>
          <p:cNvPr id="268" name="Google Shape;268;g299b14bab20_0_1071"/>
          <p:cNvSpPr txBox="1">
            <a:spLocks noGrp="1"/>
          </p:cNvSpPr>
          <p:nvPr>
            <p:ph type="title" hasCustomPrompt="1"/>
          </p:nvPr>
        </p:nvSpPr>
        <p:spPr>
          <a:xfrm>
            <a:off x="1851500" y="1030300"/>
            <a:ext cx="8489100" cy="2484300"/>
          </a:xfrm>
          <a:prstGeom prst="rect">
            <a:avLst/>
          </a:prstGeom>
        </p:spPr>
        <p:txBody>
          <a:bodyPr spcFirstLastPara="1" wrap="square" lIns="121900" tIns="121900" rIns="121900" bIns="121900" anchor="ctr" anchorCtr="0">
            <a:normAutofit/>
          </a:bodyPr>
          <a:lstStyle>
            <a:lvl1pPr lvl="0" algn="ctr">
              <a:spcBef>
                <a:spcPts val="0"/>
              </a:spcBef>
              <a:spcAft>
                <a:spcPts val="0"/>
              </a:spcAft>
              <a:buClr>
                <a:schemeClr val="lt1"/>
              </a:buClr>
              <a:buSzPts val="10700"/>
              <a:buNone/>
              <a:defRPr sz="10700">
                <a:solidFill>
                  <a:schemeClr val="lt1"/>
                </a:solidFill>
              </a:defRPr>
            </a:lvl1pPr>
            <a:lvl2pPr lvl="1" algn="ctr">
              <a:spcBef>
                <a:spcPts val="0"/>
              </a:spcBef>
              <a:spcAft>
                <a:spcPts val="0"/>
              </a:spcAft>
              <a:buClr>
                <a:schemeClr val="lt1"/>
              </a:buClr>
              <a:buSzPts val="10700"/>
              <a:buNone/>
              <a:defRPr sz="10700">
                <a:solidFill>
                  <a:schemeClr val="lt1"/>
                </a:solidFill>
              </a:defRPr>
            </a:lvl2pPr>
            <a:lvl3pPr lvl="2" algn="ctr">
              <a:spcBef>
                <a:spcPts val="0"/>
              </a:spcBef>
              <a:spcAft>
                <a:spcPts val="0"/>
              </a:spcAft>
              <a:buClr>
                <a:schemeClr val="lt1"/>
              </a:buClr>
              <a:buSzPts val="10700"/>
              <a:buNone/>
              <a:defRPr sz="10700">
                <a:solidFill>
                  <a:schemeClr val="lt1"/>
                </a:solidFill>
              </a:defRPr>
            </a:lvl3pPr>
            <a:lvl4pPr lvl="3" algn="ctr">
              <a:spcBef>
                <a:spcPts val="0"/>
              </a:spcBef>
              <a:spcAft>
                <a:spcPts val="0"/>
              </a:spcAft>
              <a:buClr>
                <a:schemeClr val="lt1"/>
              </a:buClr>
              <a:buSzPts val="10700"/>
              <a:buNone/>
              <a:defRPr sz="10700">
                <a:solidFill>
                  <a:schemeClr val="lt1"/>
                </a:solidFill>
              </a:defRPr>
            </a:lvl4pPr>
            <a:lvl5pPr lvl="4" algn="ctr">
              <a:spcBef>
                <a:spcPts val="0"/>
              </a:spcBef>
              <a:spcAft>
                <a:spcPts val="0"/>
              </a:spcAft>
              <a:buClr>
                <a:schemeClr val="lt1"/>
              </a:buClr>
              <a:buSzPts val="10700"/>
              <a:buNone/>
              <a:defRPr sz="10700">
                <a:solidFill>
                  <a:schemeClr val="lt1"/>
                </a:solidFill>
              </a:defRPr>
            </a:lvl5pPr>
            <a:lvl6pPr lvl="5" algn="ctr">
              <a:spcBef>
                <a:spcPts val="0"/>
              </a:spcBef>
              <a:spcAft>
                <a:spcPts val="0"/>
              </a:spcAft>
              <a:buClr>
                <a:schemeClr val="lt1"/>
              </a:buClr>
              <a:buSzPts val="10700"/>
              <a:buNone/>
              <a:defRPr sz="10700">
                <a:solidFill>
                  <a:schemeClr val="lt1"/>
                </a:solidFill>
              </a:defRPr>
            </a:lvl6pPr>
            <a:lvl7pPr lvl="6" algn="ctr">
              <a:spcBef>
                <a:spcPts val="0"/>
              </a:spcBef>
              <a:spcAft>
                <a:spcPts val="0"/>
              </a:spcAft>
              <a:buClr>
                <a:schemeClr val="lt1"/>
              </a:buClr>
              <a:buSzPts val="10700"/>
              <a:buNone/>
              <a:defRPr sz="10700">
                <a:solidFill>
                  <a:schemeClr val="lt1"/>
                </a:solidFill>
              </a:defRPr>
            </a:lvl7pPr>
            <a:lvl8pPr lvl="7" algn="ctr">
              <a:spcBef>
                <a:spcPts val="0"/>
              </a:spcBef>
              <a:spcAft>
                <a:spcPts val="0"/>
              </a:spcAft>
              <a:buClr>
                <a:schemeClr val="lt1"/>
              </a:buClr>
              <a:buSzPts val="10700"/>
              <a:buNone/>
              <a:defRPr sz="10700">
                <a:solidFill>
                  <a:schemeClr val="lt1"/>
                </a:solidFill>
              </a:defRPr>
            </a:lvl8pPr>
            <a:lvl9pPr lvl="8" algn="ctr">
              <a:spcBef>
                <a:spcPts val="0"/>
              </a:spcBef>
              <a:spcAft>
                <a:spcPts val="0"/>
              </a:spcAft>
              <a:buClr>
                <a:schemeClr val="lt1"/>
              </a:buClr>
              <a:buSzPts val="10700"/>
              <a:buNone/>
              <a:defRPr sz="10700">
                <a:solidFill>
                  <a:schemeClr val="lt1"/>
                </a:solidFill>
              </a:defRPr>
            </a:lvl9pPr>
          </a:lstStyle>
          <a:p>
            <a:r>
              <a:t>xx%</a:t>
            </a:r>
          </a:p>
        </p:txBody>
      </p:sp>
      <p:sp>
        <p:nvSpPr>
          <p:cNvPr id="269" name="Google Shape;269;g299b14bab20_0_1071"/>
          <p:cNvSpPr txBox="1">
            <a:spLocks noGrp="1"/>
          </p:cNvSpPr>
          <p:nvPr>
            <p:ph type="body" idx="1"/>
          </p:nvPr>
        </p:nvSpPr>
        <p:spPr>
          <a:xfrm>
            <a:off x="1851500" y="3616400"/>
            <a:ext cx="8489100" cy="1481700"/>
          </a:xfrm>
          <a:prstGeom prst="rect">
            <a:avLst/>
          </a:prstGeom>
        </p:spPr>
        <p:txBody>
          <a:bodyPr spcFirstLastPara="1" wrap="square" lIns="121900" tIns="121900" rIns="121900" bIns="121900" anchor="t" anchorCtr="0">
            <a:normAutofit/>
          </a:bodyPr>
          <a:lstStyle>
            <a:lvl1pPr marL="457200" lvl="0" indent="-336550" algn="ctr">
              <a:spcBef>
                <a:spcPts val="0"/>
              </a:spcBef>
              <a:spcAft>
                <a:spcPts val="0"/>
              </a:spcAft>
              <a:buClr>
                <a:schemeClr val="lt1"/>
              </a:buClr>
              <a:buSzPts val="1700"/>
              <a:buChar char="●"/>
              <a:defRPr>
                <a:solidFill>
                  <a:schemeClr val="lt1"/>
                </a:solidFill>
              </a:defRPr>
            </a:lvl1pPr>
            <a:lvl2pPr marL="914400" lvl="1" indent="-323850" algn="ctr">
              <a:spcBef>
                <a:spcPts val="0"/>
              </a:spcBef>
              <a:spcAft>
                <a:spcPts val="0"/>
              </a:spcAft>
              <a:buClr>
                <a:schemeClr val="lt1"/>
              </a:buClr>
              <a:buSzPts val="1500"/>
              <a:buChar char="○"/>
              <a:defRPr>
                <a:solidFill>
                  <a:schemeClr val="lt1"/>
                </a:solidFill>
              </a:defRPr>
            </a:lvl2pPr>
            <a:lvl3pPr marL="1371600" lvl="2" indent="-323850" algn="ctr">
              <a:spcBef>
                <a:spcPts val="0"/>
              </a:spcBef>
              <a:spcAft>
                <a:spcPts val="0"/>
              </a:spcAft>
              <a:buClr>
                <a:schemeClr val="lt1"/>
              </a:buClr>
              <a:buSzPts val="1500"/>
              <a:buChar char="■"/>
              <a:defRPr>
                <a:solidFill>
                  <a:schemeClr val="lt1"/>
                </a:solidFill>
              </a:defRPr>
            </a:lvl3pPr>
            <a:lvl4pPr marL="1828800" lvl="3" indent="-323850" algn="ctr">
              <a:spcBef>
                <a:spcPts val="0"/>
              </a:spcBef>
              <a:spcAft>
                <a:spcPts val="0"/>
              </a:spcAft>
              <a:buClr>
                <a:schemeClr val="lt1"/>
              </a:buClr>
              <a:buSzPts val="1500"/>
              <a:buChar char="●"/>
              <a:defRPr>
                <a:solidFill>
                  <a:schemeClr val="lt1"/>
                </a:solidFill>
              </a:defRPr>
            </a:lvl4pPr>
            <a:lvl5pPr marL="2286000" lvl="4" indent="-323850" algn="ctr">
              <a:spcBef>
                <a:spcPts val="0"/>
              </a:spcBef>
              <a:spcAft>
                <a:spcPts val="0"/>
              </a:spcAft>
              <a:buClr>
                <a:schemeClr val="lt1"/>
              </a:buClr>
              <a:buSzPts val="1500"/>
              <a:buChar char="○"/>
              <a:defRPr>
                <a:solidFill>
                  <a:schemeClr val="lt1"/>
                </a:solidFill>
              </a:defRPr>
            </a:lvl5pPr>
            <a:lvl6pPr marL="2743200" lvl="5" indent="-323850" algn="ctr">
              <a:spcBef>
                <a:spcPts val="0"/>
              </a:spcBef>
              <a:spcAft>
                <a:spcPts val="0"/>
              </a:spcAft>
              <a:buClr>
                <a:schemeClr val="lt1"/>
              </a:buClr>
              <a:buSzPts val="1500"/>
              <a:buChar char="■"/>
              <a:defRPr>
                <a:solidFill>
                  <a:schemeClr val="lt1"/>
                </a:solidFill>
              </a:defRPr>
            </a:lvl6pPr>
            <a:lvl7pPr marL="3200400" lvl="6" indent="-323850" algn="ctr">
              <a:spcBef>
                <a:spcPts val="0"/>
              </a:spcBef>
              <a:spcAft>
                <a:spcPts val="0"/>
              </a:spcAft>
              <a:buClr>
                <a:schemeClr val="lt1"/>
              </a:buClr>
              <a:buSzPts val="1500"/>
              <a:buChar char="●"/>
              <a:defRPr>
                <a:solidFill>
                  <a:schemeClr val="lt1"/>
                </a:solidFill>
              </a:defRPr>
            </a:lvl7pPr>
            <a:lvl8pPr marL="3657600" lvl="7" indent="-323850" algn="ctr">
              <a:spcBef>
                <a:spcPts val="0"/>
              </a:spcBef>
              <a:spcAft>
                <a:spcPts val="0"/>
              </a:spcAft>
              <a:buClr>
                <a:schemeClr val="lt1"/>
              </a:buClr>
              <a:buSzPts val="1500"/>
              <a:buChar char="○"/>
              <a:defRPr>
                <a:solidFill>
                  <a:schemeClr val="lt1"/>
                </a:solidFill>
              </a:defRPr>
            </a:lvl8pPr>
            <a:lvl9pPr marL="4114800" lvl="8" indent="-323850" algn="ctr">
              <a:spcBef>
                <a:spcPts val="0"/>
              </a:spcBef>
              <a:spcAft>
                <a:spcPts val="0"/>
              </a:spcAft>
              <a:buClr>
                <a:schemeClr val="lt1"/>
              </a:buClr>
              <a:buSzPts val="1500"/>
              <a:buChar char="■"/>
              <a:defRPr>
                <a:solidFill>
                  <a:schemeClr val="lt1"/>
                </a:solidFill>
              </a:defRPr>
            </a:lvl9pPr>
          </a:lstStyle>
          <a:p>
            <a:endParaRPr/>
          </a:p>
        </p:txBody>
      </p:sp>
      <p:sp>
        <p:nvSpPr>
          <p:cNvPr id="270" name="Google Shape;270;g299b14bab20_0_1071"/>
          <p:cNvSpPr txBox="1">
            <a:spLocks noGrp="1"/>
          </p:cNvSpPr>
          <p:nvPr>
            <p:ph type="sldNum" idx="12"/>
          </p:nvPr>
        </p:nvSpPr>
        <p:spPr>
          <a:xfrm>
            <a:off x="11268061" y="6315968"/>
            <a:ext cx="731700" cy="524700"/>
          </a:xfrm>
          <a:prstGeom prst="rect">
            <a:avLst/>
          </a:prstGeom>
        </p:spPr>
        <p:txBody>
          <a:bodyPr spcFirstLastPara="1" wrap="square" lIns="121900" tIns="121900" rIns="121900" bIns="121900"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33886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4"/>
        <p:cNvGrpSpPr/>
        <p:nvPr/>
      </p:nvGrpSpPr>
      <p:grpSpPr>
        <a:xfrm>
          <a:off x="0" y="0"/>
          <a:ext cx="0" cy="0"/>
          <a:chOff x="0" y="0"/>
          <a:chExt cx="0" cy="0"/>
        </a:xfrm>
      </p:grpSpPr>
      <p:sp>
        <p:nvSpPr>
          <p:cNvPr id="88" name="Google Shape;88;g299b14bab20_0_1014"/>
          <p:cNvSpPr txBox="1">
            <a:spLocks noGrp="1"/>
          </p:cNvSpPr>
          <p:nvPr>
            <p:ph type="title"/>
          </p:nvPr>
        </p:nvSpPr>
        <p:spPr>
          <a:xfrm>
            <a:off x="1738400" y="798100"/>
            <a:ext cx="9374100" cy="13323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89" name="Google Shape;89;g299b14bab20_0_1014"/>
          <p:cNvSpPr txBox="1">
            <a:spLocks noGrp="1"/>
          </p:cNvSpPr>
          <p:nvPr>
            <p:ph type="body" idx="1"/>
          </p:nvPr>
        </p:nvSpPr>
        <p:spPr>
          <a:xfrm>
            <a:off x="1738400" y="2653400"/>
            <a:ext cx="9374100" cy="3388800"/>
          </a:xfrm>
          <a:prstGeom prst="rect">
            <a:avLst/>
          </a:prstGeom>
        </p:spPr>
        <p:txBody>
          <a:bodyPr spcFirstLastPara="1" wrap="square" lIns="121900" tIns="121900" rIns="121900" bIns="121900" anchor="t" anchorCtr="0">
            <a:normAutofit/>
          </a:bodyPr>
          <a:lstStyle>
            <a:lvl1pPr marL="457200" lvl="0" indent="-336550">
              <a:spcBef>
                <a:spcPts val="0"/>
              </a:spcBef>
              <a:spcAft>
                <a:spcPts val="0"/>
              </a:spcAft>
              <a:buSzPts val="1700"/>
              <a:buChar char="●"/>
              <a:defRPr/>
            </a:lvl1pPr>
            <a:lvl2pPr marL="914400" lvl="1" indent="-323850">
              <a:spcBef>
                <a:spcPts val="0"/>
              </a:spcBef>
              <a:spcAft>
                <a:spcPts val="0"/>
              </a:spcAft>
              <a:buSzPts val="1500"/>
              <a:buChar char="○"/>
              <a:defRPr/>
            </a:lvl2pPr>
            <a:lvl3pPr marL="1371600" lvl="2" indent="-323850">
              <a:spcBef>
                <a:spcPts val="0"/>
              </a:spcBef>
              <a:spcAft>
                <a:spcPts val="0"/>
              </a:spcAft>
              <a:buSzPts val="1500"/>
              <a:buChar char="■"/>
              <a:defRPr/>
            </a:lvl3pPr>
            <a:lvl4pPr marL="1828800" lvl="3" indent="-323850">
              <a:spcBef>
                <a:spcPts val="0"/>
              </a:spcBef>
              <a:spcAft>
                <a:spcPts val="0"/>
              </a:spcAft>
              <a:buSzPts val="1500"/>
              <a:buChar char="●"/>
              <a:defRPr/>
            </a:lvl4pPr>
            <a:lvl5pPr marL="2286000" lvl="4" indent="-323850">
              <a:spcBef>
                <a:spcPts val="0"/>
              </a:spcBef>
              <a:spcAft>
                <a:spcPts val="0"/>
              </a:spcAft>
              <a:buSzPts val="15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sp>
        <p:nvSpPr>
          <p:cNvPr id="90" name="Google Shape;90;g299b14bab20_0_1014"/>
          <p:cNvSpPr txBox="1">
            <a:spLocks noGrp="1"/>
          </p:cNvSpPr>
          <p:nvPr>
            <p:ph type="sldNum" idx="12"/>
          </p:nvPr>
        </p:nvSpPr>
        <p:spPr>
          <a:xfrm>
            <a:off x="11268061" y="6315968"/>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12749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B4C914-29D8-4ED7-98AB-479435C08C6E}"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2934122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B4C914-29D8-4ED7-98AB-479435C08C6E}"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2021531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B4C914-29D8-4ED7-98AB-479435C08C6E}"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8603349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B4C914-29D8-4ED7-98AB-479435C08C6E}" type="datetimeFigureOut">
              <a:rPr lang="en-US" smtClean="0"/>
              <a:t>11/10/2023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6704609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CB4C914-29D8-4ED7-98AB-479435C08C6E}" type="datetimeFigureOut">
              <a:rPr lang="en-US" smtClean="0"/>
              <a:t>11/10/2023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13420197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B4C914-29D8-4ED7-98AB-479435C08C6E}" type="datetimeFigureOut">
              <a:rPr lang="en-US" smtClean="0"/>
              <a:t>11/10/2023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29801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B4C914-29D8-4ED7-98AB-479435C08C6E}"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4534450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B4C914-29D8-4ED7-98AB-479435C08C6E}"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5960127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B4C914-29D8-4ED7-98AB-479435C08C6E}" type="datetimeFigureOut">
              <a:rPr lang="en-US" smtClean="0"/>
              <a:t>11/10/2023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5213988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hyperlink" Target="https://en.wikipedia.org/wiki/Cuisine" TargetMode="External"/><Relationship Id="rId3" Type="http://schemas.openxmlformats.org/officeDocument/2006/relationships/hyperlink" Target="https://en.wikipedia.org/wiki/Dish_(food)" TargetMode="External"/><Relationship Id="rId7" Type="http://schemas.openxmlformats.org/officeDocument/2006/relationships/hyperlink" Target="https://en.wikipedia.org/wiki/Regional_cuisine"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hyperlink" Target="https://en.wikipedia.org/wiki/National_dish" TargetMode="External"/><Relationship Id="rId5" Type="http://schemas.openxmlformats.org/officeDocument/2006/relationships/hyperlink" Target="https://en.wikipedia.org/wiki/Tradition" TargetMode="External"/><Relationship Id="rId4" Type="http://schemas.openxmlformats.org/officeDocument/2006/relationships/hyperlink" Target="https://en.wikipedia.org/wiki/Generation" TargetMode="Externa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76"/>
        <p:cNvGrpSpPr/>
        <p:nvPr/>
      </p:nvGrpSpPr>
      <p:grpSpPr>
        <a:xfrm>
          <a:off x="0" y="0"/>
          <a:ext cx="0" cy="0"/>
          <a:chOff x="0" y="0"/>
          <a:chExt cx="0" cy="0"/>
        </a:xfrm>
      </p:grpSpPr>
      <p:sp useBgFill="1">
        <p:nvSpPr>
          <p:cNvPr id="391" name="Rectangle 35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flag on top of a city&#10;&#10;Description automatically generated">
            <a:extLst>
              <a:ext uri="{FF2B5EF4-FFF2-40B4-BE49-F238E27FC236}">
                <a16:creationId xmlns:a16="http://schemas.microsoft.com/office/drawing/2014/main" id="{154EFDED-762B-2B06-6D8E-95841B73D189}"/>
              </a:ext>
            </a:extLst>
          </p:cNvPr>
          <p:cNvPicPr>
            <a:picLocks noChangeAspect="1"/>
          </p:cNvPicPr>
          <p:nvPr/>
        </p:nvPicPr>
        <p:blipFill rotWithShape="1">
          <a:blip r:embed="rId3"/>
          <a:srcRect r="15843" b="1"/>
          <a:stretch/>
        </p:blipFill>
        <p:spPr>
          <a:xfrm>
            <a:off x="3522468" y="10"/>
            <a:ext cx="8669532" cy="6857990"/>
          </a:xfrm>
          <a:prstGeom prst="rect">
            <a:avLst/>
          </a:prstGeom>
        </p:spPr>
      </p:pic>
      <p:sp>
        <p:nvSpPr>
          <p:cNvPr id="392" name="Rectangle 36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7" name="Google Shape;277;p1"/>
          <p:cNvSpPr txBox="1">
            <a:spLocks noGrp="1"/>
          </p:cNvSpPr>
          <p:nvPr>
            <p:ph type="title"/>
          </p:nvPr>
        </p:nvSpPr>
        <p:spPr>
          <a:xfrm>
            <a:off x="371093" y="1161288"/>
            <a:ext cx="4701649" cy="1124712"/>
          </a:xfrm>
        </p:spPr>
        <p:txBody>
          <a:bodyPr spcFirstLastPara="1" vert="horz" lIns="91440" tIns="45720" rIns="91440" bIns="45720" rtlCol="0" anchor="b" anchorCtr="0">
            <a:normAutofit/>
          </a:bodyPr>
          <a:lstStyle/>
          <a:p>
            <a:pPr marL="0" lvl="0" indent="0" algn="l">
              <a:spcBef>
                <a:spcPct val="0"/>
              </a:spcBef>
              <a:spcAft>
                <a:spcPts val="0"/>
              </a:spcAft>
              <a:buClr>
                <a:schemeClr val="lt2"/>
              </a:buClr>
              <a:buSzPts val="5400"/>
            </a:pPr>
            <a:r>
              <a:rPr lang="en-US" sz="3200" dirty="0">
                <a:solidFill>
                  <a:schemeClr val="bg1"/>
                </a:solidFill>
                <a:latin typeface="Arial" panose="020B0604020202020204" pitchFamily="34" charset="0"/>
                <a:cs typeface="Arial" panose="020B0604020202020204" pitchFamily="34" charset="0"/>
              </a:rPr>
              <a:t>Traditional foods in Jordan</a:t>
            </a:r>
          </a:p>
        </p:txBody>
      </p:sp>
      <p:sp>
        <p:nvSpPr>
          <p:cNvPr id="393" name="Rectangle 36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94" name="Rectangle 36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8" name="Google Shape;278;p1"/>
          <p:cNvSpPr txBox="1">
            <a:spLocks noGrp="1"/>
          </p:cNvSpPr>
          <p:nvPr>
            <p:ph type="body" idx="1"/>
          </p:nvPr>
        </p:nvSpPr>
        <p:spPr>
          <a:xfrm>
            <a:off x="371094" y="2718054"/>
            <a:ext cx="4494820" cy="3207258"/>
          </a:xfrm>
        </p:spPr>
        <p:txBody>
          <a:bodyPr spcFirstLastPara="1" vert="horz" lIns="91440" tIns="45720" rIns="91440" bIns="45720" rtlCol="0" anchor="t" anchorCtr="0">
            <a:normAutofit/>
          </a:bodyPr>
          <a:lstStyle/>
          <a:p>
            <a:pPr marL="0" lvl="0" indent="-228600" algn="l">
              <a:spcBef>
                <a:spcPts val="0"/>
              </a:spcBef>
              <a:spcAft>
                <a:spcPts val="0"/>
              </a:spcAft>
              <a:buSzPts val="1440"/>
              <a:buFont typeface="Arial" panose="020B0604020202020204" pitchFamily="34" charset="0"/>
              <a:buChar char="•"/>
            </a:pPr>
            <a:r>
              <a:rPr lang="en-US" sz="2400" b="1" dirty="0">
                <a:solidFill>
                  <a:schemeClr val="bg1"/>
                </a:solidFill>
              </a:rPr>
              <a:t>BY: </a:t>
            </a:r>
            <a:r>
              <a:rPr lang="en-US" sz="2400" dirty="0">
                <a:solidFill>
                  <a:schemeClr val="bg1"/>
                </a:solidFill>
              </a:rPr>
              <a:t>Joseph, </a:t>
            </a:r>
            <a:r>
              <a:rPr lang="en-US" sz="2400" dirty="0" err="1">
                <a:solidFill>
                  <a:schemeClr val="bg1"/>
                </a:solidFill>
              </a:rPr>
              <a:t>Eila</a:t>
            </a:r>
            <a:r>
              <a:rPr lang="en-US" sz="2400" dirty="0">
                <a:solidFill>
                  <a:schemeClr val="bg1"/>
                </a:solidFill>
              </a:rPr>
              <a:t>, Jad and Celine.</a:t>
            </a:r>
          </a:p>
          <a:p>
            <a:pPr marL="0" lvl="0" indent="-228600" algn="l">
              <a:spcBef>
                <a:spcPts val="1000"/>
              </a:spcBef>
              <a:spcAft>
                <a:spcPts val="0"/>
              </a:spcAft>
              <a:buSzPts val="1440"/>
              <a:buFont typeface="Arial" panose="020B0604020202020204" pitchFamily="34" charset="0"/>
              <a:buChar char="•"/>
            </a:pPr>
            <a:r>
              <a:rPr lang="en-US" sz="2400" b="1" dirty="0">
                <a:solidFill>
                  <a:schemeClr val="bg1"/>
                </a:solidFill>
              </a:rPr>
              <a:t>DATE: </a:t>
            </a:r>
            <a:r>
              <a:rPr lang="en-US" sz="2400" dirty="0">
                <a:solidFill>
                  <a:schemeClr val="bg1"/>
                </a:solidFill>
              </a:rPr>
              <a:t>November 08, 2023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2"/>
        <p:cNvGrpSpPr/>
        <p:nvPr/>
      </p:nvGrpSpPr>
      <p:grpSpPr>
        <a:xfrm>
          <a:off x="0" y="0"/>
          <a:ext cx="0" cy="0"/>
          <a:chOff x="0" y="0"/>
          <a:chExt cx="0" cy="0"/>
        </a:xfrm>
      </p:grpSpPr>
      <p:sp>
        <p:nvSpPr>
          <p:cNvPr id="288" name="Title 1">
            <a:extLst>
              <a:ext uri="{FF2B5EF4-FFF2-40B4-BE49-F238E27FC236}">
                <a16:creationId xmlns:a16="http://schemas.microsoft.com/office/drawing/2014/main" id="{8AD22A8D-99D5-990D-7393-15803797620A}"/>
              </a:ext>
            </a:extLst>
          </p:cNvPr>
          <p:cNvSpPr>
            <a:spLocks noGrp="1"/>
          </p:cNvSpPr>
          <p:nvPr>
            <p:ph type="title"/>
          </p:nvPr>
        </p:nvSpPr>
        <p:spPr>
          <a:xfrm>
            <a:off x="538644" y="-78378"/>
            <a:ext cx="5486835" cy="1481328"/>
          </a:xfrm>
        </p:spPr>
        <p:txBody>
          <a:bodyPr spcFirstLastPara="1" vert="horz" lIns="91440" tIns="45720" rIns="91440" bIns="45720" rtlCol="0" anchor="b" anchorCtr="0">
            <a:normAutofit/>
          </a:bodyPr>
          <a:lstStyle/>
          <a:p>
            <a:pPr>
              <a:spcBef>
                <a:spcPct val="0"/>
              </a:spcBef>
              <a:buClr>
                <a:schemeClr val="lt2"/>
              </a:buClr>
              <a:buSzPts val="3600"/>
            </a:pPr>
            <a:r>
              <a:rPr lang="en-US" sz="2800" b="1" dirty="0">
                <a:solidFill>
                  <a:schemeClr val="tx2"/>
                </a:solidFill>
                <a:latin typeface="Arial" panose="020B0604020202020204" pitchFamily="34" charset="0"/>
                <a:cs typeface="Arial" panose="020B0604020202020204" pitchFamily="34" charset="0"/>
                <a:sym typeface="Nunito"/>
              </a:rPr>
              <a:t>Jordan Traditional Food</a:t>
            </a:r>
            <a:endParaRPr lang="en-US" sz="2800" b="1" dirty="0">
              <a:solidFill>
                <a:schemeClr val="tx2"/>
              </a:solidFill>
              <a:latin typeface="Arial" panose="020B0604020202020204" pitchFamily="34" charset="0"/>
              <a:cs typeface="Arial" panose="020B0604020202020204" pitchFamily="34" charset="0"/>
            </a:endParaRPr>
          </a:p>
        </p:txBody>
      </p:sp>
      <p:sp>
        <p:nvSpPr>
          <p:cNvPr id="283" name="Google Shape;283;p2"/>
          <p:cNvSpPr txBox="1"/>
          <p:nvPr/>
        </p:nvSpPr>
        <p:spPr>
          <a:xfrm>
            <a:off x="153575" y="1696865"/>
            <a:ext cx="6610782" cy="3547872"/>
          </a:xfrm>
          <a:prstGeom prst="rect">
            <a:avLst/>
          </a:prstGeom>
        </p:spPr>
        <p:txBody>
          <a:bodyPr spcFirstLastPara="1" vert="horz" lIns="91440" tIns="45720" rIns="91440" bIns="45720" rtlCol="0" anchor="t" anchorCtr="0">
            <a:noAutofit/>
          </a:bodyPr>
          <a:lstStyle/>
          <a:p>
            <a:pPr marL="457200" lvl="0" indent="-228600" algn="just">
              <a:lnSpc>
                <a:spcPct val="90000"/>
              </a:lnSpc>
              <a:spcAft>
                <a:spcPts val="600"/>
              </a:spcAft>
              <a:buClr>
                <a:schemeClr val="dk2"/>
              </a:buClr>
              <a:buSzPts val="1700"/>
              <a:buFont typeface="Arial" panose="020B0604020202020204" pitchFamily="34" charset="0"/>
              <a:buChar char="•"/>
            </a:pPr>
            <a:r>
              <a:rPr lang="en-US" sz="2400" b="0" i="0" u="none" strike="noStrike" cap="none" dirty="0">
                <a:latin typeface="Arial" panose="020B0604020202020204" pitchFamily="34" charset="0"/>
                <a:cs typeface="Arial" panose="020B0604020202020204" pitchFamily="34" charset="0"/>
                <a:sym typeface="Nunito"/>
              </a:rPr>
              <a:t>Traditional foods are food and </a:t>
            </a:r>
            <a:r>
              <a:rPr lang="en-US" sz="2400" b="0" i="0" u="none" strike="noStrike" cap="none" dirty="0">
                <a:uFill>
                  <a:noFill/>
                </a:uFill>
                <a:latin typeface="Arial" panose="020B0604020202020204" pitchFamily="34" charset="0"/>
                <a:cs typeface="Arial" panose="020B0604020202020204" pitchFamily="34" charset="0"/>
                <a:sym typeface="Nunito"/>
                <a:hlinkClick r:id="rId3">
                  <a:extLst>
                    <a:ext uri="{A12FA001-AC4F-418D-AE19-62706E023703}">
                      <ahyp:hlinkClr xmlns:ahyp="http://schemas.microsoft.com/office/drawing/2018/hyperlinkcolor" val="tx"/>
                    </a:ext>
                  </a:extLst>
                </a:hlinkClick>
              </a:rPr>
              <a:t>dishes</a:t>
            </a:r>
            <a:r>
              <a:rPr lang="en-US" sz="2400" b="0" i="0" u="none" strike="noStrike" cap="none" dirty="0">
                <a:latin typeface="Arial" panose="020B0604020202020204" pitchFamily="34" charset="0"/>
                <a:cs typeface="Arial" panose="020B0604020202020204" pitchFamily="34" charset="0"/>
                <a:sym typeface="Nunito"/>
              </a:rPr>
              <a:t> that are passed on through </a:t>
            </a:r>
            <a:r>
              <a:rPr lang="en-US" sz="2400" b="0" i="0" u="none" strike="noStrike" cap="none" dirty="0">
                <a:uFill>
                  <a:noFill/>
                </a:uFill>
                <a:latin typeface="Arial" panose="020B0604020202020204" pitchFamily="34" charset="0"/>
                <a:cs typeface="Arial" panose="020B0604020202020204" pitchFamily="34" charset="0"/>
                <a:sym typeface="Nunito"/>
                <a:hlinkClick r:id="rId4">
                  <a:extLst>
                    <a:ext uri="{A12FA001-AC4F-418D-AE19-62706E023703}">
                      <ahyp:hlinkClr xmlns:ahyp="http://schemas.microsoft.com/office/drawing/2018/hyperlinkcolor" val="tx"/>
                    </a:ext>
                  </a:extLst>
                </a:hlinkClick>
              </a:rPr>
              <a:t>generations</a:t>
            </a:r>
            <a:r>
              <a:rPr lang="en-US" sz="2400" b="0" i="0" u="none" strike="noStrike" cap="none" dirty="0">
                <a:latin typeface="Arial" panose="020B0604020202020204" pitchFamily="34" charset="0"/>
                <a:cs typeface="Arial" panose="020B0604020202020204" pitchFamily="34" charset="0"/>
                <a:sym typeface="Nunito"/>
              </a:rPr>
              <a:t>, or that have been consumed for many generations.</a:t>
            </a:r>
            <a:endParaRPr lang="ar-JO" sz="2400" b="0" i="0" u="none" strike="noStrike" cap="none" dirty="0">
              <a:latin typeface="Arial" panose="020B0604020202020204" pitchFamily="34" charset="0"/>
              <a:cs typeface="Arial" panose="020B0604020202020204" pitchFamily="34" charset="0"/>
              <a:sym typeface="Nunito"/>
            </a:endParaRPr>
          </a:p>
          <a:p>
            <a:pPr marL="457200" lvl="0" indent="-228600" algn="just">
              <a:lnSpc>
                <a:spcPct val="90000"/>
              </a:lnSpc>
              <a:spcAft>
                <a:spcPts val="600"/>
              </a:spcAft>
              <a:buClr>
                <a:schemeClr val="dk2"/>
              </a:buClr>
              <a:buSzPts val="1700"/>
              <a:buFont typeface="Arial" panose="020B0604020202020204" pitchFamily="34" charset="0"/>
              <a:buChar char="•"/>
            </a:pPr>
            <a:endParaRPr lang="en-US" sz="2400" b="0" i="0" u="none" strike="noStrike" cap="none" dirty="0">
              <a:latin typeface="Arial" panose="020B0604020202020204" pitchFamily="34" charset="0"/>
              <a:cs typeface="Arial" panose="020B0604020202020204" pitchFamily="34" charset="0"/>
              <a:sym typeface="Nunito"/>
            </a:endParaRPr>
          </a:p>
          <a:p>
            <a:pPr marL="457200" lvl="0" indent="-228600" algn="just">
              <a:lnSpc>
                <a:spcPct val="90000"/>
              </a:lnSpc>
              <a:spcAft>
                <a:spcPts val="600"/>
              </a:spcAft>
              <a:buClr>
                <a:schemeClr val="dk2"/>
              </a:buClr>
              <a:buSzPts val="1700"/>
              <a:buFont typeface="Arial" panose="020B0604020202020204" pitchFamily="34" charset="0"/>
              <a:buChar char="•"/>
            </a:pPr>
            <a:r>
              <a:rPr lang="en-US" sz="2400" b="0" i="0" u="none" strike="noStrike" cap="none" dirty="0">
                <a:latin typeface="Arial" panose="020B0604020202020204" pitchFamily="34" charset="0"/>
                <a:cs typeface="Arial" panose="020B0604020202020204" pitchFamily="34" charset="0"/>
                <a:sym typeface="Nunito"/>
              </a:rPr>
              <a:t>Traditional foods and dishes are </a:t>
            </a:r>
            <a:r>
              <a:rPr lang="en-US" sz="2400" b="0" i="0" u="none" strike="noStrike" cap="none" dirty="0">
                <a:uFill>
                  <a:noFill/>
                </a:uFill>
                <a:latin typeface="Arial" panose="020B0604020202020204" pitchFamily="34" charset="0"/>
                <a:cs typeface="Arial" panose="020B0604020202020204" pitchFamily="34" charset="0"/>
                <a:sym typeface="Nunito"/>
                <a:hlinkClick r:id="rId5">
                  <a:extLst>
                    <a:ext uri="{A12FA001-AC4F-418D-AE19-62706E023703}">
                      <ahyp:hlinkClr xmlns:ahyp="http://schemas.microsoft.com/office/drawing/2018/hyperlinkcolor" val="tx"/>
                    </a:ext>
                  </a:extLst>
                </a:hlinkClick>
              </a:rPr>
              <a:t>traditional</a:t>
            </a:r>
            <a:r>
              <a:rPr lang="en-US" sz="2400" b="0" i="0" u="none" strike="noStrike" cap="none" dirty="0">
                <a:latin typeface="Arial" panose="020B0604020202020204" pitchFamily="34" charset="0"/>
                <a:cs typeface="Arial" panose="020B0604020202020204" pitchFamily="34" charset="0"/>
                <a:sym typeface="Nunito"/>
              </a:rPr>
              <a:t> in nature and may have a historic precedent in a </a:t>
            </a:r>
            <a:r>
              <a:rPr lang="en-US" sz="2400" b="0" i="0" u="none" strike="noStrike" cap="none" dirty="0">
                <a:uFill>
                  <a:noFill/>
                </a:uFill>
                <a:latin typeface="Arial" panose="020B0604020202020204" pitchFamily="34" charset="0"/>
                <a:cs typeface="Arial" panose="020B0604020202020204" pitchFamily="34" charset="0"/>
                <a:sym typeface="Nunito"/>
                <a:hlinkClick r:id="rId6">
                  <a:extLst>
                    <a:ext uri="{A12FA001-AC4F-418D-AE19-62706E023703}">
                      <ahyp:hlinkClr xmlns:ahyp="http://schemas.microsoft.com/office/drawing/2018/hyperlinkcolor" val="tx"/>
                    </a:ext>
                  </a:extLst>
                </a:hlinkClick>
              </a:rPr>
              <a:t>national dish</a:t>
            </a:r>
            <a:r>
              <a:rPr lang="en-US" sz="2400" b="0" i="0" u="none" strike="noStrike" cap="none" dirty="0">
                <a:latin typeface="Arial" panose="020B0604020202020204" pitchFamily="34" charset="0"/>
                <a:cs typeface="Arial" panose="020B0604020202020204" pitchFamily="34" charset="0"/>
                <a:sym typeface="Nunito"/>
              </a:rPr>
              <a:t>, </a:t>
            </a:r>
            <a:r>
              <a:rPr lang="en-US" sz="2400" b="0" i="0" u="none" strike="noStrike" cap="none" dirty="0">
                <a:uFill>
                  <a:noFill/>
                </a:uFill>
                <a:latin typeface="Arial" panose="020B0604020202020204" pitchFamily="34" charset="0"/>
                <a:cs typeface="Arial" panose="020B0604020202020204" pitchFamily="34" charset="0"/>
                <a:sym typeface="Nunito"/>
                <a:hlinkClick r:id="rId7">
                  <a:extLst>
                    <a:ext uri="{A12FA001-AC4F-418D-AE19-62706E023703}">
                      <ahyp:hlinkClr xmlns:ahyp="http://schemas.microsoft.com/office/drawing/2018/hyperlinkcolor" val="tx"/>
                    </a:ext>
                  </a:extLst>
                </a:hlinkClick>
              </a:rPr>
              <a:t>regional cuisine</a:t>
            </a:r>
            <a:r>
              <a:rPr lang="en-US" sz="2400" b="0" i="0" u="none" strike="noStrike" cap="none" dirty="0">
                <a:uFill>
                  <a:noFill/>
                </a:uFill>
                <a:latin typeface="Arial" panose="020B0604020202020204" pitchFamily="34" charset="0"/>
                <a:cs typeface="Arial" panose="020B0604020202020204" pitchFamily="34" charset="0"/>
                <a:sym typeface="Nunito"/>
              </a:rPr>
              <a:t>,</a:t>
            </a:r>
            <a:r>
              <a:rPr lang="en-US" sz="2400" b="0" i="0" u="none" strike="noStrike" cap="none" dirty="0">
                <a:latin typeface="Arial" panose="020B0604020202020204" pitchFamily="34" charset="0"/>
                <a:cs typeface="Arial" panose="020B0604020202020204" pitchFamily="34" charset="0"/>
                <a:sym typeface="Nunito"/>
              </a:rPr>
              <a:t> or local </a:t>
            </a:r>
            <a:r>
              <a:rPr lang="en-US" sz="2400" b="0" i="0" u="none" strike="noStrike" cap="none" dirty="0">
                <a:uFill>
                  <a:noFill/>
                </a:uFill>
                <a:latin typeface="Arial" panose="020B0604020202020204" pitchFamily="34" charset="0"/>
                <a:cs typeface="Arial" panose="020B0604020202020204" pitchFamily="34" charset="0"/>
                <a:sym typeface="Nunito"/>
                <a:hlinkClick r:id="rId8">
                  <a:extLst>
                    <a:ext uri="{A12FA001-AC4F-418D-AE19-62706E023703}">
                      <ahyp:hlinkClr xmlns:ahyp="http://schemas.microsoft.com/office/drawing/2018/hyperlinkcolor" val="tx"/>
                    </a:ext>
                  </a:extLst>
                </a:hlinkClick>
              </a:rPr>
              <a:t>cuisine</a:t>
            </a:r>
            <a:r>
              <a:rPr lang="en-US" sz="2400" b="0" i="0" u="none" strike="noStrike" cap="none" dirty="0">
                <a:latin typeface="Arial" panose="020B0604020202020204" pitchFamily="34" charset="0"/>
                <a:cs typeface="Arial" panose="020B0604020202020204" pitchFamily="34" charset="0"/>
                <a:sym typeface="Nunito"/>
              </a:rPr>
              <a:t>. </a:t>
            </a:r>
            <a:endParaRPr lang="ar-JO" sz="2400" b="0" i="0" u="none" strike="noStrike" cap="none" dirty="0">
              <a:latin typeface="Arial" panose="020B0604020202020204" pitchFamily="34" charset="0"/>
              <a:cs typeface="Arial" panose="020B0604020202020204" pitchFamily="34" charset="0"/>
              <a:sym typeface="Nunito"/>
            </a:endParaRPr>
          </a:p>
          <a:p>
            <a:pPr marL="457200" lvl="0" indent="-228600" algn="just">
              <a:lnSpc>
                <a:spcPct val="90000"/>
              </a:lnSpc>
              <a:spcAft>
                <a:spcPts val="600"/>
              </a:spcAft>
              <a:buClr>
                <a:schemeClr val="dk2"/>
              </a:buClr>
              <a:buSzPts val="1700"/>
              <a:buFont typeface="Arial" panose="020B0604020202020204" pitchFamily="34" charset="0"/>
              <a:buChar char="•"/>
            </a:pPr>
            <a:endParaRPr lang="en-US" sz="2400" b="0" i="0" u="none" strike="noStrike" cap="none" dirty="0">
              <a:latin typeface="Arial" panose="020B0604020202020204" pitchFamily="34" charset="0"/>
              <a:cs typeface="Arial" panose="020B0604020202020204" pitchFamily="34" charset="0"/>
              <a:sym typeface="Nunito"/>
            </a:endParaRPr>
          </a:p>
          <a:p>
            <a:pPr marL="457200" lvl="0" indent="-228600" algn="just">
              <a:lnSpc>
                <a:spcPct val="90000"/>
              </a:lnSpc>
              <a:spcAft>
                <a:spcPts val="600"/>
              </a:spcAft>
              <a:buClr>
                <a:schemeClr val="dk2"/>
              </a:buClr>
              <a:buSzPts val="1700"/>
              <a:buFont typeface="Arial" panose="020B0604020202020204" pitchFamily="34" charset="0"/>
              <a:buChar char="•"/>
            </a:pPr>
            <a:r>
              <a:rPr lang="en-US" sz="2400" b="0" i="0" u="none" strike="noStrike" cap="none" dirty="0">
                <a:latin typeface="Arial" panose="020B0604020202020204" pitchFamily="34" charset="0"/>
                <a:cs typeface="Arial" panose="020B0604020202020204" pitchFamily="34" charset="0"/>
                <a:sym typeface="Nunito"/>
              </a:rPr>
              <a:t>In Jordan there are quite some traditional dishes that have the Jordanian signature. </a:t>
            </a:r>
            <a:r>
              <a:rPr lang="en-US" sz="2400" b="0" i="0" u="none" strike="noStrike" cap="none" dirty="0" err="1">
                <a:latin typeface="Arial" panose="020B0604020202020204" pitchFamily="34" charset="0"/>
                <a:cs typeface="Arial" panose="020B0604020202020204" pitchFamily="34" charset="0"/>
                <a:sym typeface="Nunito"/>
              </a:rPr>
              <a:t>Mansaf</a:t>
            </a:r>
            <a:r>
              <a:rPr lang="en-US" sz="2400" b="0" i="0" u="none" strike="noStrike" cap="none" dirty="0">
                <a:latin typeface="Arial" panose="020B0604020202020204" pitchFamily="34" charset="0"/>
                <a:cs typeface="Arial" panose="020B0604020202020204" pitchFamily="34" charset="0"/>
                <a:sym typeface="Nunito"/>
              </a:rPr>
              <a:t>, </a:t>
            </a:r>
            <a:r>
              <a:rPr lang="en-US" sz="2400" b="0" i="0" u="none" strike="noStrike" cap="none" dirty="0" err="1">
                <a:latin typeface="Arial" panose="020B0604020202020204" pitchFamily="34" charset="0"/>
                <a:cs typeface="Arial" panose="020B0604020202020204" pitchFamily="34" charset="0"/>
                <a:sym typeface="Nunito"/>
              </a:rPr>
              <a:t>Makmo</a:t>
            </a:r>
            <a:r>
              <a:rPr lang="en-US" sz="2400" dirty="0" err="1">
                <a:latin typeface="Arial" panose="020B0604020202020204" pitchFamily="34" charset="0"/>
                <a:cs typeface="Arial" panose="020B0604020202020204" pitchFamily="34" charset="0"/>
                <a:sym typeface="Nunito"/>
              </a:rPr>
              <a:t>u</a:t>
            </a:r>
            <a:r>
              <a:rPr lang="en-US" sz="2400" b="0" i="0" u="none" strike="noStrike" cap="none" dirty="0" err="1">
                <a:latin typeface="Arial" panose="020B0604020202020204" pitchFamily="34" charset="0"/>
                <a:cs typeface="Arial" panose="020B0604020202020204" pitchFamily="34" charset="0"/>
                <a:sym typeface="Nunito"/>
              </a:rPr>
              <a:t>ra</a:t>
            </a:r>
            <a:r>
              <a:rPr lang="ar-JO" sz="2400" b="0" i="0" u="none" strike="noStrike" cap="none" dirty="0">
                <a:latin typeface="Arial" panose="020B0604020202020204" pitchFamily="34" charset="0"/>
                <a:cs typeface="Arial" panose="020B0604020202020204" pitchFamily="34" charset="0"/>
                <a:sym typeface="Nunito"/>
              </a:rPr>
              <a:t>,</a:t>
            </a:r>
            <a:r>
              <a:rPr lang="en-US" sz="2400" b="0" i="0" u="none" strike="noStrike" cap="none" dirty="0">
                <a:latin typeface="Arial" panose="020B0604020202020204" pitchFamily="34" charset="0"/>
                <a:cs typeface="Arial" panose="020B0604020202020204" pitchFamily="34" charset="0"/>
                <a:sym typeface="Nunito"/>
              </a:rPr>
              <a:t> and </a:t>
            </a:r>
            <a:r>
              <a:rPr lang="en-US" sz="2400" b="0" i="0" u="none" strike="noStrike" cap="none" dirty="0" err="1">
                <a:latin typeface="Arial" panose="020B0604020202020204" pitchFamily="34" charset="0"/>
                <a:cs typeface="Arial" panose="020B0604020202020204" pitchFamily="34" charset="0"/>
                <a:sym typeface="Nunito"/>
              </a:rPr>
              <a:t>Rashoof</a:t>
            </a:r>
            <a:r>
              <a:rPr lang="en-US" sz="2400" b="0" i="0" u="none" strike="noStrike" cap="none" dirty="0">
                <a:latin typeface="Arial" panose="020B0604020202020204" pitchFamily="34" charset="0"/>
                <a:cs typeface="Arial" panose="020B0604020202020204" pitchFamily="34" charset="0"/>
                <a:sym typeface="Nunito"/>
              </a:rPr>
              <a:t> will be introduced in this project.</a:t>
            </a:r>
          </a:p>
        </p:txBody>
      </p:sp>
      <p:pic>
        <p:nvPicPr>
          <p:cNvPr id="5" name="Picture 4" descr="A map of the middle east&#10;&#10;Description automatically generated">
            <a:extLst>
              <a:ext uri="{FF2B5EF4-FFF2-40B4-BE49-F238E27FC236}">
                <a16:creationId xmlns:a16="http://schemas.microsoft.com/office/drawing/2014/main" id="{BB687DBE-E18D-E7F8-0194-EB4C0E70D1E3}"/>
              </a:ext>
            </a:extLst>
          </p:cNvPr>
          <p:cNvPicPr>
            <a:picLocks noChangeAspect="1"/>
          </p:cNvPicPr>
          <p:nvPr/>
        </p:nvPicPr>
        <p:blipFill>
          <a:blip r:embed="rId9"/>
          <a:stretch>
            <a:fillRect/>
          </a:stretch>
        </p:blipFill>
        <p:spPr>
          <a:xfrm>
            <a:off x="6906751" y="1083563"/>
            <a:ext cx="5131674" cy="523640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7"/>
        <p:cNvGrpSpPr/>
        <p:nvPr/>
      </p:nvGrpSpPr>
      <p:grpSpPr>
        <a:xfrm>
          <a:off x="0" y="0"/>
          <a:ext cx="0" cy="0"/>
          <a:chOff x="0" y="0"/>
          <a:chExt cx="0" cy="0"/>
        </a:xfrm>
      </p:grpSpPr>
      <p:sp>
        <p:nvSpPr>
          <p:cNvPr id="288" name="Google Shape;288;p3"/>
          <p:cNvSpPr txBox="1">
            <a:spLocks noGrp="1"/>
          </p:cNvSpPr>
          <p:nvPr>
            <p:ph type="title"/>
          </p:nvPr>
        </p:nvSpPr>
        <p:spPr>
          <a:xfrm>
            <a:off x="533399" y="521170"/>
            <a:ext cx="5181601" cy="695899"/>
          </a:xfrm>
          <a:prstGeom prst="rect">
            <a:avLst/>
          </a:prstGeom>
        </p:spPr>
        <p:txBody>
          <a:bodyPr spcFirstLastPara="1" vert="horz" lIns="91440" tIns="45720" rIns="91440" bIns="45720" rtlCol="0" anchor="b" anchorCtr="0">
            <a:normAutofit/>
          </a:bodyPr>
          <a:lstStyle/>
          <a:p>
            <a:pPr marL="0" lvl="0" indent="0">
              <a:spcAft>
                <a:spcPts val="0"/>
              </a:spcAft>
              <a:buClr>
                <a:schemeClr val="lt2"/>
              </a:buClr>
              <a:buSzPts val="3600"/>
            </a:pPr>
            <a:r>
              <a:rPr lang="en-US" sz="2800" b="1" kern="1200" dirty="0" err="1">
                <a:solidFill>
                  <a:schemeClr val="tx2"/>
                </a:solidFill>
                <a:latin typeface="Arial" panose="020B0604020202020204" pitchFamily="34" charset="0"/>
                <a:cs typeface="Arial" panose="020B0604020202020204" pitchFamily="34" charset="0"/>
              </a:rPr>
              <a:t>Mansaf</a:t>
            </a:r>
            <a:endParaRPr lang="en-US" sz="3600" b="1" kern="1200" dirty="0">
              <a:solidFill>
                <a:schemeClr val="tx2"/>
              </a:solidFill>
              <a:latin typeface="Arial" panose="020B0604020202020204" pitchFamily="34" charset="0"/>
              <a:cs typeface="Arial" panose="020B0604020202020204" pitchFamily="34" charset="0"/>
            </a:endParaRPr>
          </a:p>
        </p:txBody>
      </p:sp>
      <p:sp>
        <p:nvSpPr>
          <p:cNvPr id="289" name="Google Shape;289;p3"/>
          <p:cNvSpPr txBox="1"/>
          <p:nvPr/>
        </p:nvSpPr>
        <p:spPr>
          <a:xfrm>
            <a:off x="325761" y="1321756"/>
            <a:ext cx="7141839" cy="4545643"/>
          </a:xfrm>
          <a:prstGeom prst="rect">
            <a:avLst/>
          </a:prstGeom>
        </p:spPr>
        <p:txBody>
          <a:bodyPr spcFirstLastPara="1" vert="horz" lIns="91440" tIns="45720" rIns="91440" bIns="45720" rtlCol="0" anchorCtr="0">
            <a:noAutofit/>
          </a:bodyPr>
          <a:lstStyle/>
          <a:p>
            <a:pPr marL="228600" marR="0" lvl="0" indent="-228600" algn="just">
              <a:spcBef>
                <a:spcPts val="0"/>
              </a:spcBef>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Mansaf</a:t>
            </a:r>
            <a:r>
              <a:rPr lang="en-US" sz="2400" dirty="0">
                <a:latin typeface="Arial" panose="020B0604020202020204" pitchFamily="34" charset="0"/>
                <a:cs typeface="Arial" panose="020B0604020202020204" pitchFamily="34" charset="0"/>
              </a:rPr>
              <a:t>” is the traditional signature dish of Jordan, made of lamb cooked in a sauce of fermented dried yogurt called “</a:t>
            </a:r>
            <a:r>
              <a:rPr lang="en-US" sz="2400" dirty="0" err="1">
                <a:latin typeface="Arial" panose="020B0604020202020204" pitchFamily="34" charset="0"/>
                <a:cs typeface="Arial" panose="020B0604020202020204" pitchFamily="34" charset="0"/>
              </a:rPr>
              <a:t>Jameed</a:t>
            </a:r>
            <a:r>
              <a:rPr lang="en-US" sz="2400" dirty="0">
                <a:latin typeface="Arial" panose="020B0604020202020204" pitchFamily="34" charset="0"/>
                <a:cs typeface="Arial" panose="020B0604020202020204" pitchFamily="34" charset="0"/>
              </a:rPr>
              <a:t>” and served with rice or bulgur.</a:t>
            </a:r>
          </a:p>
          <a:p>
            <a:pPr marR="0" lvl="0" algn="just">
              <a:spcBef>
                <a:spcPts val="0"/>
              </a:spcBef>
              <a:spcAft>
                <a:spcPts val="600"/>
              </a:spcAft>
            </a:pPr>
            <a:r>
              <a:rPr lang="en-US" sz="2400" dirty="0">
                <a:latin typeface="Arial" panose="020B0604020202020204" pitchFamily="34" charset="0"/>
                <a:cs typeface="Arial" panose="020B0604020202020204" pitchFamily="34" charset="0"/>
              </a:rPr>
              <a:t>  </a:t>
            </a:r>
          </a:p>
          <a:p>
            <a:pPr marL="228600" indent="-228600" algn="just">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Mansaf</a:t>
            </a:r>
            <a:r>
              <a:rPr lang="en-US" sz="2400" dirty="0">
                <a:latin typeface="Arial" panose="020B0604020202020204" pitchFamily="34" charset="0"/>
                <a:cs typeface="Arial" panose="020B0604020202020204" pitchFamily="34" charset="0"/>
              </a:rPr>
              <a:t>" is historically linked to Jordan through an incident narrated about King Mesha, one of the kings of the Kingdom of Moab, which was founded in the 13th century BC and lasted until 14 BC. Its borders extended along the eastern coast of the Dead Sea, from the north of the city of Karak to </a:t>
            </a:r>
            <a:r>
              <a:rPr lang="en-US" sz="2400" dirty="0" err="1">
                <a:latin typeface="Arial" panose="020B0604020202020204" pitchFamily="34" charset="0"/>
                <a:cs typeface="Arial" panose="020B0604020202020204" pitchFamily="34" charset="0"/>
              </a:rPr>
              <a:t>Shobak</a:t>
            </a:r>
            <a:r>
              <a:rPr lang="en-US" sz="2400" dirty="0">
                <a:latin typeface="Arial" panose="020B0604020202020204" pitchFamily="34" charset="0"/>
                <a:cs typeface="Arial" panose="020B0604020202020204" pitchFamily="34" charset="0"/>
              </a:rPr>
              <a:t>.</a:t>
            </a:r>
          </a:p>
        </p:txBody>
      </p:sp>
      <p:pic>
        <p:nvPicPr>
          <p:cNvPr id="290" name="Google Shape;290;p3" descr="These Finger-Licking Dishes Prove That Jordan Wins At Food, Hands Down ..."/>
          <p:cNvPicPr preferRelativeResize="0"/>
          <p:nvPr/>
        </p:nvPicPr>
        <p:blipFill rotWithShape="1">
          <a:blip r:embed="rId3"/>
          <a:srcRect l="10999" r="25267" b="3"/>
          <a:stretch/>
        </p:blipFill>
        <p:spPr>
          <a:xfrm>
            <a:off x="7672218" y="1321756"/>
            <a:ext cx="4519782" cy="4698066"/>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7"/>
        <p:cNvGrpSpPr/>
        <p:nvPr/>
      </p:nvGrpSpPr>
      <p:grpSpPr>
        <a:xfrm>
          <a:off x="0" y="0"/>
          <a:ext cx="0" cy="0"/>
          <a:chOff x="0" y="0"/>
          <a:chExt cx="0" cy="0"/>
        </a:xfrm>
      </p:grpSpPr>
      <p:sp>
        <p:nvSpPr>
          <p:cNvPr id="288" name="Google Shape;288;p3"/>
          <p:cNvSpPr txBox="1">
            <a:spLocks noGrp="1"/>
          </p:cNvSpPr>
          <p:nvPr>
            <p:ph type="title"/>
          </p:nvPr>
        </p:nvSpPr>
        <p:spPr>
          <a:xfrm>
            <a:off x="500742" y="624900"/>
            <a:ext cx="5181601" cy="695899"/>
          </a:xfrm>
          <a:prstGeom prst="rect">
            <a:avLst/>
          </a:prstGeom>
        </p:spPr>
        <p:txBody>
          <a:bodyPr spcFirstLastPara="1" vert="horz" lIns="91440" tIns="45720" rIns="91440" bIns="45720" rtlCol="0" anchor="b" anchorCtr="0">
            <a:normAutofit/>
          </a:bodyPr>
          <a:lstStyle/>
          <a:p>
            <a:pPr marL="0" lvl="0" indent="0">
              <a:spcAft>
                <a:spcPts val="0"/>
              </a:spcAft>
              <a:buClr>
                <a:schemeClr val="lt2"/>
              </a:buClr>
              <a:buSzPts val="3600"/>
            </a:pPr>
            <a:r>
              <a:rPr lang="en-US" sz="2800" b="1" kern="1200" dirty="0" err="1">
                <a:solidFill>
                  <a:schemeClr val="tx2"/>
                </a:solidFill>
                <a:latin typeface="Arial" panose="020B0604020202020204" pitchFamily="34" charset="0"/>
                <a:cs typeface="Arial" panose="020B0604020202020204" pitchFamily="34" charset="0"/>
              </a:rPr>
              <a:t>Mansaf</a:t>
            </a:r>
            <a:endParaRPr lang="en-US" sz="2400" b="1" kern="1200" dirty="0">
              <a:solidFill>
                <a:schemeClr val="tx2"/>
              </a:solidFill>
              <a:latin typeface="Arial" panose="020B0604020202020204" pitchFamily="34" charset="0"/>
              <a:cs typeface="Arial" panose="020B0604020202020204" pitchFamily="34" charset="0"/>
            </a:endParaRPr>
          </a:p>
        </p:txBody>
      </p:sp>
      <p:sp>
        <p:nvSpPr>
          <p:cNvPr id="289" name="Google Shape;289;p3"/>
          <p:cNvSpPr txBox="1"/>
          <p:nvPr/>
        </p:nvSpPr>
        <p:spPr>
          <a:xfrm>
            <a:off x="500742" y="1186543"/>
            <a:ext cx="7171545" cy="3940628"/>
          </a:xfrm>
          <a:prstGeom prst="rect">
            <a:avLst/>
          </a:prstGeom>
        </p:spPr>
        <p:txBody>
          <a:bodyPr spcFirstLastPara="1" vert="horz" lIns="91440" tIns="45720" rIns="91440" bIns="45720" rtlCol="0" anchorCtr="0">
            <a:noAutofit/>
          </a:bodyPr>
          <a:lstStyle/>
          <a:p>
            <a:pPr marR="0" lvl="0" indent="-228600">
              <a:lnSpc>
                <a:spcPct val="90000"/>
              </a:lnSpc>
              <a:spcBef>
                <a:spcPts val="0"/>
              </a:spcBef>
              <a:spcAft>
                <a:spcPts val="600"/>
              </a:spcAft>
              <a:buFont typeface="Arial" panose="020B0604020202020204" pitchFamily="34" charset="0"/>
              <a:buChar char="•"/>
            </a:pPr>
            <a:endParaRPr lang="en-US" sz="2400" b="1" dirty="0">
              <a:solidFill>
                <a:schemeClr val="tx2"/>
              </a:solidFill>
              <a:latin typeface="Arial" panose="020B0604020202020204" pitchFamily="34" charset="0"/>
              <a:cs typeface="Arial" panose="020B0604020202020204" pitchFamily="34" charset="0"/>
              <a:sym typeface="Century Gothic"/>
            </a:endParaRPr>
          </a:p>
        </p:txBody>
      </p:sp>
      <p:sp>
        <p:nvSpPr>
          <p:cNvPr id="3" name="TextBox 2">
            <a:extLst>
              <a:ext uri="{FF2B5EF4-FFF2-40B4-BE49-F238E27FC236}">
                <a16:creationId xmlns:a16="http://schemas.microsoft.com/office/drawing/2014/main" id="{DC66DB4B-862B-87EE-E9A7-006D723013FB}"/>
              </a:ext>
            </a:extLst>
          </p:cNvPr>
          <p:cNvSpPr txBox="1"/>
          <p:nvPr/>
        </p:nvSpPr>
        <p:spPr>
          <a:xfrm>
            <a:off x="283029" y="1611086"/>
            <a:ext cx="6041570" cy="4524315"/>
          </a:xfrm>
          <a:prstGeom prst="rect">
            <a:avLst/>
          </a:prstGeom>
          <a:noFill/>
        </p:spPr>
        <p:txBody>
          <a:bodyPr wrap="square">
            <a:spAutoFit/>
          </a:bodyPr>
          <a:lstStyle/>
          <a:p>
            <a:pPr marL="342900" indent="-342900" algn="just">
              <a:buFont typeface="Arial" panose="020B0604020202020204" pitchFamily="34" charset="0"/>
              <a:buChar char="•"/>
            </a:pPr>
            <a:r>
              <a:rPr lang="en-US" sz="2400" dirty="0">
                <a:latin typeface="Arial" panose="020B0604020202020204" pitchFamily="34" charset="0"/>
                <a:cs typeface="Arial" panose="020B0604020202020204" pitchFamily="34" charset="0"/>
              </a:rPr>
              <a:t>The most delicious </a:t>
            </a:r>
            <a:r>
              <a:rPr lang="en-US" sz="2400" dirty="0" err="1">
                <a:latin typeface="Arial" panose="020B0604020202020204" pitchFamily="34" charset="0"/>
                <a:cs typeface="Arial" panose="020B0604020202020204" pitchFamily="34" charset="0"/>
              </a:rPr>
              <a:t>Mansaf</a:t>
            </a:r>
            <a:r>
              <a:rPr lang="en-US" sz="2400" dirty="0">
                <a:latin typeface="Arial" panose="020B0604020202020204" pitchFamily="34" charset="0"/>
                <a:cs typeface="Arial" panose="020B0604020202020204" pitchFamily="34" charset="0"/>
              </a:rPr>
              <a:t> is made at Al Karak.</a:t>
            </a:r>
          </a:p>
          <a:p>
            <a:pPr marL="342900" indent="-342900" algn="just">
              <a:buFont typeface="Arial" panose="020B0604020202020204" pitchFamily="34" charset="0"/>
              <a:buChar char="•"/>
            </a:pPr>
            <a:r>
              <a:rPr lang="en-US" sz="2400" dirty="0">
                <a:latin typeface="Arial" panose="020B0604020202020204" pitchFamily="34" charset="0"/>
                <a:cs typeface="Arial" panose="020B0604020202020204" pitchFamily="34" charset="0"/>
              </a:rPr>
              <a:t>Jordanians often eat </a:t>
            </a:r>
            <a:r>
              <a:rPr lang="en-US" sz="2400" dirty="0" err="1">
                <a:latin typeface="Arial" panose="020B0604020202020204" pitchFamily="34" charset="0"/>
                <a:cs typeface="Arial" panose="020B0604020202020204" pitchFamily="34" charset="0"/>
              </a:rPr>
              <a:t>Mansaf</a:t>
            </a:r>
            <a:r>
              <a:rPr lang="en-US" sz="2400" dirty="0">
                <a:latin typeface="Arial" panose="020B0604020202020204" pitchFamily="34" charset="0"/>
                <a:cs typeface="Arial" panose="020B0604020202020204" pitchFamily="34" charset="0"/>
              </a:rPr>
              <a:t> on special occasions such as weddings births funerals to honor a guest and major holidays. </a:t>
            </a:r>
            <a:r>
              <a:rPr lang="en-US" sz="2400" dirty="0" err="1">
                <a:latin typeface="Arial" panose="020B0604020202020204" pitchFamily="34" charset="0"/>
                <a:cs typeface="Arial" panose="020B0604020202020204" pitchFamily="34" charset="0"/>
              </a:rPr>
              <a:t>Mansaf</a:t>
            </a:r>
            <a:r>
              <a:rPr lang="en-US" sz="2400" dirty="0">
                <a:latin typeface="Arial" panose="020B0604020202020204" pitchFamily="34" charset="0"/>
                <a:cs typeface="Arial" panose="020B0604020202020204" pitchFamily="34" charset="0"/>
              </a:rPr>
              <a:t> is more than just a dish-it’s a cultural symbol that encapsulates Jordanian traditions and hospitality.</a:t>
            </a:r>
          </a:p>
          <a:p>
            <a:pPr algn="just"/>
            <a:endParaRPr lang="en-US" sz="2400" dirty="0">
              <a:solidFill>
                <a:schemeClr val="tx2"/>
              </a:solidFill>
              <a:latin typeface="Arial" panose="020B0604020202020204" pitchFamily="34" charset="0"/>
              <a:cs typeface="Arial" panose="020B0604020202020204" pitchFamily="34" charset="0"/>
            </a:endParaRPr>
          </a:p>
          <a:p>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pic>
        <p:nvPicPr>
          <p:cNvPr id="5" name="Picture 4" descr="A person's hand with food on the plate&#10;&#10;Description automatically generated">
            <a:extLst>
              <a:ext uri="{FF2B5EF4-FFF2-40B4-BE49-F238E27FC236}">
                <a16:creationId xmlns:a16="http://schemas.microsoft.com/office/drawing/2014/main" id="{871C3FC0-DE9A-9743-C0B6-F4640939BD1F}"/>
              </a:ext>
            </a:extLst>
          </p:cNvPr>
          <p:cNvPicPr>
            <a:picLocks noChangeAspect="1"/>
          </p:cNvPicPr>
          <p:nvPr/>
        </p:nvPicPr>
        <p:blipFill>
          <a:blip r:embed="rId3"/>
          <a:stretch>
            <a:fillRect/>
          </a:stretch>
        </p:blipFill>
        <p:spPr>
          <a:xfrm>
            <a:off x="6542312" y="1440542"/>
            <a:ext cx="5529943" cy="3686629"/>
          </a:xfrm>
          <a:prstGeom prst="rect">
            <a:avLst/>
          </a:prstGeom>
        </p:spPr>
      </p:pic>
      <p:sp>
        <p:nvSpPr>
          <p:cNvPr id="9" name="TextBox 8">
            <a:extLst>
              <a:ext uri="{FF2B5EF4-FFF2-40B4-BE49-F238E27FC236}">
                <a16:creationId xmlns:a16="http://schemas.microsoft.com/office/drawing/2014/main" id="{B2A49CDE-0CE6-6297-212B-2FDECB001446}"/>
              </a:ext>
            </a:extLst>
          </p:cNvPr>
          <p:cNvSpPr txBox="1"/>
          <p:nvPr/>
        </p:nvSpPr>
        <p:spPr>
          <a:xfrm>
            <a:off x="6455228" y="5417458"/>
            <a:ext cx="6096000" cy="830997"/>
          </a:xfrm>
          <a:prstGeom prst="rect">
            <a:avLst/>
          </a:prstGeom>
          <a:noFill/>
        </p:spPr>
        <p:txBody>
          <a:bodyPr wrap="square">
            <a:spAutoFit/>
          </a:bodyPr>
          <a:lstStyle/>
          <a:p>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Fun fact: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Mansaf</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is traditionally eaten by hand.</a:t>
            </a:r>
            <a:endParaRPr lang="en-US" dirty="0"/>
          </a:p>
        </p:txBody>
      </p:sp>
    </p:spTree>
    <p:extLst>
      <p:ext uri="{BB962C8B-B14F-4D97-AF65-F5344CB8AC3E}">
        <p14:creationId xmlns:p14="http://schemas.microsoft.com/office/powerpoint/2010/main" val="3290579123"/>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294"/>
        <p:cNvGrpSpPr/>
        <p:nvPr/>
      </p:nvGrpSpPr>
      <p:grpSpPr>
        <a:xfrm>
          <a:off x="0" y="0"/>
          <a:ext cx="0" cy="0"/>
          <a:chOff x="0" y="0"/>
          <a:chExt cx="0" cy="0"/>
        </a:xfrm>
      </p:grpSpPr>
      <p:sp>
        <p:nvSpPr>
          <p:cNvPr id="296" name="Google Shape;296;p4"/>
          <p:cNvSpPr txBox="1"/>
          <p:nvPr/>
        </p:nvSpPr>
        <p:spPr>
          <a:xfrm>
            <a:off x="293915" y="871766"/>
            <a:ext cx="5573485" cy="4524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lang="en-US" sz="2400" dirty="0">
              <a:solidFill>
                <a:schemeClr val="dk1"/>
              </a:solidFill>
              <a:latin typeface="Arial" panose="020B0604020202020204" pitchFamily="34" charset="0"/>
              <a:ea typeface="Century Gothic"/>
              <a:cs typeface="Arial" panose="020B0604020202020204" pitchFamily="34" charset="0"/>
              <a:sym typeface="Century Gothic"/>
            </a:endParaRPr>
          </a:p>
          <a:p>
            <a:pPr marL="342900" marR="0" lvl="0" indent="-342900" algn="just" rtl="0">
              <a:spcBef>
                <a:spcPts val="0"/>
              </a:spcBef>
              <a:spcAft>
                <a:spcPts val="0"/>
              </a:spcAft>
              <a:buFont typeface="Arial" panose="020B0604020202020204" pitchFamily="34" charset="0"/>
              <a:buChar char="•"/>
            </a:pPr>
            <a:r>
              <a:rPr lang="en-US" sz="2400" dirty="0">
                <a:latin typeface="Arial" panose="020B0604020202020204" pitchFamily="34" charset="0"/>
                <a:ea typeface="Century Gothic"/>
                <a:cs typeface="Arial" panose="020B0604020202020204" pitchFamily="34" charset="0"/>
                <a:sym typeface="Century Gothic"/>
              </a:rPr>
              <a:t>"</a:t>
            </a:r>
            <a:r>
              <a:rPr lang="en-US" sz="2400" dirty="0" err="1">
                <a:latin typeface="Arial" panose="020B0604020202020204" pitchFamily="34" charset="0"/>
                <a:ea typeface="Century Gothic"/>
                <a:cs typeface="Arial" panose="020B0604020202020204" pitchFamily="34" charset="0"/>
                <a:sym typeface="Century Gothic"/>
              </a:rPr>
              <a:t>Makmoura</a:t>
            </a:r>
            <a:r>
              <a:rPr lang="en-US" sz="2400" dirty="0">
                <a:latin typeface="Arial" panose="020B0604020202020204" pitchFamily="34" charset="0"/>
                <a:ea typeface="Century Gothic"/>
                <a:cs typeface="Arial" panose="020B0604020202020204" pitchFamily="34" charset="0"/>
                <a:sym typeface="Century Gothic"/>
              </a:rPr>
              <a:t>” is one of the many traditional dishes in Irbid, It was created in ancient Irbid where each family would add its own special touch which has been passed down over the decades, </a:t>
            </a:r>
            <a:r>
              <a:rPr lang="en-US" sz="2400" dirty="0" err="1">
                <a:latin typeface="Arial" panose="020B0604020202020204" pitchFamily="34" charset="0"/>
                <a:ea typeface="Century Gothic"/>
                <a:cs typeface="Arial" panose="020B0604020202020204" pitchFamily="34" charset="0"/>
                <a:sym typeface="Century Gothic"/>
              </a:rPr>
              <a:t>Makmoura</a:t>
            </a:r>
            <a:r>
              <a:rPr lang="en-US" sz="2400" dirty="0">
                <a:latin typeface="Arial" panose="020B0604020202020204" pitchFamily="34" charset="0"/>
                <a:ea typeface="Century Gothic"/>
                <a:cs typeface="Arial" panose="020B0604020202020204" pitchFamily="34" charset="0"/>
                <a:sym typeface="Century Gothic"/>
              </a:rPr>
              <a:t> is often served in the winter.</a:t>
            </a:r>
          </a:p>
          <a:p>
            <a:pPr marR="0" lvl="0" algn="just" rtl="0">
              <a:spcBef>
                <a:spcPts val="0"/>
              </a:spcBef>
              <a:spcAft>
                <a:spcPts val="0"/>
              </a:spcAft>
            </a:pPr>
            <a:endParaRPr lang="en-US" sz="2400" dirty="0">
              <a:latin typeface="Arial" panose="020B0604020202020204" pitchFamily="34" charset="0"/>
              <a:ea typeface="Century Gothic"/>
              <a:cs typeface="Arial" panose="020B0604020202020204" pitchFamily="34" charset="0"/>
              <a:sym typeface="Century Gothic"/>
            </a:endParaRPr>
          </a:p>
          <a:p>
            <a:pPr marL="342900" marR="0" lvl="0" indent="-342900" algn="just" rtl="0">
              <a:spcBef>
                <a:spcPts val="0"/>
              </a:spcBef>
              <a:spcAft>
                <a:spcPts val="0"/>
              </a:spcAft>
              <a:buFont typeface="Arial" panose="020B0604020202020204" pitchFamily="34" charset="0"/>
              <a:buChar char="•"/>
            </a:pPr>
            <a:r>
              <a:rPr kumimoji="0" lang="en-US" altLang="en-US" sz="2400" b="0" i="0" u="none" strike="noStrike" cap="none" normalizeH="0" baseline="0" dirty="0">
                <a:ln>
                  <a:noFill/>
                </a:ln>
                <a:effectLst/>
                <a:latin typeface="Arial" panose="020B0604020202020204" pitchFamily="34" charset="0"/>
              </a:rPr>
              <a:t>It is cooked with local flour and meat with mashed onions and olive oil, in many layers.</a:t>
            </a:r>
          </a:p>
        </p:txBody>
      </p:sp>
      <p:sp>
        <p:nvSpPr>
          <p:cNvPr id="3" name="Rectangle 2">
            <a:extLst>
              <a:ext uri="{FF2B5EF4-FFF2-40B4-BE49-F238E27FC236}">
                <a16:creationId xmlns:a16="http://schemas.microsoft.com/office/drawing/2014/main" id="{A7E9ADF9-8367-74D8-D5AC-E608BB34B2B5}"/>
              </a:ext>
            </a:extLst>
          </p:cNvPr>
          <p:cNvSpPr>
            <a:spLocks noChangeArrowheads="1"/>
          </p:cNvSpPr>
          <p:nvPr/>
        </p:nvSpPr>
        <p:spPr bwMode="auto">
          <a:xfrm>
            <a:off x="152400" y="13901"/>
            <a:ext cx="65" cy="276999"/>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 name="Picture 4" descr="A close-up of a piece of food&#10;&#10;Description automatically generated">
            <a:extLst>
              <a:ext uri="{FF2B5EF4-FFF2-40B4-BE49-F238E27FC236}">
                <a16:creationId xmlns:a16="http://schemas.microsoft.com/office/drawing/2014/main" id="{4DE59531-11C5-7ED5-D14D-C77754F253BF}"/>
              </a:ext>
            </a:extLst>
          </p:cNvPr>
          <p:cNvPicPr>
            <a:picLocks noChangeAspect="1"/>
          </p:cNvPicPr>
          <p:nvPr/>
        </p:nvPicPr>
        <p:blipFill>
          <a:blip r:embed="rId3"/>
          <a:stretch>
            <a:fillRect/>
          </a:stretch>
        </p:blipFill>
        <p:spPr>
          <a:xfrm>
            <a:off x="5954487" y="1567543"/>
            <a:ext cx="6096000" cy="3413760"/>
          </a:xfrm>
          <a:prstGeom prst="rect">
            <a:avLst/>
          </a:prstGeom>
        </p:spPr>
      </p:pic>
      <p:sp>
        <p:nvSpPr>
          <p:cNvPr id="7" name="TextBox 6">
            <a:extLst>
              <a:ext uri="{FF2B5EF4-FFF2-40B4-BE49-F238E27FC236}">
                <a16:creationId xmlns:a16="http://schemas.microsoft.com/office/drawing/2014/main" id="{091247EA-45EE-43BF-AB5E-5B1F1091DEB6}"/>
              </a:ext>
            </a:extLst>
          </p:cNvPr>
          <p:cNvSpPr txBox="1"/>
          <p:nvPr/>
        </p:nvSpPr>
        <p:spPr>
          <a:xfrm>
            <a:off x="544285" y="640933"/>
            <a:ext cx="6096000" cy="523220"/>
          </a:xfrm>
          <a:prstGeom prst="rect">
            <a:avLst/>
          </a:prstGeom>
          <a:noFill/>
        </p:spPr>
        <p:txBody>
          <a:bodyPr wrap="square">
            <a:spAutoFit/>
          </a:bodyPr>
          <a:lstStyle/>
          <a:p>
            <a:pPr marL="0" marR="0" lvl="0" indent="0" algn="l" rtl="0">
              <a:spcBef>
                <a:spcPts val="0"/>
              </a:spcBef>
              <a:spcAft>
                <a:spcPts val="0"/>
              </a:spcAft>
              <a:buNone/>
            </a:pPr>
            <a:r>
              <a:rPr lang="en-US" sz="2800" b="1" dirty="0" err="1">
                <a:solidFill>
                  <a:schemeClr val="tx2"/>
                </a:solidFill>
                <a:latin typeface="Arial" panose="020B0604020202020204" pitchFamily="34" charset="0"/>
                <a:ea typeface="+mj-ea"/>
                <a:cs typeface="Arial" panose="020B0604020202020204" pitchFamily="34" charset="0"/>
                <a:sym typeface="Century Gothic"/>
              </a:rPr>
              <a:t>Makmoura</a:t>
            </a:r>
            <a:endParaRPr lang="en-US" sz="2400" b="1" dirty="0">
              <a:solidFill>
                <a:schemeClr val="tx2"/>
              </a:solidFill>
              <a:latin typeface="Arial" panose="020B0604020202020204" pitchFamily="34" charset="0"/>
              <a:ea typeface="+mj-ea"/>
              <a:cs typeface="Arial" panose="020B0604020202020204" pitchFamily="34" charset="0"/>
              <a:sym typeface="Century Gothic"/>
            </a:endParaRPr>
          </a:p>
        </p:txBody>
      </p:sp>
      <p:sp>
        <p:nvSpPr>
          <p:cNvPr id="11" name="TextBox 10">
            <a:extLst>
              <a:ext uri="{FF2B5EF4-FFF2-40B4-BE49-F238E27FC236}">
                <a16:creationId xmlns:a16="http://schemas.microsoft.com/office/drawing/2014/main" id="{A8B93F79-3D3C-33B0-1A79-B526C9AA32C0}"/>
              </a:ext>
            </a:extLst>
          </p:cNvPr>
          <p:cNvSpPr txBox="1"/>
          <p:nvPr/>
        </p:nvSpPr>
        <p:spPr>
          <a:xfrm>
            <a:off x="5954487" y="4981303"/>
            <a:ext cx="6096000" cy="120032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entury Gothic"/>
              <a:cs typeface="Arial" panose="020B0604020202020204" pitchFamily="34" charset="0"/>
              <a:sym typeface="Century Gothic"/>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entury Gothic"/>
                <a:cs typeface="Arial" panose="020B0604020202020204" pitchFamily="34" charset="0"/>
                <a:sym typeface="Century Gothic"/>
              </a:rPr>
              <a:t>Fun fact: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entury Gothic"/>
                <a:cs typeface="Arial" panose="020B0604020202020204" pitchFamily="34" charset="0"/>
                <a:sym typeface="Century Gothic"/>
              </a:rPr>
              <a:t>In November people pluck olives to use in the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Century Gothic"/>
                <a:cs typeface="Arial" panose="020B0604020202020204" pitchFamily="34" charset="0"/>
                <a:sym typeface="Century Gothic"/>
              </a:rPr>
              <a:t>Makmoura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entury Gothic"/>
                <a:cs typeface="Arial" panose="020B0604020202020204" pitchFamily="34" charset="0"/>
                <a:sym typeface="Century Gothic"/>
              </a:rPr>
              <a:t>.</a:t>
            </a:r>
          </a:p>
        </p:txBody>
      </p:sp>
    </p:spTree>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5"/>
          <p:cNvSpPr txBox="1">
            <a:spLocks noGrp="1"/>
          </p:cNvSpPr>
          <p:nvPr>
            <p:ph type="title"/>
          </p:nvPr>
        </p:nvSpPr>
        <p:spPr>
          <a:xfrm>
            <a:off x="533400" y="487699"/>
            <a:ext cx="10515600" cy="132556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3600"/>
              <a:buFont typeface="Century Gothic"/>
              <a:buNone/>
            </a:pPr>
            <a:r>
              <a:rPr lang="en-US" sz="2800" b="1" dirty="0" err="1">
                <a:solidFill>
                  <a:schemeClr val="tx2"/>
                </a:solidFill>
                <a:latin typeface="Arial" panose="020B0604020202020204" pitchFamily="34" charset="0"/>
                <a:cs typeface="Arial" panose="020B0604020202020204" pitchFamily="34" charset="0"/>
                <a:sym typeface="Century Gothic"/>
              </a:rPr>
              <a:t>Rashouf</a:t>
            </a:r>
            <a:endParaRPr dirty="0"/>
          </a:p>
        </p:txBody>
      </p:sp>
      <p:sp>
        <p:nvSpPr>
          <p:cNvPr id="303" name="Google Shape;303;p5"/>
          <p:cNvSpPr txBox="1"/>
          <p:nvPr/>
        </p:nvSpPr>
        <p:spPr>
          <a:xfrm>
            <a:off x="218650" y="1813262"/>
            <a:ext cx="5531511" cy="3785611"/>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Font typeface="Arial" panose="020B0604020202020204" pitchFamily="34" charset="0"/>
              <a:buChar char="•"/>
            </a:pPr>
            <a:r>
              <a:rPr lang="en-US" sz="2400" dirty="0">
                <a:solidFill>
                  <a:schemeClr val="dk1"/>
                </a:solidFill>
                <a:latin typeface="Arial" panose="020B0604020202020204" pitchFamily="34" charset="0"/>
                <a:ea typeface="Century Gothic"/>
                <a:cs typeface="Arial" panose="020B0604020202020204" pitchFamily="34" charset="0"/>
                <a:sym typeface="Century Gothic"/>
              </a:rPr>
              <a:t>“</a:t>
            </a:r>
            <a:r>
              <a:rPr lang="en-US" sz="2400" dirty="0" err="1">
                <a:solidFill>
                  <a:schemeClr val="dk1"/>
                </a:solidFill>
                <a:latin typeface="Arial" panose="020B0604020202020204" pitchFamily="34" charset="0"/>
                <a:ea typeface="Century Gothic"/>
                <a:cs typeface="Arial" panose="020B0604020202020204" pitchFamily="34" charset="0"/>
                <a:sym typeface="Century Gothic"/>
              </a:rPr>
              <a:t>Rashouf</a:t>
            </a:r>
            <a:r>
              <a:rPr lang="en-US" sz="2400" dirty="0">
                <a:solidFill>
                  <a:schemeClr val="dk1"/>
                </a:solidFill>
                <a:latin typeface="Arial" panose="020B0604020202020204" pitchFamily="34" charset="0"/>
                <a:ea typeface="Century Gothic"/>
                <a:cs typeface="Arial" panose="020B0604020202020204" pitchFamily="34" charset="0"/>
                <a:sym typeface="Century Gothic"/>
              </a:rPr>
              <a:t>” is often made in the winter to help warm people, it was made a few thousand years ago and is made up of coarse wheat flour, lentils, and yogurt.</a:t>
            </a:r>
          </a:p>
          <a:p>
            <a:pPr marR="0" lvl="0" algn="just" rtl="0">
              <a:spcBef>
                <a:spcPts val="0"/>
              </a:spcBef>
              <a:spcAft>
                <a:spcPts val="0"/>
              </a:spcAft>
            </a:pPr>
            <a:endParaRPr lang="en-US" sz="2400" dirty="0">
              <a:solidFill>
                <a:schemeClr val="dk1"/>
              </a:solidFill>
              <a:latin typeface="Arial" panose="020B0604020202020204" pitchFamily="34" charset="0"/>
              <a:ea typeface="Century Gothic"/>
              <a:cs typeface="Arial" panose="020B0604020202020204" pitchFamily="34" charset="0"/>
              <a:sym typeface="Century Gothic"/>
            </a:endParaRPr>
          </a:p>
          <a:p>
            <a:pPr marL="342900" marR="0" lvl="0" indent="-342900" algn="just" rtl="0">
              <a:spcBef>
                <a:spcPts val="0"/>
              </a:spcBef>
              <a:spcAft>
                <a:spcPts val="0"/>
              </a:spcAft>
              <a:buFont typeface="Arial" panose="020B0604020202020204" pitchFamily="34" charset="0"/>
              <a:buChar char="•"/>
            </a:pPr>
            <a:r>
              <a:rPr lang="en-US" altLang="en-US" sz="2400" dirty="0">
                <a:solidFill>
                  <a:schemeClr val="dk1"/>
                </a:solidFill>
                <a:latin typeface="Arial" panose="020B0604020202020204" pitchFamily="34" charset="0"/>
                <a:cs typeface="Arial" panose="020B0604020202020204" pitchFamily="34" charset="0"/>
              </a:rPr>
              <a:t>It originated from Balqa, where it is eaten a lot in the winter to give them energy and not for a long time. </a:t>
            </a:r>
          </a:p>
          <a:p>
            <a:pPr marL="0" marR="0" lvl="0" indent="0" algn="just" rtl="0">
              <a:spcBef>
                <a:spcPts val="0"/>
              </a:spcBef>
              <a:spcAft>
                <a:spcPts val="0"/>
              </a:spcAft>
              <a:buNone/>
            </a:pPr>
            <a:endParaRPr sz="2400" dirty="0">
              <a:solidFill>
                <a:schemeClr val="dk1"/>
              </a:solidFill>
              <a:latin typeface="Century Gothic"/>
              <a:ea typeface="Century Gothic"/>
              <a:cs typeface="Century Gothic"/>
              <a:sym typeface="Century Gothic"/>
            </a:endParaRPr>
          </a:p>
        </p:txBody>
      </p:sp>
      <p:sp>
        <p:nvSpPr>
          <p:cNvPr id="2" name="Rectangle 1">
            <a:extLst>
              <a:ext uri="{FF2B5EF4-FFF2-40B4-BE49-F238E27FC236}">
                <a16:creationId xmlns:a16="http://schemas.microsoft.com/office/drawing/2014/main" id="{DABC8E94-E957-3E65-455B-7473D7B9B612}"/>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a:extLst>
              <a:ext uri="{FF2B5EF4-FFF2-40B4-BE49-F238E27FC236}">
                <a16:creationId xmlns:a16="http://schemas.microsoft.com/office/drawing/2014/main" id="{BDF1816E-9B39-0CD4-1B4E-D9E41E903740}"/>
              </a:ext>
            </a:extLst>
          </p:cNvPr>
          <p:cNvPicPr>
            <a:picLocks noChangeAspect="1"/>
          </p:cNvPicPr>
          <p:nvPr/>
        </p:nvPicPr>
        <p:blipFill>
          <a:blip r:embed="rId3"/>
          <a:stretch>
            <a:fillRect/>
          </a:stretch>
        </p:blipFill>
        <p:spPr>
          <a:xfrm>
            <a:off x="6127089" y="1647356"/>
            <a:ext cx="5531511" cy="4016831"/>
          </a:xfrm>
          <a:prstGeom prst="rect">
            <a:avLst/>
          </a:prstGeom>
        </p:spPr>
      </p:pic>
      <p:sp>
        <p:nvSpPr>
          <p:cNvPr id="7" name="TextBox 6">
            <a:extLst>
              <a:ext uri="{FF2B5EF4-FFF2-40B4-BE49-F238E27FC236}">
                <a16:creationId xmlns:a16="http://schemas.microsoft.com/office/drawing/2014/main" id="{1816B55A-751D-6E78-3309-B986BB5D6C94}"/>
              </a:ext>
            </a:extLst>
          </p:cNvPr>
          <p:cNvSpPr txBox="1"/>
          <p:nvPr/>
        </p:nvSpPr>
        <p:spPr>
          <a:xfrm>
            <a:off x="5989622" y="5707519"/>
            <a:ext cx="6790510" cy="830997"/>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entury Gothic"/>
                <a:cs typeface="Arial" panose="020B0604020202020204" pitchFamily="34" charset="0"/>
                <a:sym typeface="Century Gothic"/>
              </a:rPr>
              <a:t>Fun fact: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Century Gothic"/>
                <a:cs typeface="Arial" panose="020B0604020202020204" pitchFamily="34" charset="0"/>
                <a:sym typeface="Century Gothic"/>
              </a:rPr>
              <a:t>Rashouf</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entury Gothic"/>
                <a:cs typeface="Arial" panose="020B0604020202020204" pitchFamily="34" charset="0"/>
                <a:sym typeface="Century Gothic"/>
              </a:rPr>
              <a:t> is often served alongside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Century Gothic"/>
                <a:cs typeface="Arial" panose="020B0604020202020204" pitchFamily="34" charset="0"/>
                <a:sym typeface="Century Gothic"/>
              </a:rPr>
              <a:t>Mansaf</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entury Gothic"/>
                <a:cs typeface="Arial" panose="020B0604020202020204" pitchFamily="34" charset="0"/>
                <a:sym typeface="Century Gothic"/>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8"/>
        <p:cNvGrpSpPr/>
        <p:nvPr/>
      </p:nvGrpSpPr>
      <p:grpSpPr>
        <a:xfrm>
          <a:off x="0" y="0"/>
          <a:ext cx="0" cy="0"/>
          <a:chOff x="0" y="0"/>
          <a:chExt cx="0" cy="0"/>
        </a:xfrm>
      </p:grpSpPr>
      <p:sp>
        <p:nvSpPr>
          <p:cNvPr id="12" name="Rectangle 8">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310FF32-D05A-40BA-A80B-CC52BB97E6F6}"/>
              </a:ext>
            </a:extLst>
          </p:cNvPr>
          <p:cNvSpPr txBox="1"/>
          <p:nvPr/>
        </p:nvSpPr>
        <p:spPr>
          <a:xfrm>
            <a:off x="908454" y="1360481"/>
            <a:ext cx="4605340" cy="238760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5000" b="1" kern="1200" dirty="0">
                <a:solidFill>
                  <a:schemeClr val="bg1"/>
                </a:solidFill>
                <a:latin typeface="+mj-lt"/>
                <a:ea typeface="+mj-ea"/>
                <a:cs typeface="+mj-cs"/>
                <a:sym typeface="Century Gothic"/>
              </a:rPr>
              <a:t>Interview</a:t>
            </a:r>
            <a:endParaRPr lang="en-US" sz="5000" kern="1200" dirty="0">
              <a:solidFill>
                <a:schemeClr val="bg1"/>
              </a:solidFill>
              <a:latin typeface="+mj-lt"/>
              <a:ea typeface="+mj-ea"/>
              <a:cs typeface="+mj-cs"/>
            </a:endParaRPr>
          </a:p>
        </p:txBody>
      </p:sp>
      <p:pic>
        <p:nvPicPr>
          <p:cNvPr id="4" name="VID-20231023-WA0026">
            <a:hlinkClick r:id="" action="ppaction://media"/>
            <a:extLst>
              <a:ext uri="{FF2B5EF4-FFF2-40B4-BE49-F238E27FC236}">
                <a16:creationId xmlns:a16="http://schemas.microsoft.com/office/drawing/2014/main" id="{79FB9693-F871-D254-67A9-346A46C19197}"/>
              </a:ext>
            </a:extLst>
          </p:cNvPr>
          <p:cNvPicPr>
            <a:picLocks noChangeAspect="1"/>
          </p:cNvPicPr>
          <p:nvPr>
            <a:videoFile r:link="rId2"/>
            <p:extLst>
              <p:ext uri="{DAA4B4D4-6D71-4841-9C94-3DE7FCFB9230}">
                <p14:media xmlns:p14="http://schemas.microsoft.com/office/powerpoint/2010/main" r:embed="rId1"/>
              </p:ext>
            </p:extLst>
          </p:nvPr>
        </p:nvPicPr>
        <p:blipFill>
          <a:blip r:embed="rId5">
            <a:alphaModFix/>
          </a:blip>
          <a:stretch>
            <a:fillRect/>
          </a:stretch>
        </p:blipFill>
        <p:spPr>
          <a:xfrm>
            <a:off x="5800734" y="1757335"/>
            <a:ext cx="5917401" cy="3343330"/>
          </a:xfrm>
          <a:prstGeom prst="rect">
            <a:avLst/>
          </a:prstGeom>
        </p:spPr>
      </p:pic>
      <p:sp>
        <p:nvSpPr>
          <p:cNvPr id="11" name="Rectangle 10">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3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TotalTime>
  <Words>407</Words>
  <Application>Microsoft Office PowerPoint</Application>
  <PresentationFormat>Widescreen</PresentationFormat>
  <Paragraphs>32</Paragraphs>
  <Slides>7</Slides>
  <Notes>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Calibri</vt:lpstr>
      <vt:lpstr>Century Gothic</vt:lpstr>
      <vt:lpstr>Arial</vt:lpstr>
      <vt:lpstr>Calibri Light</vt:lpstr>
      <vt:lpstr>Office Theme</vt:lpstr>
      <vt:lpstr>Traditional foods in Jordan</vt:lpstr>
      <vt:lpstr>Jordan Traditional Food</vt:lpstr>
      <vt:lpstr>Mansaf</vt:lpstr>
      <vt:lpstr>Mansaf</vt:lpstr>
      <vt:lpstr>PowerPoint Presentation</vt:lpstr>
      <vt:lpstr>Rashouf</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Traditional foods in Jordan</dc:title>
  <dc:creator>DELL</dc:creator>
  <cp:lastModifiedBy>Awali Nahhas</cp:lastModifiedBy>
  <cp:revision>3</cp:revision>
  <dcterms:created xsi:type="dcterms:W3CDTF">2023-11-08T17:13:26Z</dcterms:created>
  <dcterms:modified xsi:type="dcterms:W3CDTF">2023-11-10T16:55:45Z</dcterms:modified>
</cp:coreProperties>
</file>