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sldIdLst>
    <p:sldId id="257" r:id="rId2"/>
    <p:sldId id="258" r:id="rId3"/>
    <p:sldId id="262" r:id="rId4"/>
    <p:sldId id="259" r:id="rId5"/>
    <p:sldId id="261" r:id="rId6"/>
    <p:sldId id="260"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18" autoAdjust="0"/>
    <p:restoredTop sz="94660"/>
  </p:normalViewPr>
  <p:slideViewPr>
    <p:cSldViewPr snapToGrid="0">
      <p:cViewPr varScale="1">
        <p:scale>
          <a:sx n="72" d="100"/>
          <a:sy n="72" d="100"/>
        </p:scale>
        <p:origin x="7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A36D04-7BE0-4778-8224-CC1F946CF8AA}" type="datetimeFigureOut">
              <a:rPr lang="en-GB" smtClean="0"/>
              <a:t>04/11/2023</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BB7F12D1-17A8-4E1B-B73E-576B8CEADAB2}" type="slidenum">
              <a:rPr lang="en-GB" smtClean="0"/>
              <a:t>‹#›</a:t>
            </a:fld>
            <a:endParaRPr lang="en-GB"/>
          </a:p>
        </p:txBody>
      </p:sp>
    </p:spTree>
    <p:extLst>
      <p:ext uri="{BB962C8B-B14F-4D97-AF65-F5344CB8AC3E}">
        <p14:creationId xmlns:p14="http://schemas.microsoft.com/office/powerpoint/2010/main" val="103940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DA36D04-7BE0-4778-8224-CC1F946CF8AA}" type="datetimeFigureOut">
              <a:rPr lang="en-GB" smtClean="0"/>
              <a:t>04/11/2023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7F12D1-17A8-4E1B-B73E-576B8CEADAB2}" type="slidenum">
              <a:rPr lang="en-GB" smtClean="0"/>
              <a:t>‹#›</a:t>
            </a:fld>
            <a:endParaRPr lang="en-GB"/>
          </a:p>
        </p:txBody>
      </p:sp>
    </p:spTree>
    <p:extLst>
      <p:ext uri="{BB962C8B-B14F-4D97-AF65-F5344CB8AC3E}">
        <p14:creationId xmlns:p14="http://schemas.microsoft.com/office/powerpoint/2010/main" val="266587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A36D04-7BE0-4778-8224-CC1F946CF8AA}" type="datetimeFigureOut">
              <a:rPr lang="en-GB" smtClean="0"/>
              <a:t>04/11/2023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7F12D1-17A8-4E1B-B73E-576B8CEADAB2}" type="slidenum">
              <a:rPr lang="en-GB" smtClean="0"/>
              <a:t>‹#›</a:t>
            </a:fld>
            <a:endParaRPr lang="en-GB"/>
          </a:p>
        </p:txBody>
      </p:sp>
    </p:spTree>
    <p:extLst>
      <p:ext uri="{BB962C8B-B14F-4D97-AF65-F5344CB8AC3E}">
        <p14:creationId xmlns:p14="http://schemas.microsoft.com/office/powerpoint/2010/main" val="1323546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A36D04-7BE0-4778-8224-CC1F946CF8AA}" type="datetimeFigureOut">
              <a:rPr lang="en-GB" smtClean="0"/>
              <a:t>04/11/2023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7F12D1-17A8-4E1B-B73E-576B8CEADAB2}" type="slidenum">
              <a:rPr lang="en-GB" smtClean="0"/>
              <a:t>‹#›</a:t>
            </a:fld>
            <a:endParaRPr lang="en-GB"/>
          </a:p>
        </p:txBody>
      </p:sp>
    </p:spTree>
    <p:extLst>
      <p:ext uri="{BB962C8B-B14F-4D97-AF65-F5344CB8AC3E}">
        <p14:creationId xmlns:p14="http://schemas.microsoft.com/office/powerpoint/2010/main" val="1154721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A36D04-7BE0-4778-8224-CC1F946CF8AA}" type="datetimeFigureOut">
              <a:rPr lang="en-GB" smtClean="0"/>
              <a:t>04/11/2023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7F12D1-17A8-4E1B-B73E-576B8CEADAB2}" type="slidenum">
              <a:rPr lang="en-GB" smtClean="0"/>
              <a:t>‹#›</a:t>
            </a:fld>
            <a:endParaRPr lang="en-GB"/>
          </a:p>
        </p:txBody>
      </p:sp>
    </p:spTree>
    <p:extLst>
      <p:ext uri="{BB962C8B-B14F-4D97-AF65-F5344CB8AC3E}">
        <p14:creationId xmlns:p14="http://schemas.microsoft.com/office/powerpoint/2010/main" val="2547399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A36D04-7BE0-4778-8224-CC1F946CF8AA}" type="datetimeFigureOut">
              <a:rPr lang="en-GB" smtClean="0"/>
              <a:t>04/11/2023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7F12D1-17A8-4E1B-B73E-576B8CEADAB2}" type="slidenum">
              <a:rPr lang="en-GB" smtClean="0"/>
              <a:t>‹#›</a:t>
            </a:fld>
            <a:endParaRPr lang="en-GB"/>
          </a:p>
        </p:txBody>
      </p:sp>
    </p:spTree>
    <p:extLst>
      <p:ext uri="{BB962C8B-B14F-4D97-AF65-F5344CB8AC3E}">
        <p14:creationId xmlns:p14="http://schemas.microsoft.com/office/powerpoint/2010/main" val="1534916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A36D04-7BE0-4778-8224-CC1F946CF8AA}" type="datetimeFigureOut">
              <a:rPr lang="en-GB" smtClean="0"/>
              <a:t>04/11/2023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7F12D1-17A8-4E1B-B73E-576B8CEADAB2}" type="slidenum">
              <a:rPr lang="en-GB" smtClean="0"/>
              <a:t>‹#›</a:t>
            </a:fld>
            <a:endParaRPr lang="en-GB"/>
          </a:p>
        </p:txBody>
      </p:sp>
    </p:spTree>
    <p:extLst>
      <p:ext uri="{BB962C8B-B14F-4D97-AF65-F5344CB8AC3E}">
        <p14:creationId xmlns:p14="http://schemas.microsoft.com/office/powerpoint/2010/main" val="1592981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A36D04-7BE0-4778-8224-CC1F946CF8AA}" type="datetimeFigureOut">
              <a:rPr lang="en-GB" smtClean="0"/>
              <a:t>04/11/2023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7F12D1-17A8-4E1B-B73E-576B8CEADAB2}" type="slidenum">
              <a:rPr lang="en-GB" smtClean="0"/>
              <a:t>‹#›</a:t>
            </a:fld>
            <a:endParaRPr lang="en-GB"/>
          </a:p>
        </p:txBody>
      </p:sp>
    </p:spTree>
    <p:extLst>
      <p:ext uri="{BB962C8B-B14F-4D97-AF65-F5344CB8AC3E}">
        <p14:creationId xmlns:p14="http://schemas.microsoft.com/office/powerpoint/2010/main" val="3687057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A36D04-7BE0-4778-8224-CC1F946CF8AA}" type="datetimeFigureOut">
              <a:rPr lang="en-GB" smtClean="0"/>
              <a:t>04/11/2023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7F12D1-17A8-4E1B-B73E-576B8CEADAB2}" type="slidenum">
              <a:rPr lang="en-GB" smtClean="0"/>
              <a:t>‹#›</a:t>
            </a:fld>
            <a:endParaRPr lang="en-GB"/>
          </a:p>
        </p:txBody>
      </p:sp>
    </p:spTree>
    <p:extLst>
      <p:ext uri="{BB962C8B-B14F-4D97-AF65-F5344CB8AC3E}">
        <p14:creationId xmlns:p14="http://schemas.microsoft.com/office/powerpoint/2010/main" val="141134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A36D04-7BE0-4778-8224-CC1F946CF8AA}" type="datetimeFigureOut">
              <a:rPr lang="en-GB" smtClean="0"/>
              <a:t>04/11/2023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BB7F12D1-17A8-4E1B-B73E-576B8CEADAB2}" type="slidenum">
              <a:rPr lang="en-GB" smtClean="0"/>
              <a:t>‹#›</a:t>
            </a:fld>
            <a:endParaRPr lang="en-GB"/>
          </a:p>
        </p:txBody>
      </p:sp>
    </p:spTree>
    <p:extLst>
      <p:ext uri="{BB962C8B-B14F-4D97-AF65-F5344CB8AC3E}">
        <p14:creationId xmlns:p14="http://schemas.microsoft.com/office/powerpoint/2010/main" val="371558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A36D04-7BE0-4778-8224-CC1F946CF8AA}" type="datetimeFigureOut">
              <a:rPr lang="en-GB" smtClean="0"/>
              <a:t>04/11/2023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7F12D1-17A8-4E1B-B73E-576B8CEADAB2}" type="slidenum">
              <a:rPr lang="en-GB" smtClean="0"/>
              <a:t>‹#›</a:t>
            </a:fld>
            <a:endParaRPr lang="en-GB"/>
          </a:p>
        </p:txBody>
      </p:sp>
    </p:spTree>
    <p:extLst>
      <p:ext uri="{BB962C8B-B14F-4D97-AF65-F5344CB8AC3E}">
        <p14:creationId xmlns:p14="http://schemas.microsoft.com/office/powerpoint/2010/main" val="4106987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A36D04-7BE0-4778-8224-CC1F946CF8AA}" type="datetimeFigureOut">
              <a:rPr lang="en-GB" smtClean="0"/>
              <a:t>04/11/2023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7F12D1-17A8-4E1B-B73E-576B8CEADAB2}" type="slidenum">
              <a:rPr lang="en-GB" smtClean="0"/>
              <a:t>‹#›</a:t>
            </a:fld>
            <a:endParaRPr lang="en-GB"/>
          </a:p>
        </p:txBody>
      </p:sp>
    </p:spTree>
    <p:extLst>
      <p:ext uri="{BB962C8B-B14F-4D97-AF65-F5344CB8AC3E}">
        <p14:creationId xmlns:p14="http://schemas.microsoft.com/office/powerpoint/2010/main" val="178698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A36D04-7BE0-4778-8224-CC1F946CF8AA}" type="datetimeFigureOut">
              <a:rPr lang="en-GB" smtClean="0"/>
              <a:t>04/11/2023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7F12D1-17A8-4E1B-B73E-576B8CEADAB2}" type="slidenum">
              <a:rPr lang="en-GB" smtClean="0"/>
              <a:t>‹#›</a:t>
            </a:fld>
            <a:endParaRPr lang="en-GB"/>
          </a:p>
        </p:txBody>
      </p:sp>
    </p:spTree>
    <p:extLst>
      <p:ext uri="{BB962C8B-B14F-4D97-AF65-F5344CB8AC3E}">
        <p14:creationId xmlns:p14="http://schemas.microsoft.com/office/powerpoint/2010/main" val="550150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A36D04-7BE0-4778-8224-CC1F946CF8AA}" type="datetimeFigureOut">
              <a:rPr lang="en-GB" smtClean="0"/>
              <a:t>04/11/2023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7F12D1-17A8-4E1B-B73E-576B8CEADAB2}" type="slidenum">
              <a:rPr lang="en-GB" smtClean="0"/>
              <a:t>‹#›</a:t>
            </a:fld>
            <a:endParaRPr lang="en-GB"/>
          </a:p>
        </p:txBody>
      </p:sp>
    </p:spTree>
    <p:extLst>
      <p:ext uri="{BB962C8B-B14F-4D97-AF65-F5344CB8AC3E}">
        <p14:creationId xmlns:p14="http://schemas.microsoft.com/office/powerpoint/2010/main" val="246981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A36D04-7BE0-4778-8224-CC1F946CF8AA}" type="datetimeFigureOut">
              <a:rPr lang="en-GB" smtClean="0"/>
              <a:t>04/11/2023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7F12D1-17A8-4E1B-B73E-576B8CEADAB2}" type="slidenum">
              <a:rPr lang="en-GB" smtClean="0"/>
              <a:t>‹#›</a:t>
            </a:fld>
            <a:endParaRPr lang="en-GB"/>
          </a:p>
        </p:txBody>
      </p:sp>
    </p:spTree>
    <p:extLst>
      <p:ext uri="{BB962C8B-B14F-4D97-AF65-F5344CB8AC3E}">
        <p14:creationId xmlns:p14="http://schemas.microsoft.com/office/powerpoint/2010/main" val="16465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DA36D04-7BE0-4778-8224-CC1F946CF8AA}" type="datetimeFigureOut">
              <a:rPr lang="en-GB" smtClean="0"/>
              <a:t>04/11/2023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7F12D1-17A8-4E1B-B73E-576B8CEADAB2}" type="slidenum">
              <a:rPr lang="en-GB" smtClean="0"/>
              <a:t>‹#›</a:t>
            </a:fld>
            <a:endParaRPr lang="en-GB"/>
          </a:p>
        </p:txBody>
      </p:sp>
    </p:spTree>
    <p:extLst>
      <p:ext uri="{BB962C8B-B14F-4D97-AF65-F5344CB8AC3E}">
        <p14:creationId xmlns:p14="http://schemas.microsoft.com/office/powerpoint/2010/main" val="1159903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DA36D04-7BE0-4778-8224-CC1F946CF8AA}" type="datetimeFigureOut">
              <a:rPr lang="en-GB" smtClean="0"/>
              <a:t>04/11/2023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7F12D1-17A8-4E1B-B73E-576B8CEADAB2}" type="slidenum">
              <a:rPr lang="en-GB" smtClean="0"/>
              <a:t>‹#›</a:t>
            </a:fld>
            <a:endParaRPr lang="en-GB"/>
          </a:p>
        </p:txBody>
      </p:sp>
    </p:spTree>
    <p:extLst>
      <p:ext uri="{BB962C8B-B14F-4D97-AF65-F5344CB8AC3E}">
        <p14:creationId xmlns:p14="http://schemas.microsoft.com/office/powerpoint/2010/main" val="79299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DA36D04-7BE0-4778-8224-CC1F946CF8AA}" type="datetimeFigureOut">
              <a:rPr lang="en-GB" smtClean="0"/>
              <a:t>04/11/2023</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7F12D1-17A8-4E1B-B73E-576B8CEADAB2}" type="slidenum">
              <a:rPr lang="en-GB" smtClean="0"/>
              <a:t>‹#›</a:t>
            </a:fld>
            <a:endParaRPr lang="en-GB"/>
          </a:p>
        </p:txBody>
      </p:sp>
    </p:spTree>
    <p:extLst>
      <p:ext uri="{BB962C8B-B14F-4D97-AF65-F5344CB8AC3E}">
        <p14:creationId xmlns:p14="http://schemas.microsoft.com/office/powerpoint/2010/main" val="47343178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l00f0XqboOY" TargetMode="External"/><Relationship Id="rId2" Type="http://schemas.openxmlformats.org/officeDocument/2006/relationships/hyperlink" Target="https://www.youtube.com/watch?v=ar4aoKbUEBs" TargetMode="External"/><Relationship Id="rId1" Type="http://schemas.openxmlformats.org/officeDocument/2006/relationships/slideLayout" Target="../slideLayouts/slideLayout2.xml"/><Relationship Id="rId4" Type="http://schemas.openxmlformats.org/officeDocument/2006/relationships/hyperlink" Target="https://www.youtube.com/watch?v=D3j_Y21oca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270367" cy="5963478"/>
          </a:xfrm>
        </p:spPr>
        <p:txBody>
          <a:bodyPr>
            <a:normAutofit/>
          </a:bodyPr>
          <a:lstStyle/>
          <a:p>
            <a:r>
              <a:rPr lang="en-US" sz="6000" dirty="0" smtClean="0"/>
              <a:t>Traditions in Jordan </a:t>
            </a:r>
            <a:r>
              <a:rPr lang="en-GB" sz="6000" dirty="0" smtClean="0"/>
              <a:t> </a:t>
            </a:r>
            <a:br>
              <a:rPr lang="en-GB" sz="6000" dirty="0" smtClean="0"/>
            </a:br>
            <a:r>
              <a:rPr lang="en-GB" sz="6000" dirty="0" smtClean="0"/>
              <a:t>(Music)</a:t>
            </a:r>
            <a:endParaRPr lang="en-GB" sz="6000" dirty="0"/>
          </a:p>
        </p:txBody>
      </p:sp>
      <p:pic>
        <p:nvPicPr>
          <p:cNvPr id="5" name="Picture 4"/>
          <p:cNvPicPr>
            <a:picLocks noChangeAspect="1"/>
          </p:cNvPicPr>
          <p:nvPr/>
        </p:nvPicPr>
        <p:blipFill>
          <a:blip r:embed="rId2"/>
          <a:stretch>
            <a:fillRect/>
          </a:stretch>
        </p:blipFill>
        <p:spPr>
          <a:xfrm>
            <a:off x="0" y="4176505"/>
            <a:ext cx="3470170" cy="2681495"/>
          </a:xfrm>
          <a:prstGeom prst="rect">
            <a:avLst/>
          </a:prstGeom>
        </p:spPr>
      </p:pic>
      <p:pic>
        <p:nvPicPr>
          <p:cNvPr id="6" name="Picture 5"/>
          <p:cNvPicPr>
            <a:picLocks noChangeAspect="1"/>
          </p:cNvPicPr>
          <p:nvPr/>
        </p:nvPicPr>
        <p:blipFill>
          <a:blip r:embed="rId3"/>
          <a:stretch>
            <a:fillRect/>
          </a:stretch>
        </p:blipFill>
        <p:spPr>
          <a:xfrm>
            <a:off x="8152263" y="122829"/>
            <a:ext cx="4039737" cy="2019869"/>
          </a:xfrm>
          <a:prstGeom prst="rect">
            <a:avLst/>
          </a:prstGeom>
        </p:spPr>
      </p:pic>
    </p:spTree>
    <p:extLst>
      <p:ext uri="{BB962C8B-B14F-4D97-AF65-F5344CB8AC3E}">
        <p14:creationId xmlns:p14="http://schemas.microsoft.com/office/powerpoint/2010/main" val="338308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is music in Jordan ?</a:t>
            </a:r>
            <a:endParaRPr lang="en-GB" dirty="0"/>
          </a:p>
        </p:txBody>
      </p:sp>
      <p:sp>
        <p:nvSpPr>
          <p:cNvPr id="3" name="Content Placeholder 2"/>
          <p:cNvSpPr>
            <a:spLocks noGrp="1"/>
          </p:cNvSpPr>
          <p:nvPr>
            <p:ph idx="1"/>
          </p:nvPr>
        </p:nvSpPr>
        <p:spPr>
          <a:xfrm>
            <a:off x="1484310" y="1497496"/>
            <a:ext cx="10018713" cy="5963478"/>
          </a:xfrm>
        </p:spPr>
        <p:txBody>
          <a:bodyPr>
            <a:normAutofit/>
          </a:bodyPr>
          <a:lstStyle/>
          <a:p>
            <a:r>
              <a:rPr lang="en-US" dirty="0"/>
              <a:t> Many singing colors have characterized the Hashemite Kingdom of Jordan</a:t>
            </a:r>
            <a:endParaRPr lang="en-US" dirty="0" smtClean="0"/>
          </a:p>
          <a:p>
            <a:r>
              <a:rPr lang="en-US" dirty="0"/>
              <a:t>which are closely linked to the life cycle of the Jordanian person from his birth until his death</a:t>
            </a:r>
            <a:r>
              <a:rPr lang="en-US" dirty="0" smtClean="0"/>
              <a:t>, as </a:t>
            </a:r>
            <a:r>
              <a:rPr lang="en-US" dirty="0"/>
              <a:t>each stage of his birth witnesses a specific color and </a:t>
            </a:r>
            <a:r>
              <a:rPr lang="en-US" dirty="0" smtClean="0"/>
              <a:t>style, </a:t>
            </a:r>
            <a:r>
              <a:rPr lang="en-US" dirty="0"/>
              <a:t>and features that distinguish each stage from the </a:t>
            </a:r>
            <a:r>
              <a:rPr lang="en-US" dirty="0" err="1"/>
              <a:t>other,relying</a:t>
            </a:r>
            <a:r>
              <a:rPr lang="en-US" dirty="0"/>
              <a:t> in </a:t>
            </a:r>
            <a:r>
              <a:rPr lang="en-US" dirty="0" smtClean="0"/>
              <a:t>on </a:t>
            </a:r>
            <a:r>
              <a:rPr lang="en-GB" dirty="0" smtClean="0"/>
              <a:t>originality</a:t>
            </a:r>
            <a:endParaRPr lang="en-US" dirty="0" smtClean="0"/>
          </a:p>
          <a:p>
            <a:r>
              <a:rPr lang="en-US" dirty="0"/>
              <a:t>derived from its artistic composition is part of the heritage of the Jordanian people , which is transmitted orally from generation to generation. </a:t>
            </a:r>
          </a:p>
          <a:p>
            <a:pPr marL="0" indent="0">
              <a:buNone/>
            </a:pPr>
            <a:r>
              <a:rPr lang="en-US" dirty="0"/>
              <a:t/>
            </a:r>
            <a:br>
              <a:rPr lang="en-US" dirty="0"/>
            </a:br>
            <a:endParaRPr lang="en-GB" dirty="0"/>
          </a:p>
        </p:txBody>
      </p:sp>
    </p:spTree>
    <p:extLst>
      <p:ext uri="{BB962C8B-B14F-4D97-AF65-F5344CB8AC3E}">
        <p14:creationId xmlns:p14="http://schemas.microsoft.com/office/powerpoint/2010/main" val="87537815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a:t>
            </a:r>
            <a:r>
              <a:rPr lang="ar-DZ" dirty="0" smtClean="0"/>
              <a:t> </a:t>
            </a:r>
            <a:r>
              <a:rPr lang="en-US" dirty="0" smtClean="0"/>
              <a:t>Jordanian musical  instrument</a:t>
            </a:r>
            <a:endParaRPr lang="en-GB" dirty="0"/>
          </a:p>
        </p:txBody>
      </p:sp>
      <p:pic>
        <p:nvPicPr>
          <p:cNvPr id="4" name="Content Placeholder 3"/>
          <p:cNvPicPr>
            <a:picLocks noGrp="1" noChangeAspect="1"/>
          </p:cNvPicPr>
          <p:nvPr>
            <p:ph idx="1"/>
          </p:nvPr>
        </p:nvPicPr>
        <p:blipFill>
          <a:blip r:embed="rId2"/>
          <a:stretch>
            <a:fillRect/>
          </a:stretch>
        </p:blipFill>
        <p:spPr>
          <a:xfrm>
            <a:off x="1162702" y="2789830"/>
            <a:ext cx="4165600" cy="3124200"/>
          </a:xfrm>
          <a:prstGeom prst="rect">
            <a:avLst/>
          </a:prstGeom>
        </p:spPr>
      </p:pic>
      <p:pic>
        <p:nvPicPr>
          <p:cNvPr id="5" name="Picture 4"/>
          <p:cNvPicPr>
            <a:picLocks noChangeAspect="1"/>
          </p:cNvPicPr>
          <p:nvPr/>
        </p:nvPicPr>
        <p:blipFill>
          <a:blip r:embed="rId3"/>
          <a:stretch>
            <a:fillRect/>
          </a:stretch>
        </p:blipFill>
        <p:spPr>
          <a:xfrm>
            <a:off x="6268872" y="2783575"/>
            <a:ext cx="4173940" cy="3130455"/>
          </a:xfrm>
          <a:prstGeom prst="rect">
            <a:avLst/>
          </a:prstGeom>
        </p:spPr>
      </p:pic>
    </p:spTree>
    <p:extLst>
      <p:ext uri="{BB962C8B-B14F-4D97-AF65-F5344CB8AC3E}">
        <p14:creationId xmlns:p14="http://schemas.microsoft.com/office/powerpoint/2010/main" val="2604777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abab</a:t>
            </a:r>
            <a:endParaRPr lang="en-GB" dirty="0"/>
          </a:p>
        </p:txBody>
      </p:sp>
      <p:sp>
        <p:nvSpPr>
          <p:cNvPr id="3" name="Content Placeholder 2"/>
          <p:cNvSpPr>
            <a:spLocks noGrp="1"/>
          </p:cNvSpPr>
          <p:nvPr>
            <p:ph idx="1"/>
          </p:nvPr>
        </p:nvSpPr>
        <p:spPr>
          <a:xfrm>
            <a:off x="1603581" y="2438399"/>
            <a:ext cx="10018713" cy="3154018"/>
          </a:xfrm>
        </p:spPr>
        <p:txBody>
          <a:bodyPr>
            <a:normAutofit fontScale="25000" lnSpcReduction="20000"/>
          </a:bodyPr>
          <a:lstStyle/>
          <a:p>
            <a:r>
              <a:rPr lang="en-US" sz="9600" dirty="0" smtClean="0"/>
              <a:t>it </a:t>
            </a:r>
            <a:r>
              <a:rPr lang="en-US" sz="9600" dirty="0"/>
              <a:t>is a lute-like musical instrument and </a:t>
            </a:r>
            <a:r>
              <a:rPr lang="en-US" sz="9600" dirty="0" smtClean="0"/>
              <a:t>originated </a:t>
            </a:r>
            <a:r>
              <a:rPr lang="en-US" sz="9600" dirty="0"/>
              <a:t>in central </a:t>
            </a:r>
            <a:r>
              <a:rPr lang="en-US" sz="9600" dirty="0" smtClean="0"/>
              <a:t>Afghanistan</a:t>
            </a:r>
          </a:p>
          <a:p>
            <a:r>
              <a:rPr lang="en-US" sz="9600" dirty="0"/>
              <a:t>it’s name was derived from </a:t>
            </a:r>
            <a:r>
              <a:rPr lang="en-US" sz="9600" dirty="0" smtClean="0"/>
              <a:t>the Arabic </a:t>
            </a:r>
            <a:r>
              <a:rPr lang="en-US" sz="9600" dirty="0"/>
              <a:t>language </a:t>
            </a:r>
            <a:r>
              <a:rPr lang="en-US" sz="9600" dirty="0" smtClean="0"/>
              <a:t>which </a:t>
            </a:r>
            <a:r>
              <a:rPr lang="en-US" sz="9600" dirty="0"/>
              <a:t>means “played with a bow”. The rebab spread across most of North Africa, South Asia, the Middle </a:t>
            </a:r>
            <a:r>
              <a:rPr lang="en-US" sz="9600" dirty="0" smtClean="0"/>
              <a:t>East, </a:t>
            </a:r>
            <a:r>
              <a:rPr lang="en-US" sz="9600" dirty="0"/>
              <a:t>and parts of Europe via </a:t>
            </a:r>
            <a:r>
              <a:rPr lang="en-US" sz="9600" dirty="0" smtClean="0"/>
              <a:t>Islamic </a:t>
            </a:r>
            <a:r>
              <a:rPr lang="en-US" sz="9600" dirty="0"/>
              <a:t>trade </a:t>
            </a:r>
            <a:r>
              <a:rPr lang="en-US" sz="9600" dirty="0" smtClean="0"/>
              <a:t>routes</a:t>
            </a:r>
          </a:p>
          <a:p>
            <a:r>
              <a:rPr lang="en-US" sz="9600" dirty="0"/>
              <a:t>It is one of the first known bowed </a:t>
            </a:r>
            <a:r>
              <a:rPr lang="en-US" sz="9600" dirty="0" smtClean="0"/>
              <a:t>instruments, </a:t>
            </a:r>
            <a:r>
              <a:rPr lang="en-US" sz="9600" dirty="0"/>
              <a:t>dating back to the 8th century. </a:t>
            </a:r>
            <a:endParaRPr lang="en-US" sz="9600" dirty="0" smtClean="0"/>
          </a:p>
          <a:p>
            <a:r>
              <a:rPr lang="en-US" sz="9600" dirty="0"/>
              <a:t>The rebab is employed in a wide range of musical groups and genres. </a:t>
            </a:r>
            <a:r>
              <a:rPr lang="en-US" sz="9600" dirty="0" smtClean="0"/>
              <a:t>Its </a:t>
            </a:r>
            <a:r>
              <a:rPr lang="en-US" sz="9600" dirty="0"/>
              <a:t>body varies from being ornately carved as in </a:t>
            </a:r>
            <a:r>
              <a:rPr lang="en-US" sz="9600" dirty="0" smtClean="0"/>
              <a:t>Java, to </a:t>
            </a:r>
            <a:r>
              <a:rPr lang="en-US" sz="9600" dirty="0"/>
              <a:t>simpler </a:t>
            </a:r>
            <a:r>
              <a:rPr lang="en-US" sz="9600" dirty="0" smtClean="0"/>
              <a:t>variants, such </a:t>
            </a:r>
            <a:r>
              <a:rPr lang="en-US" sz="9600" dirty="0"/>
              <a:t>as the 2-string Egyptian fiddle of the Nile which may have a body. </a:t>
            </a:r>
          </a:p>
          <a:p>
            <a:r>
              <a:rPr lang="en-US" sz="9600" dirty="0"/>
              <a:t/>
            </a:r>
            <a:br>
              <a:rPr lang="en-US" sz="9600" dirty="0"/>
            </a:br>
            <a:endParaRPr lang="en-US" sz="9600" dirty="0" smtClean="0"/>
          </a:p>
          <a:p>
            <a:endParaRPr lang="en-GB" dirty="0"/>
          </a:p>
        </p:txBody>
      </p:sp>
    </p:spTree>
    <p:extLst>
      <p:ext uri="{BB962C8B-B14F-4D97-AF65-F5344CB8AC3E}">
        <p14:creationId xmlns:p14="http://schemas.microsoft.com/office/powerpoint/2010/main" val="1862043903"/>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dirty="0" err="1"/>
              <a:t>Mijwiz</a:t>
            </a:r>
            <a:r>
              <a:rPr lang="en-GB" dirty="0"/>
              <a:t> </a:t>
            </a:r>
          </a:p>
        </p:txBody>
      </p:sp>
      <p:sp>
        <p:nvSpPr>
          <p:cNvPr id="3" name="Content Placeholder 2"/>
          <p:cNvSpPr>
            <a:spLocks noGrp="1"/>
          </p:cNvSpPr>
          <p:nvPr>
            <p:ph idx="1"/>
          </p:nvPr>
        </p:nvSpPr>
        <p:spPr>
          <a:xfrm>
            <a:off x="1484308" y="1868557"/>
            <a:ext cx="10018713" cy="3975651"/>
          </a:xfrm>
        </p:spPr>
        <p:txBody>
          <a:bodyPr/>
          <a:lstStyle/>
          <a:p>
            <a:r>
              <a:rPr lang="en-US" dirty="0"/>
              <a:t>Meaning “dual” in Arabic , is a traditional Middle Eastern double-pipe , single-reed woodwind instrument</a:t>
            </a:r>
            <a:r>
              <a:rPr lang="en-US" dirty="0" smtClean="0"/>
              <a:t>.</a:t>
            </a:r>
            <a:endParaRPr lang="ar-JO" dirty="0" smtClean="0"/>
          </a:p>
          <a:p>
            <a:r>
              <a:rPr lang="en-US" dirty="0"/>
              <a:t>i</a:t>
            </a:r>
            <a:r>
              <a:rPr lang="en-US" dirty="0" smtClean="0"/>
              <a:t>t </a:t>
            </a:r>
            <a:r>
              <a:rPr lang="en-US" dirty="0"/>
              <a:t>is made </a:t>
            </a:r>
            <a:r>
              <a:rPr lang="en-US" dirty="0" smtClean="0"/>
              <a:t> </a:t>
            </a:r>
            <a:r>
              <a:rPr lang="en-US" dirty="0"/>
              <a:t>of two small bamboo pipes of similar length with reed tips joined together.</a:t>
            </a:r>
            <a:endParaRPr lang="en-GB" dirty="0"/>
          </a:p>
        </p:txBody>
      </p:sp>
    </p:spTree>
    <p:extLst>
      <p:ext uri="{BB962C8B-B14F-4D97-AF65-F5344CB8AC3E}">
        <p14:creationId xmlns:p14="http://schemas.microsoft.com/office/powerpoint/2010/main" val="4237822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There are many types of dances that called (</a:t>
            </a:r>
            <a:r>
              <a:rPr lang="en-US" dirty="0" err="1" smtClean="0"/>
              <a:t>dabak</a:t>
            </a:r>
            <a:r>
              <a:rPr lang="en-US" dirty="0"/>
              <a:t>)</a:t>
            </a:r>
            <a:endParaRPr lang="en-GB" dirty="0"/>
          </a:p>
        </p:txBody>
      </p:sp>
      <p:sp>
        <p:nvSpPr>
          <p:cNvPr id="3" name="Content Placeholder 2"/>
          <p:cNvSpPr>
            <a:spLocks noGrp="1"/>
          </p:cNvSpPr>
          <p:nvPr>
            <p:ph idx="1"/>
          </p:nvPr>
        </p:nvSpPr>
        <p:spPr/>
        <p:txBody>
          <a:bodyPr/>
          <a:lstStyle/>
          <a:p>
            <a:r>
              <a:rPr lang="en-US" dirty="0" smtClean="0"/>
              <a:t>Here is a video  of the </a:t>
            </a:r>
            <a:r>
              <a:rPr lang="en-US" dirty="0" err="1" smtClean="0"/>
              <a:t>ramthar</a:t>
            </a:r>
            <a:r>
              <a:rPr lang="en-US" dirty="0"/>
              <a:t> </a:t>
            </a:r>
            <a:r>
              <a:rPr lang="en-US" dirty="0" err="1"/>
              <a:t>dabak</a:t>
            </a:r>
            <a:r>
              <a:rPr lang="en-US" dirty="0" smtClean="0"/>
              <a:t>: </a:t>
            </a:r>
            <a:r>
              <a:rPr lang="en-US" dirty="0" smtClean="0">
                <a:hlinkClick r:id="rId2"/>
              </a:rPr>
              <a:t>https://www.youtube.com/watch?v=ar4aoKbUEBs</a:t>
            </a:r>
            <a:endParaRPr lang="ar-DZ" dirty="0" smtClean="0"/>
          </a:p>
          <a:p>
            <a:r>
              <a:rPr lang="en-US" dirty="0" smtClean="0"/>
              <a:t>A ma</a:t>
            </a:r>
            <a:r>
              <a:rPr lang="ar-JO" dirty="0" smtClean="0"/>
              <a:t>’</a:t>
            </a:r>
            <a:r>
              <a:rPr lang="en-US" dirty="0" smtClean="0"/>
              <a:t>an </a:t>
            </a:r>
            <a:r>
              <a:rPr lang="en-US" dirty="0" err="1" smtClean="0"/>
              <a:t>dabak</a:t>
            </a:r>
            <a:r>
              <a:rPr lang="en-US" dirty="0" smtClean="0"/>
              <a:t>:</a:t>
            </a:r>
          </a:p>
          <a:p>
            <a:r>
              <a:rPr lang="en-GB" dirty="0">
                <a:hlinkClick r:id="rId3"/>
              </a:rPr>
              <a:t>https://</a:t>
            </a:r>
            <a:r>
              <a:rPr lang="en-GB" dirty="0" smtClean="0">
                <a:hlinkClick r:id="rId3"/>
              </a:rPr>
              <a:t>www.youtube.com/watch?v=l00f0XqboOY</a:t>
            </a:r>
            <a:endParaRPr lang="en-GB" dirty="0" smtClean="0"/>
          </a:p>
          <a:p>
            <a:r>
              <a:rPr lang="en-US" dirty="0" smtClean="0"/>
              <a:t>And also </a:t>
            </a:r>
            <a:r>
              <a:rPr lang="en-US" dirty="0" err="1" smtClean="0"/>
              <a:t>aqaba</a:t>
            </a:r>
            <a:r>
              <a:rPr lang="en-US" dirty="0"/>
              <a:t> </a:t>
            </a:r>
            <a:r>
              <a:rPr lang="en-US" dirty="0" err="1"/>
              <a:t>dabak</a:t>
            </a:r>
            <a:r>
              <a:rPr lang="en-US" dirty="0" smtClean="0"/>
              <a:t>:</a:t>
            </a:r>
            <a:r>
              <a:rPr lang="ar-JO" dirty="0" smtClean="0"/>
              <a:t> </a:t>
            </a:r>
            <a:endParaRPr lang="ar-DZ" dirty="0" smtClean="0"/>
          </a:p>
          <a:p>
            <a:pPr marL="0" indent="0">
              <a:buNone/>
            </a:pPr>
            <a:r>
              <a:rPr lang="en-US" dirty="0" smtClean="0">
                <a:hlinkClick r:id="rId4"/>
              </a:rPr>
              <a:t>https</a:t>
            </a:r>
            <a:r>
              <a:rPr lang="en-US" dirty="0">
                <a:hlinkClick r:id="rId4"/>
              </a:rPr>
              <a:t>://</a:t>
            </a:r>
            <a:r>
              <a:rPr lang="en-US" dirty="0" smtClean="0">
                <a:hlinkClick r:id="rId4"/>
              </a:rPr>
              <a:t>www.youtube.com/watch?v=D3j_Y21ocas</a:t>
            </a:r>
            <a:endParaRPr lang="ar-DZ" dirty="0" smtClean="0"/>
          </a:p>
          <a:p>
            <a:pPr marL="0" indent="0">
              <a:buNone/>
            </a:pPr>
            <a:endParaRPr lang="en-GB" dirty="0"/>
          </a:p>
        </p:txBody>
      </p:sp>
    </p:spTree>
    <p:extLst>
      <p:ext uri="{BB962C8B-B14F-4D97-AF65-F5344CB8AC3E}">
        <p14:creationId xmlns:p14="http://schemas.microsoft.com/office/powerpoint/2010/main" val="282402274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Jordanian artists </a:t>
            </a:r>
            <a:endParaRPr lang="en-GB" dirty="0"/>
          </a:p>
        </p:txBody>
      </p:sp>
      <p:sp>
        <p:nvSpPr>
          <p:cNvPr id="3" name="Content Placeholder 2"/>
          <p:cNvSpPr>
            <a:spLocks noGrp="1"/>
          </p:cNvSpPr>
          <p:nvPr>
            <p:ph idx="1"/>
          </p:nvPr>
        </p:nvSpPr>
        <p:spPr>
          <a:xfrm>
            <a:off x="291548" y="2666999"/>
            <a:ext cx="11211475" cy="3641036"/>
          </a:xfrm>
        </p:spPr>
        <p:txBody>
          <a:bodyPr/>
          <a:lstStyle/>
          <a:p>
            <a:r>
              <a:rPr lang="ar-DZ" dirty="0" smtClean="0"/>
              <a:t>حسين السلمان                      عمر العبداللات                            عيسى السقار</a:t>
            </a:r>
            <a:endParaRPr lang="en-GB" dirty="0"/>
          </a:p>
        </p:txBody>
      </p:sp>
      <p:pic>
        <p:nvPicPr>
          <p:cNvPr id="4" name="Picture 3"/>
          <p:cNvPicPr>
            <a:picLocks noChangeAspect="1"/>
          </p:cNvPicPr>
          <p:nvPr/>
        </p:nvPicPr>
        <p:blipFill>
          <a:blip r:embed="rId2"/>
          <a:stretch>
            <a:fillRect/>
          </a:stretch>
        </p:blipFill>
        <p:spPr>
          <a:xfrm>
            <a:off x="9144001" y="2196547"/>
            <a:ext cx="1842120" cy="1837323"/>
          </a:xfrm>
          <a:prstGeom prst="rect">
            <a:avLst/>
          </a:prstGeom>
        </p:spPr>
      </p:pic>
      <p:pic>
        <p:nvPicPr>
          <p:cNvPr id="5" name="Picture 4"/>
          <p:cNvPicPr>
            <a:picLocks noChangeAspect="1"/>
          </p:cNvPicPr>
          <p:nvPr/>
        </p:nvPicPr>
        <p:blipFill>
          <a:blip r:embed="rId3"/>
          <a:stretch>
            <a:fillRect/>
          </a:stretch>
        </p:blipFill>
        <p:spPr>
          <a:xfrm>
            <a:off x="281817" y="2365647"/>
            <a:ext cx="2957305" cy="1668223"/>
          </a:xfrm>
          <a:prstGeom prst="rect">
            <a:avLst/>
          </a:prstGeom>
        </p:spPr>
      </p:pic>
      <p:pic>
        <p:nvPicPr>
          <p:cNvPr id="7" name="Picture 6"/>
          <p:cNvPicPr>
            <a:picLocks noChangeAspect="1"/>
          </p:cNvPicPr>
          <p:nvPr/>
        </p:nvPicPr>
        <p:blipFill>
          <a:blip r:embed="rId4"/>
          <a:stretch>
            <a:fillRect/>
          </a:stretch>
        </p:blipFill>
        <p:spPr>
          <a:xfrm>
            <a:off x="5223219" y="2043645"/>
            <a:ext cx="2143125" cy="2143125"/>
          </a:xfrm>
          <a:prstGeom prst="rect">
            <a:avLst/>
          </a:prstGeom>
        </p:spPr>
      </p:pic>
    </p:spTree>
    <p:extLst>
      <p:ext uri="{BB962C8B-B14F-4D97-AF65-F5344CB8AC3E}">
        <p14:creationId xmlns:p14="http://schemas.microsoft.com/office/powerpoint/2010/main" val="2170286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The Conversation with the student </a:t>
            </a:r>
            <a:r>
              <a:rPr lang="en-US" dirty="0"/>
              <a:t>S</a:t>
            </a:r>
            <a:r>
              <a:rPr lang="en-US" dirty="0" smtClean="0"/>
              <a:t>aba Haddad</a:t>
            </a:r>
            <a:endParaRPr lang="en-GB" dirty="0"/>
          </a:p>
        </p:txBody>
      </p:sp>
      <p:sp>
        <p:nvSpPr>
          <p:cNvPr id="3" name="Content Placeholder 2"/>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30253031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125</TotalTime>
  <Words>174</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Corbel</vt:lpstr>
      <vt:lpstr>Tahoma</vt:lpstr>
      <vt:lpstr>Parallax</vt:lpstr>
      <vt:lpstr>Traditions in Jordan   (Music)</vt:lpstr>
      <vt:lpstr>What is music in Jordan ?</vt:lpstr>
      <vt:lpstr>Some of  Jordanian musical  instrument</vt:lpstr>
      <vt:lpstr>Rabab</vt:lpstr>
      <vt:lpstr>   Mijwiz </vt:lpstr>
      <vt:lpstr>There are many types of dances that called (dabak)</vt:lpstr>
      <vt:lpstr>Jordanian artists </vt:lpstr>
      <vt:lpstr> The Conversation with the student Saba Haddad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Music  The Hashemite kingdom of Jordan has been characterized by many singing colors,which are closely linked to the life cycle of the Jordanian person from his birth until his death,as each stage of his birth witnesses a specific color and style , and features that distinguish each stage from the other,relying in this on originality, and derived from its artistic composition is part of the heritage of the Jordanian people , which is transmitted orally from generation to generation.</dc:title>
  <dc:creator>DELL</dc:creator>
  <cp:lastModifiedBy>DELL</cp:lastModifiedBy>
  <cp:revision>14</cp:revision>
  <dcterms:created xsi:type="dcterms:W3CDTF">2023-11-02T15:18:46Z</dcterms:created>
  <dcterms:modified xsi:type="dcterms:W3CDTF">2023-11-04T16:53:20Z</dcterms:modified>
</cp:coreProperties>
</file>