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9"/>
  </p:notesMasterIdLst>
  <p:sldIdLst>
    <p:sldId id="256" r:id="rId2"/>
    <p:sldId id="265" r:id="rId3"/>
    <p:sldId id="264" r:id="rId4"/>
    <p:sldId id="259" r:id="rId5"/>
    <p:sldId id="266" r:id="rId6"/>
    <p:sldId id="267" r:id="rId7"/>
    <p:sldId id="268"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3" autoAdjust="0"/>
    <p:restoredTop sz="94660"/>
  </p:normalViewPr>
  <p:slideViewPr>
    <p:cSldViewPr>
      <p:cViewPr>
        <p:scale>
          <a:sx n="81" d="100"/>
          <a:sy n="81" d="100"/>
        </p:scale>
        <p:origin x="102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CEF045-BB32-495D-9DCF-6664A321A837}" type="datetimeFigureOut">
              <a:rPr lang="en-US" smtClean="0"/>
              <a:t>11/9/2023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041FAE-6608-4976-AE4A-7AC50B5A7937}" type="slidenum">
              <a:rPr lang="en-US" smtClean="0"/>
              <a:t>‹#›</a:t>
            </a:fld>
            <a:endParaRPr lang="en-US"/>
          </a:p>
        </p:txBody>
      </p:sp>
    </p:spTree>
    <p:extLst>
      <p:ext uri="{BB962C8B-B14F-4D97-AF65-F5344CB8AC3E}">
        <p14:creationId xmlns:p14="http://schemas.microsoft.com/office/powerpoint/2010/main" val="56203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41FAE-6608-4976-AE4A-7AC50B5A7937}" type="slidenum">
              <a:rPr lang="en-US" smtClean="0"/>
              <a:t>4</a:t>
            </a:fld>
            <a:endParaRPr lang="en-US"/>
          </a:p>
        </p:txBody>
      </p:sp>
    </p:spTree>
    <p:extLst>
      <p:ext uri="{BB962C8B-B14F-4D97-AF65-F5344CB8AC3E}">
        <p14:creationId xmlns:p14="http://schemas.microsoft.com/office/powerpoint/2010/main" val="1746785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DE579800-C000-46FB-A2E6-6B34E4EC485B}" type="datetime1">
              <a:rPr lang="en-US" smtClean="0"/>
              <a:t>11/9/2023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A74F7AE5-AA88-473D-8505-D2CDB2BC05C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D7270CD-9E57-4DF7-B47D-942819212BD3}" type="datetime1">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F7AE5-AA88-473D-8505-D2CDB2BC05C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459C5CA-E0F9-426A-9DBD-181C87EA0955}" type="datetime1">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F7AE5-AA88-473D-8505-D2CDB2BC05C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3C861682-01D4-4D85-B9BB-5F1564B2D16B}" type="datetime1">
              <a:rPr lang="en-US" smtClean="0"/>
              <a:t>11/9/2023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A74F7AE5-AA88-473D-8505-D2CDB2BC05C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002FCC26-CD8D-4B46-B5DC-C52110C7889E}" type="datetime1">
              <a:rPr lang="en-US" smtClean="0"/>
              <a:t>11/9/2023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A74F7AE5-AA88-473D-8505-D2CDB2BC05CB}"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C921721C-0C79-4377-9F00-F5E223B03466}" type="datetime1">
              <a:rPr lang="en-US" smtClean="0"/>
              <a:t>11/9/2023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74F7AE5-AA88-473D-8505-D2CDB2BC05C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A2201467-54A8-4822-A767-169922089610}" type="datetime1">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A74F7AE5-AA88-473D-8505-D2CDB2BC05CB}"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CB7D9D9A-BEBE-4D6B-B3EB-7AB5D9ECDE73}" type="datetime1">
              <a:rPr lang="en-US" smtClean="0"/>
              <a:t>11/9/2023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F7AE5-AA88-473D-8505-D2CDB2BC05C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B40945C-AA8F-4DA0-B8F6-CFDC60739CC2}" type="datetime1">
              <a:rPr lang="en-US" smtClean="0"/>
              <a:t>11/9/2023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F7AE5-AA88-473D-8505-D2CDB2BC05C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697B7F7E-353F-4FF3-978F-8927D9886C93}" type="datetime1">
              <a:rPr lang="en-US" smtClean="0"/>
              <a:t>11/9/2023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F7AE5-AA88-473D-8505-D2CDB2BC05C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0B3FD506-6D84-4C92-9482-C15EFBCE6F03}" type="datetime1">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74F7AE5-AA88-473D-8505-D2CDB2BC05CB}"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69BF2E7-6BB4-4422-97DD-4BDB369D8236}" type="datetime1">
              <a:rPr lang="en-US" smtClean="0"/>
              <a:t>11/9/2023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74F7AE5-AA88-473D-8505-D2CDB2BC05CB}"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folkculturebh.org/en/?issue=26&amp;page=article&amp;id=846" TargetMode="External"/><Relationship Id="rId2" Type="http://schemas.openxmlformats.org/officeDocument/2006/relationships/hyperlink" Target="https://www.thebedouinway.com/bedouin-blog/2014/5/11/bedouin-weddings"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62200"/>
            <a:ext cx="9161206" cy="9220200"/>
          </a:xfrm>
          <a:prstGeom prst="rect">
            <a:avLst/>
          </a:prstGeom>
        </p:spPr>
      </p:pic>
      <p:sp>
        <p:nvSpPr>
          <p:cNvPr id="3" name="Subtitle 2"/>
          <p:cNvSpPr>
            <a:spLocks noGrp="1"/>
          </p:cNvSpPr>
          <p:nvPr>
            <p:ph type="subTitle" idx="1"/>
          </p:nvPr>
        </p:nvSpPr>
        <p:spPr>
          <a:xfrm>
            <a:off x="1880419" y="2971800"/>
            <a:ext cx="5579806" cy="1143000"/>
          </a:xfrm>
        </p:spPr>
        <p:txBody>
          <a:bodyPr>
            <a:prstTxWarp prst="textDeflateInflate">
              <a:avLst>
                <a:gd name="adj" fmla="val 60162"/>
              </a:avLst>
            </a:prstTxWarp>
          </a:bodyPr>
          <a:lstStyle/>
          <a:p>
            <a:r>
              <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The Bedouin</a:t>
            </a: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mj-ea"/>
                <a:cs typeface="Arial" pitchFamily="34" charset="0"/>
              </a:rPr>
              <a:t>Wedding</a:t>
            </a:r>
          </a:p>
        </p:txBody>
      </p:sp>
      <p:pic>
        <p:nvPicPr>
          <p:cNvPr id="4" name="111.mp3">
            <a:hlinkClick r:id="" action="ppaction://media"/>
          </p:cNvPr>
          <p:cNvPicPr>
            <a:picLocks noChangeAspect="1"/>
          </p:cNvPicPr>
          <p:nvPr>
            <a:audioFile r:link="rId1"/>
            <p:extLst>
              <p:ext uri="{DAA4B4D4-6D71-4841-9C94-3DE7FCFB9230}">
                <p14:media xmlns:p14="http://schemas.microsoft.com/office/powerpoint/2010/main" r:embed="rId2">
                  <p14:trim st="100"/>
                  <p14:fade out="750"/>
                </p14:media>
              </p:ext>
            </p:extLst>
          </p:nvPr>
        </p:nvPicPr>
        <p:blipFill>
          <a:blip r:embed="rId5"/>
          <a:stretch>
            <a:fillRect/>
          </a:stretch>
        </p:blipFill>
        <p:spPr>
          <a:xfrm>
            <a:off x="1752600" y="5953432"/>
            <a:ext cx="304800" cy="304800"/>
          </a:xfrm>
          <a:prstGeom prst="rect">
            <a:avLst/>
          </a:prstGeom>
        </p:spPr>
      </p:pic>
    </p:spTree>
    <p:extLst>
      <p:ext uri="{BB962C8B-B14F-4D97-AF65-F5344CB8AC3E}">
        <p14:creationId xmlns:p14="http://schemas.microsoft.com/office/powerpoint/2010/main" val="366352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12"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3" repeatCount="indefinite" fill="remove"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t="9040" b="9040"/>
          <a:stretch>
            <a:fillRect/>
          </a:stretch>
        </p:blipFill>
        <p:spPr>
          <a:xfrm>
            <a:off x="5791200" y="1143000"/>
            <a:ext cx="2900363" cy="3200400"/>
          </a:xfrm>
        </p:spPr>
      </p:pic>
      <p:sp>
        <p:nvSpPr>
          <p:cNvPr id="3" name="Slide Number Placeholder 2"/>
          <p:cNvSpPr>
            <a:spLocks noGrp="1"/>
          </p:cNvSpPr>
          <p:nvPr>
            <p:ph type="sldNum" sz="quarter" idx="12"/>
          </p:nvPr>
        </p:nvSpPr>
        <p:spPr/>
        <p:txBody>
          <a:bodyPr/>
          <a:lstStyle/>
          <a:p>
            <a:r>
              <a:rPr lang="en-US" dirty="0"/>
              <a:t>1</a:t>
            </a:r>
          </a:p>
        </p:txBody>
      </p:sp>
      <p:sp>
        <p:nvSpPr>
          <p:cNvPr id="4" name="Title 3"/>
          <p:cNvSpPr>
            <a:spLocks noGrp="1"/>
          </p:cNvSpPr>
          <p:nvPr>
            <p:ph type="title"/>
          </p:nvPr>
        </p:nvSpPr>
        <p:spPr>
          <a:xfrm>
            <a:off x="304800" y="152400"/>
            <a:ext cx="5867400" cy="522288"/>
          </a:xfrm>
        </p:spPr>
        <p:txBody>
          <a:bodyPr/>
          <a:lstStyle/>
          <a:p>
            <a:r>
              <a:rPr lang="en-US" u="sng" dirty="0">
                <a:latin typeface="Arial" pitchFamily="34" charset="0"/>
                <a:cs typeface="Arial" pitchFamily="34" charset="0"/>
              </a:rPr>
              <a:t>Introduction</a:t>
            </a:r>
            <a:endParaRPr lang="en-US" u="sng" dirty="0"/>
          </a:p>
        </p:txBody>
      </p:sp>
      <p:sp>
        <p:nvSpPr>
          <p:cNvPr id="5" name="Text Placeholder 4"/>
          <p:cNvSpPr>
            <a:spLocks noGrp="1"/>
          </p:cNvSpPr>
          <p:nvPr>
            <p:ph type="body" sz="half" idx="2"/>
          </p:nvPr>
        </p:nvSpPr>
        <p:spPr>
          <a:xfrm>
            <a:off x="228600" y="722671"/>
            <a:ext cx="4953000" cy="5906729"/>
          </a:xfrm>
        </p:spPr>
        <p:txBody>
          <a:bodyPr>
            <a:normAutofit lnSpcReduction="10000"/>
          </a:bodyPr>
          <a:lstStyle/>
          <a:p>
            <a:pPr algn="just"/>
            <a:r>
              <a:rPr lang="en-US" sz="1600" b="1" dirty="0">
                <a:latin typeface="Arial" pitchFamily="34" charset="0"/>
                <a:cs typeface="Arial" pitchFamily="34" charset="0"/>
              </a:rPr>
              <a:t>Marriage have always been an important social gathering in our culture, where new couples can unite and rejoice after their engagement period ,and regarded as one of the most important social rituals in human societies due to its role in organizing relationships within communities and perpetuating these communities. This ritual reveals how a society thinks, and reflects its inherited customs, attitudes and cultural traditions. It also reflects the society’s perspectives on social interaction, existential concepts and world.</a:t>
            </a:r>
          </a:p>
          <a:p>
            <a:pPr algn="just"/>
            <a:endParaRPr lang="en-US" sz="800" b="1" dirty="0">
              <a:latin typeface="Arial" pitchFamily="34" charset="0"/>
              <a:cs typeface="Arial" pitchFamily="34" charset="0"/>
            </a:endParaRPr>
          </a:p>
          <a:p>
            <a:pPr algn="just"/>
            <a:r>
              <a:rPr lang="en-US" sz="1600" b="1" dirty="0">
                <a:latin typeface="Arial" pitchFamily="34" charset="0"/>
                <a:cs typeface="Arial" pitchFamily="34" charset="0"/>
              </a:rPr>
              <a:t>The concepts of marriage and its customs vary among societies. This is due to the differences in culture. Jordanian society, like other societies, contains different classes, cultural and religious authorities. The celebrations vary from one region to another, even between villages in the same city.</a:t>
            </a:r>
          </a:p>
          <a:p>
            <a:pPr algn="just"/>
            <a:endParaRPr lang="en-US" sz="900" b="1" dirty="0">
              <a:latin typeface="Arial" pitchFamily="34" charset="0"/>
              <a:cs typeface="Arial" pitchFamily="34" charset="0"/>
            </a:endParaRPr>
          </a:p>
          <a:p>
            <a:pPr algn="just"/>
            <a:r>
              <a:rPr lang="en-US" sz="1600" b="1" dirty="0">
                <a:latin typeface="Arial" pitchFamily="34" charset="0"/>
                <a:cs typeface="Arial" pitchFamily="34" charset="0"/>
              </a:rPr>
              <a:t>Bedouin marriage is in fact the correct and the original tradition of marriage in Arab-Islamic countries without the influence of foreign countries on it as modern marriage.</a:t>
            </a:r>
            <a:endParaRPr lang="en-US" sz="1600" dirty="0"/>
          </a:p>
          <a:p>
            <a:endParaRPr lang="en-US" dirty="0"/>
          </a:p>
        </p:txBody>
      </p:sp>
      <p:sp>
        <p:nvSpPr>
          <p:cNvPr id="7" name="TextBox 6"/>
          <p:cNvSpPr txBox="1"/>
          <p:nvPr/>
        </p:nvSpPr>
        <p:spPr>
          <a:xfrm>
            <a:off x="5791200" y="4507468"/>
            <a:ext cx="3079688" cy="307777"/>
          </a:xfrm>
          <a:prstGeom prst="rect">
            <a:avLst/>
          </a:prstGeom>
          <a:noFill/>
        </p:spPr>
        <p:txBody>
          <a:bodyPr wrap="square" rtlCol="0">
            <a:spAutoFit/>
          </a:bodyPr>
          <a:lstStyle/>
          <a:p>
            <a:pPr algn="ctr"/>
            <a:r>
              <a:rPr lang="en-US" sz="1400" b="1" dirty="0"/>
              <a:t>Just Married Bedouin Couples</a:t>
            </a:r>
          </a:p>
        </p:txBody>
      </p:sp>
    </p:spTree>
    <p:extLst>
      <p:ext uri="{BB962C8B-B14F-4D97-AF65-F5344CB8AC3E}">
        <p14:creationId xmlns:p14="http://schemas.microsoft.com/office/powerpoint/2010/main" val="341754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down)">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80">
                                          <p:stCondLst>
                                            <p:cond delay="0"/>
                                          </p:stCondLst>
                                        </p:cTn>
                                        <p:tgtEl>
                                          <p:spTgt spid="6"/>
                                        </p:tgtEl>
                                      </p:cBhvr>
                                    </p:animEffect>
                                    <p:anim calcmode="lin" valueType="num">
                                      <p:cBhvr>
                                        <p:cTn id="2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8" dur="26">
                                          <p:stCondLst>
                                            <p:cond delay="650"/>
                                          </p:stCondLst>
                                        </p:cTn>
                                        <p:tgtEl>
                                          <p:spTgt spid="6"/>
                                        </p:tgtEl>
                                      </p:cBhvr>
                                      <p:to x="100000" y="60000"/>
                                    </p:animScale>
                                    <p:animScale>
                                      <p:cBhvr>
                                        <p:cTn id="29" dur="166" decel="50000">
                                          <p:stCondLst>
                                            <p:cond delay="676"/>
                                          </p:stCondLst>
                                        </p:cTn>
                                        <p:tgtEl>
                                          <p:spTgt spid="6"/>
                                        </p:tgtEl>
                                      </p:cBhvr>
                                      <p:to x="100000" y="100000"/>
                                    </p:animScale>
                                    <p:animScale>
                                      <p:cBhvr>
                                        <p:cTn id="30" dur="26">
                                          <p:stCondLst>
                                            <p:cond delay="1312"/>
                                          </p:stCondLst>
                                        </p:cTn>
                                        <p:tgtEl>
                                          <p:spTgt spid="6"/>
                                        </p:tgtEl>
                                      </p:cBhvr>
                                      <p:to x="100000" y="80000"/>
                                    </p:animScale>
                                    <p:animScale>
                                      <p:cBhvr>
                                        <p:cTn id="31" dur="166" decel="50000">
                                          <p:stCondLst>
                                            <p:cond delay="1338"/>
                                          </p:stCondLst>
                                        </p:cTn>
                                        <p:tgtEl>
                                          <p:spTgt spid="6"/>
                                        </p:tgtEl>
                                      </p:cBhvr>
                                      <p:to x="100000" y="100000"/>
                                    </p:animScale>
                                    <p:animScale>
                                      <p:cBhvr>
                                        <p:cTn id="32" dur="26">
                                          <p:stCondLst>
                                            <p:cond delay="1642"/>
                                          </p:stCondLst>
                                        </p:cTn>
                                        <p:tgtEl>
                                          <p:spTgt spid="6"/>
                                        </p:tgtEl>
                                      </p:cBhvr>
                                      <p:to x="100000" y="90000"/>
                                    </p:animScale>
                                    <p:animScale>
                                      <p:cBhvr>
                                        <p:cTn id="33" dur="166" decel="50000">
                                          <p:stCondLst>
                                            <p:cond delay="1668"/>
                                          </p:stCondLst>
                                        </p:cTn>
                                        <p:tgtEl>
                                          <p:spTgt spid="6"/>
                                        </p:tgtEl>
                                      </p:cBhvr>
                                      <p:to x="100000" y="100000"/>
                                    </p:animScale>
                                    <p:animScale>
                                      <p:cBhvr>
                                        <p:cTn id="34" dur="26">
                                          <p:stCondLst>
                                            <p:cond delay="1808"/>
                                          </p:stCondLst>
                                        </p:cTn>
                                        <p:tgtEl>
                                          <p:spTgt spid="6"/>
                                        </p:tgtEl>
                                      </p:cBhvr>
                                      <p:to x="100000" y="95000"/>
                                    </p:animScale>
                                    <p:animScale>
                                      <p:cBhvr>
                                        <p:cTn id="35" dur="166" decel="50000">
                                          <p:stCondLst>
                                            <p:cond delay="1834"/>
                                          </p:stCondLst>
                                        </p:cTn>
                                        <p:tgtEl>
                                          <p:spTgt spid="6"/>
                                        </p:tgtEl>
                                      </p:cBhvr>
                                      <p:to x="100000" y="100000"/>
                                    </p:animScale>
                                  </p:childTnLst>
                                </p:cTn>
                              </p:par>
                              <p:par>
                                <p:cTn id="36" presetID="26"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80">
                                          <p:stCondLst>
                                            <p:cond delay="0"/>
                                          </p:stCondLst>
                                        </p:cTn>
                                        <p:tgtEl>
                                          <p:spTgt spid="7"/>
                                        </p:tgtEl>
                                      </p:cBhvr>
                                    </p:animEffect>
                                    <p:anim calcmode="lin" valueType="num">
                                      <p:cBhvr>
                                        <p:cTn id="3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4" dur="26">
                                          <p:stCondLst>
                                            <p:cond delay="650"/>
                                          </p:stCondLst>
                                        </p:cTn>
                                        <p:tgtEl>
                                          <p:spTgt spid="7"/>
                                        </p:tgtEl>
                                      </p:cBhvr>
                                      <p:to x="100000" y="60000"/>
                                    </p:animScale>
                                    <p:animScale>
                                      <p:cBhvr>
                                        <p:cTn id="45" dur="166" decel="50000">
                                          <p:stCondLst>
                                            <p:cond delay="676"/>
                                          </p:stCondLst>
                                        </p:cTn>
                                        <p:tgtEl>
                                          <p:spTgt spid="7"/>
                                        </p:tgtEl>
                                      </p:cBhvr>
                                      <p:to x="100000" y="100000"/>
                                    </p:animScale>
                                    <p:animScale>
                                      <p:cBhvr>
                                        <p:cTn id="46" dur="26">
                                          <p:stCondLst>
                                            <p:cond delay="1312"/>
                                          </p:stCondLst>
                                        </p:cTn>
                                        <p:tgtEl>
                                          <p:spTgt spid="7"/>
                                        </p:tgtEl>
                                      </p:cBhvr>
                                      <p:to x="100000" y="80000"/>
                                    </p:animScale>
                                    <p:animScale>
                                      <p:cBhvr>
                                        <p:cTn id="47" dur="166" decel="50000">
                                          <p:stCondLst>
                                            <p:cond delay="1338"/>
                                          </p:stCondLst>
                                        </p:cTn>
                                        <p:tgtEl>
                                          <p:spTgt spid="7"/>
                                        </p:tgtEl>
                                      </p:cBhvr>
                                      <p:to x="100000" y="100000"/>
                                    </p:animScale>
                                    <p:animScale>
                                      <p:cBhvr>
                                        <p:cTn id="48" dur="26">
                                          <p:stCondLst>
                                            <p:cond delay="1642"/>
                                          </p:stCondLst>
                                        </p:cTn>
                                        <p:tgtEl>
                                          <p:spTgt spid="7"/>
                                        </p:tgtEl>
                                      </p:cBhvr>
                                      <p:to x="100000" y="90000"/>
                                    </p:animScale>
                                    <p:animScale>
                                      <p:cBhvr>
                                        <p:cTn id="49" dur="166" decel="50000">
                                          <p:stCondLst>
                                            <p:cond delay="1668"/>
                                          </p:stCondLst>
                                        </p:cTn>
                                        <p:tgtEl>
                                          <p:spTgt spid="7"/>
                                        </p:tgtEl>
                                      </p:cBhvr>
                                      <p:to x="100000" y="100000"/>
                                    </p:animScale>
                                    <p:animScale>
                                      <p:cBhvr>
                                        <p:cTn id="50" dur="26">
                                          <p:stCondLst>
                                            <p:cond delay="1808"/>
                                          </p:stCondLst>
                                        </p:cTn>
                                        <p:tgtEl>
                                          <p:spTgt spid="7"/>
                                        </p:tgtEl>
                                      </p:cBhvr>
                                      <p:to x="100000" y="95000"/>
                                    </p:animScale>
                                    <p:animScale>
                                      <p:cBhvr>
                                        <p:cTn id="51"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533400" y="685800"/>
            <a:ext cx="3008313" cy="5715000"/>
          </a:xfrm>
        </p:spPr>
        <p:txBody>
          <a:bodyPr>
            <a:normAutofit fontScale="70000" lnSpcReduction="20000"/>
          </a:bodyPr>
          <a:lstStyle/>
          <a:p>
            <a:r>
              <a:rPr lang="en-US" sz="2200" b="1" dirty="0">
                <a:latin typeface="Arial" pitchFamily="34" charset="0"/>
                <a:cs typeface="Arial" pitchFamily="34" charset="0"/>
              </a:rPr>
              <a:t>Within Jordanian society from north to south , there are common marriage traditions, but we find similarities extend to general practices and traditions, but not to the details and with all its classes and cultural and religious differences, Jordanian society is committed to marriage as a social system. </a:t>
            </a:r>
          </a:p>
          <a:p>
            <a:endParaRPr lang="en-US" sz="2200" b="1" dirty="0">
              <a:latin typeface="Arial" pitchFamily="34" charset="0"/>
              <a:cs typeface="Arial" pitchFamily="34" charset="0"/>
            </a:endParaRPr>
          </a:p>
          <a:p>
            <a:r>
              <a:rPr lang="en-US" sz="2100" b="1" dirty="0">
                <a:latin typeface="Arial" pitchFamily="34" charset="0"/>
                <a:cs typeface="Arial" pitchFamily="34" charset="0"/>
              </a:rPr>
              <a:t>The Bedouin wedding is a cultural activity  ,it is rich in signs and symbols, which represents cultural values and customs that make up a distinctive identity. With this in mind, the aim of Bedouin weddings is to establish a new family but also to preserve tribal unity and the extended family that protects its members, safeguards their interests and defends their goals and aspirations.</a:t>
            </a:r>
          </a:p>
          <a:p>
            <a:endParaRPr lang="en-US" b="1" dirty="0">
              <a:latin typeface="Arial" pitchFamily="34" charset="0"/>
              <a:cs typeface="Arial" pitchFamily="34" charset="0"/>
            </a:endParaRPr>
          </a:p>
          <a:p>
            <a:endParaRPr lang="en-US" dirty="0"/>
          </a:p>
        </p:txBody>
      </p:sp>
      <p:sp>
        <p:nvSpPr>
          <p:cNvPr id="4" name="Content Placeholder 3"/>
          <p:cNvSpPr>
            <a:spLocks noGrp="1"/>
          </p:cNvSpPr>
          <p:nvPr>
            <p:ph sz="half" idx="1"/>
          </p:nvPr>
        </p:nvSpPr>
        <p:spPr/>
        <p:txBody>
          <a:bodyPr>
            <a:normAutofit/>
          </a:bodyPr>
          <a:lstStyle/>
          <a:p>
            <a:pPr marL="0" indent="0">
              <a:buNone/>
            </a:pPr>
            <a:r>
              <a:rPr lang="en-US" sz="1600" b="1" dirty="0">
                <a:latin typeface="Arial" pitchFamily="34" charset="0"/>
                <a:cs typeface="Arial" pitchFamily="34" charset="0"/>
              </a:rPr>
              <a:t>Jordanian Bedouin marriage rituals have remained faithful to inherited traditions for many generations. The Bedouin tribes stick to these traditions to show their loyalty and to preserve their authenticity. Such traditions preserve the social fabric, because the tribe is a cohesive social structure with members that show absolute loyalty and allegiance.</a:t>
            </a:r>
          </a:p>
          <a:p>
            <a:pPr marL="0" indent="0">
              <a:buNone/>
            </a:pPr>
            <a:endParaRPr lang="en-US" sz="1900" b="1"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r>
              <a:rPr lang="en-US" dirty="0"/>
              <a:t>2</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2635045"/>
            <a:ext cx="4117521" cy="25908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TextBox 6"/>
          <p:cNvSpPr txBox="1"/>
          <p:nvPr/>
        </p:nvSpPr>
        <p:spPr>
          <a:xfrm>
            <a:off x="4876800" y="5347051"/>
            <a:ext cx="2232150" cy="276999"/>
          </a:xfrm>
          <a:prstGeom prst="rect">
            <a:avLst/>
          </a:prstGeom>
          <a:noFill/>
        </p:spPr>
        <p:txBody>
          <a:bodyPr wrap="none" rtlCol="0">
            <a:spAutoFit/>
          </a:bodyPr>
          <a:lstStyle/>
          <a:p>
            <a:r>
              <a:rPr lang="en-US" sz="1200" b="1" dirty="0">
                <a:latin typeface="Arial" pitchFamily="34" charset="0"/>
                <a:cs typeface="Arial" pitchFamily="34" charset="0"/>
              </a:rPr>
              <a:t>Bedouin Wedding in Jordan</a:t>
            </a:r>
          </a:p>
        </p:txBody>
      </p:sp>
    </p:spTree>
    <p:extLst>
      <p:ext uri="{BB962C8B-B14F-4D97-AF65-F5344CB8AC3E}">
        <p14:creationId xmlns:p14="http://schemas.microsoft.com/office/powerpoint/2010/main" val="402913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758952"/>
          </a:xfrm>
        </p:spPr>
        <p:txBody>
          <a:bodyPr vert="horz">
            <a:normAutofit/>
          </a:bodyPr>
          <a:lstStyle/>
          <a:p>
            <a:r>
              <a:rPr lang="en-US" sz="2400" b="1" u="sng" dirty="0">
                <a:latin typeface="Arial" pitchFamily="34" charset="0"/>
                <a:cs typeface="Arial" pitchFamily="34" charset="0"/>
              </a:rPr>
              <a:t>How it starts ?</a:t>
            </a:r>
          </a:p>
        </p:txBody>
      </p:sp>
      <p:sp>
        <p:nvSpPr>
          <p:cNvPr id="3" name="Content Placeholder 2"/>
          <p:cNvSpPr>
            <a:spLocks noGrp="1"/>
          </p:cNvSpPr>
          <p:nvPr>
            <p:ph idx="1"/>
          </p:nvPr>
        </p:nvSpPr>
        <p:spPr>
          <a:xfrm>
            <a:off x="457200" y="1143000"/>
            <a:ext cx="8118987" cy="4784725"/>
          </a:xfrm>
        </p:spPr>
        <p:txBody>
          <a:bodyPr>
            <a:normAutofit fontScale="85000" lnSpcReduction="20000"/>
          </a:bodyPr>
          <a:lstStyle/>
          <a:p>
            <a:pPr marL="0" indent="0" algn="just" fontAlgn="base">
              <a:buNone/>
            </a:pPr>
            <a:r>
              <a:rPr lang="en-US" sz="2100" b="1" dirty="0">
                <a:latin typeface="Arial" pitchFamily="34" charset="0"/>
                <a:ea typeface="+mj-ea"/>
                <a:cs typeface="Arial" pitchFamily="34" charset="0"/>
              </a:rPr>
              <a:t>Bedouins favor weddings between cousins in order to keep properties (mostly lands) in the family. Bedouin men and women enjoy the freedom of choosing their partner. Nevertheless, parents can put sufficient pressure on their children to arrange their marriage. </a:t>
            </a:r>
          </a:p>
          <a:p>
            <a:pPr marL="0" indent="0" algn="just" fontAlgn="base">
              <a:buNone/>
            </a:pPr>
            <a:endParaRPr lang="en-US" sz="2100" b="1" dirty="0">
              <a:latin typeface="Arial" pitchFamily="34" charset="0"/>
              <a:ea typeface="+mj-ea"/>
              <a:cs typeface="Arial" pitchFamily="34" charset="0"/>
            </a:endParaRPr>
          </a:p>
          <a:p>
            <a:pPr marL="0" indent="0" algn="just" fontAlgn="base">
              <a:buNone/>
            </a:pPr>
            <a:r>
              <a:rPr lang="en-US" sz="2100" b="1" dirty="0">
                <a:latin typeface="Arial" pitchFamily="34" charset="0"/>
                <a:ea typeface="+mj-ea"/>
                <a:cs typeface="Arial" pitchFamily="34" charset="0"/>
              </a:rPr>
              <a:t>The men’s family initiates marriage directly by the family themselves or through mediators. The marriage is affected through a legal contract which stipulates, the amount of the Paid</a:t>
            </a:r>
            <a:r>
              <a:rPr lang="en-US" sz="2400" dirty="0"/>
              <a:t> </a:t>
            </a:r>
            <a:r>
              <a:rPr lang="en-US" sz="2100" b="1" dirty="0">
                <a:latin typeface="Arial" pitchFamily="34" charset="0"/>
                <a:ea typeface="+mj-ea"/>
                <a:cs typeface="Arial" pitchFamily="34" charset="0"/>
              </a:rPr>
              <a:t>Dowry and  Deferred Dowry and any other things were requested by the bride’s family.</a:t>
            </a:r>
          </a:p>
          <a:p>
            <a:pPr marL="0" indent="0" algn="just" fontAlgn="base">
              <a:buNone/>
            </a:pPr>
            <a:endParaRPr lang="en-US" sz="2100" b="1" dirty="0">
              <a:latin typeface="Arial" pitchFamily="34" charset="0"/>
              <a:ea typeface="+mj-ea"/>
              <a:cs typeface="Arial" pitchFamily="34" charset="0"/>
            </a:endParaRPr>
          </a:p>
          <a:p>
            <a:pPr marL="0" indent="0" algn="just" fontAlgn="base">
              <a:buNone/>
            </a:pPr>
            <a:r>
              <a:rPr lang="en-US" sz="2100" b="1" dirty="0">
                <a:latin typeface="Arial" pitchFamily="34" charset="0"/>
                <a:ea typeface="+mj-ea"/>
                <a:cs typeface="Arial" pitchFamily="34" charset="0"/>
              </a:rPr>
              <a:t>Their families arrange a date for “ AL- </a:t>
            </a:r>
            <a:r>
              <a:rPr lang="en-US" sz="2100" b="1" dirty="0" err="1">
                <a:latin typeface="Arial" pitchFamily="34" charset="0"/>
                <a:ea typeface="+mj-ea"/>
                <a:cs typeface="Arial" pitchFamily="34" charset="0"/>
              </a:rPr>
              <a:t>Jaha</a:t>
            </a:r>
            <a:r>
              <a:rPr lang="en-US" sz="2100" b="1" dirty="0">
                <a:latin typeface="Arial" pitchFamily="34" charset="0"/>
                <a:ea typeface="+mj-ea"/>
                <a:cs typeface="Arial" pitchFamily="34" charset="0"/>
              </a:rPr>
              <a:t>” . </a:t>
            </a:r>
            <a:r>
              <a:rPr lang="en-US" sz="2100" b="1" dirty="0">
                <a:latin typeface="Arial" pitchFamily="34" charset="0"/>
                <a:cs typeface="Arial" pitchFamily="34" charset="0"/>
              </a:rPr>
              <a:t>If there is no father to speak for the girl/woman , a brother or other male relative will speak for her. If a male from the family doesn’t agree with the choice of a spouse for his daughter, sister or even cousin, he is able to stop the wedding according to Bedouin Law. This also applies for the groom.</a:t>
            </a:r>
            <a:endParaRPr lang="en-US" sz="2100" b="1" dirty="0">
              <a:latin typeface="Arial" pitchFamily="34" charset="0"/>
              <a:ea typeface="+mj-ea"/>
              <a:cs typeface="Arial" pitchFamily="34" charset="0"/>
            </a:endParaRPr>
          </a:p>
          <a:p>
            <a:pPr marL="0" indent="0" algn="just" fontAlgn="base">
              <a:buNone/>
            </a:pPr>
            <a:endParaRPr lang="en-US" sz="2100" b="1" dirty="0">
              <a:latin typeface="Arial" pitchFamily="34" charset="0"/>
              <a:ea typeface="+mj-ea"/>
              <a:cs typeface="Arial" pitchFamily="34" charset="0"/>
            </a:endParaRPr>
          </a:p>
          <a:p>
            <a:pPr marL="0" indent="0" algn="just" fontAlgn="base">
              <a:buNone/>
            </a:pPr>
            <a:r>
              <a:rPr lang="en-US" sz="2100" b="1" dirty="0">
                <a:latin typeface="Arial" pitchFamily="34" charset="0"/>
                <a:ea typeface="+mj-ea"/>
                <a:cs typeface="Arial" pitchFamily="34" charset="0"/>
              </a:rPr>
              <a:t>This day all men from both families gathered in one place and  an agreement  is sealed over a cup of Bedouin coffee and a Dessert like (</a:t>
            </a:r>
            <a:r>
              <a:rPr lang="en-US" sz="2100" b="1" dirty="0" err="1">
                <a:latin typeface="Arial" pitchFamily="34" charset="0"/>
                <a:ea typeface="+mj-ea"/>
                <a:cs typeface="Arial" pitchFamily="34" charset="0"/>
              </a:rPr>
              <a:t>Knafah</a:t>
            </a:r>
            <a:r>
              <a:rPr lang="en-US" sz="2100" b="1" dirty="0">
                <a:latin typeface="Arial" pitchFamily="34" charset="0"/>
                <a:ea typeface="+mj-ea"/>
                <a:cs typeface="Arial" pitchFamily="34" charset="0"/>
              </a:rPr>
              <a:t>) is served .</a:t>
            </a:r>
          </a:p>
          <a:p>
            <a:pPr marL="0" indent="0" fontAlgn="base">
              <a:buNone/>
            </a:pPr>
            <a:endParaRPr lang="en-US" sz="2100" dirty="0"/>
          </a:p>
          <a:p>
            <a:endParaRPr lang="en-US" dirty="0"/>
          </a:p>
        </p:txBody>
      </p:sp>
      <p:sp>
        <p:nvSpPr>
          <p:cNvPr id="4" name="Slide Number Placeholder 3"/>
          <p:cNvSpPr>
            <a:spLocks noGrp="1"/>
          </p:cNvSpPr>
          <p:nvPr>
            <p:ph type="sldNum" sz="quarter" idx="12"/>
          </p:nvPr>
        </p:nvSpPr>
        <p:spPr/>
        <p:txBody>
          <a:bodyPr/>
          <a:lstStyle/>
          <a:p>
            <a:r>
              <a:rPr lang="en-US" dirty="0"/>
              <a:t>3</a:t>
            </a:r>
          </a:p>
        </p:txBody>
      </p:sp>
    </p:spTree>
    <p:extLst>
      <p:ext uri="{BB962C8B-B14F-4D97-AF65-F5344CB8AC3E}">
        <p14:creationId xmlns:p14="http://schemas.microsoft.com/office/powerpoint/2010/main" val="170700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457200" y="609600"/>
            <a:ext cx="4572000" cy="4800600"/>
          </a:xfrm>
        </p:spPr>
        <p:txBody>
          <a:bodyPr>
            <a:normAutofit/>
          </a:bodyPr>
          <a:lstStyle/>
          <a:p>
            <a:pPr fontAlgn="base"/>
            <a:endParaRPr lang="en-US" b="1" dirty="0">
              <a:latin typeface="Arial" pitchFamily="34" charset="0"/>
              <a:cs typeface="Arial" pitchFamily="34" charset="0"/>
            </a:endParaRPr>
          </a:p>
          <a:p>
            <a:pPr algn="just" fontAlgn="base"/>
            <a:r>
              <a:rPr lang="en-US" sz="1600" b="1" dirty="0">
                <a:latin typeface="Arial" pitchFamily="34" charset="0"/>
                <a:cs typeface="Arial" pitchFamily="34" charset="0"/>
              </a:rPr>
              <a:t>The wedding festivity lasts between 5 to 7 days, they grow in size as the days pass by and can be as large as you can imagine, sometimes accommodating hundreds or even  thousands of people. They can also be small and humble, if the need arises. Men gather in the groom’s tent where they dance and shoot with their rifles, and women in the bride’s whereon the last night they paint her hands with henna.</a:t>
            </a:r>
          </a:p>
          <a:p>
            <a:pPr algn="just" fontAlgn="base"/>
            <a:endParaRPr lang="en-US" sz="1600" b="1" dirty="0">
              <a:latin typeface="Arial" pitchFamily="34" charset="0"/>
              <a:cs typeface="Arial" pitchFamily="34" charset="0"/>
            </a:endParaRPr>
          </a:p>
          <a:p>
            <a:pPr algn="just" fontAlgn="base"/>
            <a:endParaRPr lang="en-US" sz="1600" b="1" dirty="0">
              <a:latin typeface="Arial" pitchFamily="34" charset="0"/>
              <a:cs typeface="Arial" pitchFamily="34" charset="0"/>
            </a:endParaRPr>
          </a:p>
          <a:p>
            <a:pPr algn="just" fontAlgn="base"/>
            <a:r>
              <a:rPr lang="en-US" sz="1600" b="1" dirty="0">
                <a:latin typeface="Arial" pitchFamily="34" charset="0"/>
                <a:cs typeface="Arial" pitchFamily="34" charset="0"/>
              </a:rPr>
              <a:t>On the day of the wedding, the bride is taken to the groom’s tent, and after seven days of marriage his family dresses and grooms her as to announce that she is officially a married woman and part of their family.</a:t>
            </a:r>
            <a:endParaRPr lang="en-US" sz="1600" dirty="0"/>
          </a:p>
          <a:p>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553997" y="838200"/>
            <a:ext cx="2971800" cy="2228850"/>
          </a:xfrm>
        </p:spPr>
      </p:pic>
      <p:sp>
        <p:nvSpPr>
          <p:cNvPr id="5" name="Slide Number Placeholder 4"/>
          <p:cNvSpPr>
            <a:spLocks noGrp="1"/>
          </p:cNvSpPr>
          <p:nvPr>
            <p:ph type="sldNum" sz="quarter" idx="12"/>
          </p:nvPr>
        </p:nvSpPr>
        <p:spPr/>
        <p:txBody>
          <a:bodyPr/>
          <a:lstStyle/>
          <a:p>
            <a:r>
              <a:rPr lang="en-US" dirty="0"/>
              <a:t>4</a:t>
            </a:r>
          </a:p>
        </p:txBody>
      </p:sp>
      <p:sp>
        <p:nvSpPr>
          <p:cNvPr id="7" name="TextBox 6"/>
          <p:cNvSpPr txBox="1"/>
          <p:nvPr/>
        </p:nvSpPr>
        <p:spPr>
          <a:xfrm>
            <a:off x="6201696" y="533400"/>
            <a:ext cx="1676400" cy="307777"/>
          </a:xfrm>
          <a:prstGeom prst="rect">
            <a:avLst/>
          </a:prstGeom>
          <a:noFill/>
        </p:spPr>
        <p:txBody>
          <a:bodyPr wrap="square" rtlCol="0">
            <a:spAutoFit/>
          </a:bodyPr>
          <a:lstStyle/>
          <a:p>
            <a:r>
              <a:rPr lang="en-US" sz="1400" b="1" dirty="0">
                <a:latin typeface="Arial" pitchFamily="34" charset="0"/>
                <a:cs typeface="Arial" pitchFamily="34" charset="0"/>
              </a:rPr>
              <a:t>Henna Design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0756" y="3583858"/>
            <a:ext cx="3046771" cy="2177845"/>
          </a:xfrm>
          <a:prstGeom prst="rect">
            <a:avLst/>
          </a:prstGeom>
        </p:spPr>
      </p:pic>
      <p:sp>
        <p:nvSpPr>
          <p:cNvPr id="10" name="TextBox 9"/>
          <p:cNvSpPr txBox="1"/>
          <p:nvPr/>
        </p:nvSpPr>
        <p:spPr>
          <a:xfrm>
            <a:off x="5560756" y="3258874"/>
            <a:ext cx="3200400" cy="276999"/>
          </a:xfrm>
          <a:prstGeom prst="rect">
            <a:avLst/>
          </a:prstGeom>
          <a:noFill/>
        </p:spPr>
        <p:txBody>
          <a:bodyPr wrap="square" rtlCol="0">
            <a:spAutoFit/>
          </a:bodyPr>
          <a:lstStyle/>
          <a:p>
            <a:r>
              <a:rPr lang="en-US" sz="1200" b="1" dirty="0">
                <a:latin typeface="Arial" pitchFamily="34" charset="0"/>
                <a:cs typeface="Arial" pitchFamily="34" charset="0"/>
              </a:rPr>
              <a:t>Bedouin men celebrating the wedding </a:t>
            </a:r>
          </a:p>
        </p:txBody>
      </p:sp>
    </p:spTree>
    <p:extLst>
      <p:ext uri="{BB962C8B-B14F-4D97-AF65-F5344CB8AC3E}">
        <p14:creationId xmlns:p14="http://schemas.microsoft.com/office/powerpoint/2010/main" val="192632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95400"/>
            <a:ext cx="8153400" cy="4267200"/>
          </a:xfrm>
        </p:spPr>
        <p:txBody>
          <a:bodyPr>
            <a:normAutofit fontScale="90000"/>
          </a:bodyPr>
          <a:lstStyle/>
          <a:p>
            <a:r>
              <a:rPr lang="en-US" sz="2000" dirty="0">
                <a:latin typeface="Arial" pitchFamily="34" charset="0"/>
                <a:cs typeface="Arial" pitchFamily="34" charset="0"/>
              </a:rPr>
              <a:t>https://jordaninsider.wordpress.com/2015/04/19/jordanian-social-events-traditions/</a:t>
            </a:r>
            <a:br>
              <a:rPr lang="en-US" sz="2000" dirty="0">
                <a:latin typeface="Arial" pitchFamily="34" charset="0"/>
                <a:cs typeface="Arial" pitchFamily="34" charset="0"/>
              </a:rPr>
            </a:br>
            <a:br>
              <a:rPr lang="en-US" sz="2000" dirty="0">
                <a:latin typeface="Arial" pitchFamily="34" charset="0"/>
                <a:cs typeface="Arial" pitchFamily="34" charset="0"/>
              </a:rPr>
            </a:br>
            <a:r>
              <a:rPr lang="en-US" sz="2000" dirty="0">
                <a:latin typeface="Arial" pitchFamily="34" charset="0"/>
                <a:cs typeface="Arial" pitchFamily="34" charset="0"/>
                <a:hlinkClick r:id="rId2"/>
              </a:rPr>
              <a:t>https://www.thebedouinway.com/bedouin-blog/2014/5/11/bedouin-weddings</a:t>
            </a:r>
            <a:br>
              <a:rPr lang="en-US" sz="2000" dirty="0">
                <a:latin typeface="Arial" pitchFamily="34" charset="0"/>
                <a:cs typeface="Arial" pitchFamily="34" charset="0"/>
              </a:rPr>
            </a:br>
            <a:br>
              <a:rPr lang="en-US" sz="2000" dirty="0">
                <a:latin typeface="Arial" pitchFamily="34" charset="0"/>
                <a:cs typeface="Arial" pitchFamily="34" charset="0"/>
              </a:rPr>
            </a:br>
            <a:r>
              <a:rPr lang="en-US" sz="2000" dirty="0">
                <a:latin typeface="Arial" pitchFamily="34" charset="0"/>
                <a:cs typeface="Arial" pitchFamily="34" charset="0"/>
                <a:hlinkClick r:id="rId3"/>
              </a:rPr>
              <a:t>https://folkculturebh.org/en/?issue=26&amp;page=article&amp;id=846</a:t>
            </a:r>
            <a:br>
              <a:rPr lang="en-US" sz="2000" dirty="0">
                <a:latin typeface="Arial" pitchFamily="34" charset="0"/>
                <a:cs typeface="Arial" pitchFamily="34" charset="0"/>
              </a:rPr>
            </a:br>
            <a:br>
              <a:rPr lang="en-US" sz="2000" dirty="0">
                <a:latin typeface="Arial" pitchFamily="34" charset="0"/>
                <a:cs typeface="Arial" pitchFamily="34" charset="0"/>
              </a:rPr>
            </a:br>
            <a:r>
              <a:rPr lang="en-US" sz="2000" dirty="0">
                <a:latin typeface="Arial" pitchFamily="34" charset="0"/>
                <a:cs typeface="Arial" pitchFamily="34" charset="0"/>
              </a:rPr>
              <a:t>https://ab-mediapro.com/project/bedouin/</a:t>
            </a:r>
            <a:br>
              <a:rPr lang="en-US" sz="2000" dirty="0">
                <a:latin typeface="Arial" pitchFamily="34" charset="0"/>
                <a:cs typeface="Arial" pitchFamily="34" charset="0"/>
              </a:rPr>
            </a:br>
            <a:br>
              <a:rPr lang="en-US" sz="2000" dirty="0">
                <a:latin typeface="Arial" pitchFamily="34" charset="0"/>
                <a:cs typeface="Arial" pitchFamily="34" charset="0"/>
              </a:rPr>
            </a:br>
            <a:r>
              <a:rPr lang="en-US" sz="2000" dirty="0">
                <a:latin typeface="Arial" pitchFamily="34" charset="0"/>
                <a:cs typeface="Arial" pitchFamily="34" charset="0"/>
              </a:rPr>
              <a:t>https://bedawi.com/Bedouin_Culture/family/marriage#:~:text=For%20Bedouin%20marriage%20legalizes%20sexual,the%20Bedouin%20code%20of%20honor.</a:t>
            </a:r>
            <a:br>
              <a:rPr lang="en-US" sz="2000" dirty="0"/>
            </a:br>
            <a:br>
              <a:rPr lang="en-US" sz="2000" dirty="0"/>
            </a:br>
            <a:endParaRPr lang="en-US" sz="2000" dirty="0"/>
          </a:p>
        </p:txBody>
      </p:sp>
      <p:sp>
        <p:nvSpPr>
          <p:cNvPr id="3" name="Subtitle 2"/>
          <p:cNvSpPr>
            <a:spLocks noGrp="1"/>
          </p:cNvSpPr>
          <p:nvPr>
            <p:ph type="subTitle" idx="1"/>
          </p:nvPr>
        </p:nvSpPr>
        <p:spPr>
          <a:xfrm>
            <a:off x="381000" y="228600"/>
            <a:ext cx="8458200" cy="609600"/>
          </a:xfrm>
        </p:spPr>
        <p:txBody>
          <a:bodyPr/>
          <a:lstStyle/>
          <a:p>
            <a:r>
              <a:rPr lang="en-US" b="1" u="sng" cap="all" dirty="0">
                <a:solidFill>
                  <a:schemeClr val="tx2"/>
                </a:solidFill>
                <a:effectLst>
                  <a:reflection blurRad="12700" stA="48000" endA="300" endPos="55000" dir="5400000" sy="-90000" algn="bl" rotWithShape="0"/>
                </a:effectLst>
                <a:latin typeface="Arial" pitchFamily="34" charset="0"/>
                <a:ea typeface="+mj-ea"/>
                <a:cs typeface="Arial" pitchFamily="34" charset="0"/>
              </a:rPr>
              <a:t>Resources</a:t>
            </a:r>
            <a:r>
              <a:rPr lang="en-US" dirty="0"/>
              <a:t> :</a:t>
            </a:r>
          </a:p>
        </p:txBody>
      </p:sp>
      <p:sp>
        <p:nvSpPr>
          <p:cNvPr id="4" name="Slide Number Placeholder 3"/>
          <p:cNvSpPr>
            <a:spLocks noGrp="1"/>
          </p:cNvSpPr>
          <p:nvPr>
            <p:ph type="sldNum" sz="quarter" idx="12"/>
          </p:nvPr>
        </p:nvSpPr>
        <p:spPr/>
        <p:txBody>
          <a:bodyPr/>
          <a:lstStyle/>
          <a:p>
            <a:r>
              <a:rPr lang="en-US" dirty="0"/>
              <a:t>5</a:t>
            </a:r>
          </a:p>
        </p:txBody>
      </p:sp>
    </p:spTree>
    <p:extLst>
      <p:ext uri="{BB962C8B-B14F-4D97-AF65-F5344CB8AC3E}">
        <p14:creationId xmlns:p14="http://schemas.microsoft.com/office/powerpoint/2010/main" val="62828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lstStyle/>
          <a:p>
            <a:r>
              <a:rPr lang="en-US" dirty="0"/>
              <a:t>Second month project</a:t>
            </a:r>
          </a:p>
        </p:txBody>
      </p:sp>
      <p:sp>
        <p:nvSpPr>
          <p:cNvPr id="3" name="Content Placeholder 2"/>
          <p:cNvSpPr>
            <a:spLocks noGrp="1"/>
          </p:cNvSpPr>
          <p:nvPr>
            <p:ph idx="1"/>
          </p:nvPr>
        </p:nvSpPr>
        <p:spPr>
          <a:xfrm>
            <a:off x="304800" y="1219200"/>
            <a:ext cx="8077200" cy="1563995"/>
          </a:xfrm>
        </p:spPr>
        <p:txBody>
          <a:bodyPr>
            <a:normAutofit fontScale="92500" lnSpcReduction="10000"/>
          </a:bodyPr>
          <a:lstStyle/>
          <a:p>
            <a:pPr marL="0" indent="0">
              <a:buNone/>
            </a:pPr>
            <a:r>
              <a:rPr lang="en-US" sz="2400" dirty="0">
                <a:latin typeface="Arial" pitchFamily="34" charset="0"/>
                <a:cs typeface="Arial" pitchFamily="34" charset="0"/>
              </a:rPr>
              <a:t>Name : </a:t>
            </a:r>
            <a:r>
              <a:rPr lang="en-US" sz="2400" dirty="0" err="1">
                <a:latin typeface="Arial" pitchFamily="34" charset="0"/>
                <a:cs typeface="Arial" pitchFamily="34" charset="0"/>
              </a:rPr>
              <a:t>Luay</a:t>
            </a:r>
            <a:r>
              <a:rPr lang="en-US" sz="2400" dirty="0">
                <a:latin typeface="Arial" pitchFamily="34" charset="0"/>
                <a:cs typeface="Arial" pitchFamily="34" charset="0"/>
              </a:rPr>
              <a:t> </a:t>
            </a:r>
            <a:r>
              <a:rPr lang="en-US" sz="2400" dirty="0" err="1">
                <a:latin typeface="Arial" pitchFamily="34" charset="0"/>
                <a:cs typeface="Arial" pitchFamily="34" charset="0"/>
              </a:rPr>
              <a:t>Laith</a:t>
            </a:r>
            <a:r>
              <a:rPr lang="en-US" sz="2400" dirty="0">
                <a:latin typeface="Arial" pitchFamily="34" charset="0"/>
                <a:cs typeface="Arial" pitchFamily="34" charset="0"/>
              </a:rPr>
              <a:t> Al-</a:t>
            </a:r>
            <a:r>
              <a:rPr lang="en-US" sz="2400" dirty="0" err="1">
                <a:latin typeface="Arial" pitchFamily="34" charset="0"/>
                <a:cs typeface="Arial" pitchFamily="34" charset="0"/>
              </a:rPr>
              <a:t>Natur</a:t>
            </a:r>
            <a:endParaRPr lang="en-US" sz="2400" dirty="0">
              <a:latin typeface="Arial" pitchFamily="34" charset="0"/>
              <a:cs typeface="Arial" pitchFamily="34" charset="0"/>
            </a:endParaRPr>
          </a:p>
          <a:p>
            <a:pPr marL="0" indent="0">
              <a:buNone/>
            </a:pPr>
            <a:r>
              <a:rPr lang="en-US" sz="2400" dirty="0">
                <a:latin typeface="Arial" pitchFamily="34" charset="0"/>
                <a:cs typeface="Arial" pitchFamily="34" charset="0"/>
              </a:rPr>
              <a:t>Subject : Global Perspectives</a:t>
            </a:r>
          </a:p>
          <a:p>
            <a:pPr marL="0" indent="0">
              <a:buNone/>
            </a:pPr>
            <a:r>
              <a:rPr lang="en-US" sz="2400" dirty="0">
                <a:latin typeface="Arial" pitchFamily="34" charset="0"/>
                <a:cs typeface="Arial" pitchFamily="34" charset="0"/>
              </a:rPr>
              <a:t>Project Name: My Tradition</a:t>
            </a:r>
          </a:p>
          <a:p>
            <a:pPr marL="0" indent="0">
              <a:buNone/>
            </a:pPr>
            <a:r>
              <a:rPr lang="en-US" sz="2400" dirty="0">
                <a:latin typeface="Arial" pitchFamily="34" charset="0"/>
                <a:cs typeface="Arial" pitchFamily="34" charset="0"/>
              </a:rPr>
              <a:t>Class : Grade 6</a:t>
            </a:r>
          </a:p>
        </p:txBody>
      </p:sp>
      <p:sp>
        <p:nvSpPr>
          <p:cNvPr id="4" name="Slide Number Placeholder 3"/>
          <p:cNvSpPr>
            <a:spLocks noGrp="1"/>
          </p:cNvSpPr>
          <p:nvPr>
            <p:ph type="sldNum" sz="quarter" idx="12"/>
          </p:nvPr>
        </p:nvSpPr>
        <p:spPr/>
        <p:txBody>
          <a:bodyPr/>
          <a:lstStyle/>
          <a:p>
            <a:r>
              <a:rPr lang="en-US" dirty="0"/>
              <a:t>6</a:t>
            </a:r>
          </a:p>
        </p:txBody>
      </p:sp>
      <p:pic>
        <p:nvPicPr>
          <p:cNvPr id="6" name="wedding_compressed.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953937" y="2667000"/>
            <a:ext cx="5907386" cy="3314700"/>
          </a:xfrm>
          <a:prstGeom prst="rect">
            <a:avLst/>
          </a:prstGeom>
        </p:spPr>
      </p:pic>
    </p:spTree>
    <p:extLst>
      <p:ext uri="{BB962C8B-B14F-4D97-AF65-F5344CB8AC3E}">
        <p14:creationId xmlns:p14="http://schemas.microsoft.com/office/powerpoint/2010/main" val="721883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580">
                                          <p:stCondLst>
                                            <p:cond delay="0"/>
                                          </p:stCondLst>
                                        </p:cTn>
                                        <p:tgtEl>
                                          <p:spTgt spid="3">
                                            <p:txEl>
                                              <p:pRg st="0" end="0"/>
                                            </p:txEl>
                                          </p:spTgt>
                                        </p:tgtEl>
                                      </p:cBhvr>
                                    </p:animEffect>
                                    <p:anim calcmode="lin" valueType="num">
                                      <p:cBhvr>
                                        <p:cTn id="2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0" end="0"/>
                                            </p:txEl>
                                          </p:spTgt>
                                        </p:tgtEl>
                                      </p:cBhvr>
                                      <p:to x="100000" y="60000"/>
                                    </p:animScale>
                                    <p:animScale>
                                      <p:cBhvr>
                                        <p:cTn id="30" dur="166" decel="50000">
                                          <p:stCondLst>
                                            <p:cond delay="676"/>
                                          </p:stCondLst>
                                        </p:cTn>
                                        <p:tgtEl>
                                          <p:spTgt spid="3">
                                            <p:txEl>
                                              <p:pRg st="0" end="0"/>
                                            </p:txEl>
                                          </p:spTgt>
                                        </p:tgtEl>
                                      </p:cBhvr>
                                      <p:to x="100000" y="100000"/>
                                    </p:animScale>
                                    <p:animScale>
                                      <p:cBhvr>
                                        <p:cTn id="31" dur="26">
                                          <p:stCondLst>
                                            <p:cond delay="1312"/>
                                          </p:stCondLst>
                                        </p:cTn>
                                        <p:tgtEl>
                                          <p:spTgt spid="3">
                                            <p:txEl>
                                              <p:pRg st="0" end="0"/>
                                            </p:txEl>
                                          </p:spTgt>
                                        </p:tgtEl>
                                      </p:cBhvr>
                                      <p:to x="100000" y="80000"/>
                                    </p:animScale>
                                    <p:animScale>
                                      <p:cBhvr>
                                        <p:cTn id="32" dur="166" decel="50000">
                                          <p:stCondLst>
                                            <p:cond delay="1338"/>
                                          </p:stCondLst>
                                        </p:cTn>
                                        <p:tgtEl>
                                          <p:spTgt spid="3">
                                            <p:txEl>
                                              <p:pRg st="0" end="0"/>
                                            </p:txEl>
                                          </p:spTgt>
                                        </p:tgtEl>
                                      </p:cBhvr>
                                      <p:to x="100000" y="100000"/>
                                    </p:animScale>
                                    <p:animScale>
                                      <p:cBhvr>
                                        <p:cTn id="33" dur="26">
                                          <p:stCondLst>
                                            <p:cond delay="1642"/>
                                          </p:stCondLst>
                                        </p:cTn>
                                        <p:tgtEl>
                                          <p:spTgt spid="3">
                                            <p:txEl>
                                              <p:pRg st="0" end="0"/>
                                            </p:txEl>
                                          </p:spTgt>
                                        </p:tgtEl>
                                      </p:cBhvr>
                                      <p:to x="100000" y="90000"/>
                                    </p:animScale>
                                    <p:animScale>
                                      <p:cBhvr>
                                        <p:cTn id="34" dur="166" decel="50000">
                                          <p:stCondLst>
                                            <p:cond delay="1668"/>
                                          </p:stCondLst>
                                        </p:cTn>
                                        <p:tgtEl>
                                          <p:spTgt spid="3">
                                            <p:txEl>
                                              <p:pRg st="0" end="0"/>
                                            </p:txEl>
                                          </p:spTgt>
                                        </p:tgtEl>
                                      </p:cBhvr>
                                      <p:to x="100000" y="100000"/>
                                    </p:animScale>
                                    <p:animScale>
                                      <p:cBhvr>
                                        <p:cTn id="35" dur="26">
                                          <p:stCondLst>
                                            <p:cond delay="1808"/>
                                          </p:stCondLst>
                                        </p:cTn>
                                        <p:tgtEl>
                                          <p:spTgt spid="3">
                                            <p:txEl>
                                              <p:pRg st="0" end="0"/>
                                            </p:txEl>
                                          </p:spTgt>
                                        </p:tgtEl>
                                      </p:cBhvr>
                                      <p:to x="100000" y="95000"/>
                                    </p:animScale>
                                    <p:animScale>
                                      <p:cBhvr>
                                        <p:cTn id="36" dur="166" decel="50000">
                                          <p:stCondLst>
                                            <p:cond delay="1834"/>
                                          </p:stCondLst>
                                        </p:cTn>
                                        <p:tgtEl>
                                          <p:spTgt spid="3">
                                            <p:txEl>
                                              <p:pRg st="0" end="0"/>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wipe(down)">
                                      <p:cBhvr>
                                        <p:cTn id="39" dur="580">
                                          <p:stCondLst>
                                            <p:cond delay="0"/>
                                          </p:stCondLst>
                                        </p:cTn>
                                        <p:tgtEl>
                                          <p:spTgt spid="3">
                                            <p:txEl>
                                              <p:pRg st="1" end="1"/>
                                            </p:txEl>
                                          </p:spTgt>
                                        </p:tgtEl>
                                      </p:cBhvr>
                                    </p:animEffect>
                                    <p:anim calcmode="lin" valueType="num">
                                      <p:cBhvr>
                                        <p:cTn id="40"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1" end="1"/>
                                            </p:txEl>
                                          </p:spTgt>
                                        </p:tgtEl>
                                      </p:cBhvr>
                                      <p:to x="100000" y="60000"/>
                                    </p:animScale>
                                    <p:animScale>
                                      <p:cBhvr>
                                        <p:cTn id="46" dur="166" decel="50000">
                                          <p:stCondLst>
                                            <p:cond delay="676"/>
                                          </p:stCondLst>
                                        </p:cTn>
                                        <p:tgtEl>
                                          <p:spTgt spid="3">
                                            <p:txEl>
                                              <p:pRg st="1" end="1"/>
                                            </p:txEl>
                                          </p:spTgt>
                                        </p:tgtEl>
                                      </p:cBhvr>
                                      <p:to x="100000" y="100000"/>
                                    </p:animScale>
                                    <p:animScale>
                                      <p:cBhvr>
                                        <p:cTn id="47" dur="26">
                                          <p:stCondLst>
                                            <p:cond delay="1312"/>
                                          </p:stCondLst>
                                        </p:cTn>
                                        <p:tgtEl>
                                          <p:spTgt spid="3">
                                            <p:txEl>
                                              <p:pRg st="1" end="1"/>
                                            </p:txEl>
                                          </p:spTgt>
                                        </p:tgtEl>
                                      </p:cBhvr>
                                      <p:to x="100000" y="80000"/>
                                    </p:animScale>
                                    <p:animScale>
                                      <p:cBhvr>
                                        <p:cTn id="48" dur="166" decel="50000">
                                          <p:stCondLst>
                                            <p:cond delay="1338"/>
                                          </p:stCondLst>
                                        </p:cTn>
                                        <p:tgtEl>
                                          <p:spTgt spid="3">
                                            <p:txEl>
                                              <p:pRg st="1" end="1"/>
                                            </p:txEl>
                                          </p:spTgt>
                                        </p:tgtEl>
                                      </p:cBhvr>
                                      <p:to x="100000" y="100000"/>
                                    </p:animScale>
                                    <p:animScale>
                                      <p:cBhvr>
                                        <p:cTn id="49" dur="26">
                                          <p:stCondLst>
                                            <p:cond delay="1642"/>
                                          </p:stCondLst>
                                        </p:cTn>
                                        <p:tgtEl>
                                          <p:spTgt spid="3">
                                            <p:txEl>
                                              <p:pRg st="1" end="1"/>
                                            </p:txEl>
                                          </p:spTgt>
                                        </p:tgtEl>
                                      </p:cBhvr>
                                      <p:to x="100000" y="90000"/>
                                    </p:animScale>
                                    <p:animScale>
                                      <p:cBhvr>
                                        <p:cTn id="50" dur="166" decel="50000">
                                          <p:stCondLst>
                                            <p:cond delay="1668"/>
                                          </p:stCondLst>
                                        </p:cTn>
                                        <p:tgtEl>
                                          <p:spTgt spid="3">
                                            <p:txEl>
                                              <p:pRg st="1" end="1"/>
                                            </p:txEl>
                                          </p:spTgt>
                                        </p:tgtEl>
                                      </p:cBhvr>
                                      <p:to x="100000" y="100000"/>
                                    </p:animScale>
                                    <p:animScale>
                                      <p:cBhvr>
                                        <p:cTn id="51" dur="26">
                                          <p:stCondLst>
                                            <p:cond delay="1808"/>
                                          </p:stCondLst>
                                        </p:cTn>
                                        <p:tgtEl>
                                          <p:spTgt spid="3">
                                            <p:txEl>
                                              <p:pRg st="1" end="1"/>
                                            </p:txEl>
                                          </p:spTgt>
                                        </p:tgtEl>
                                      </p:cBhvr>
                                      <p:to x="100000" y="95000"/>
                                    </p:animScale>
                                    <p:animScale>
                                      <p:cBhvr>
                                        <p:cTn id="52" dur="166" decel="50000">
                                          <p:stCondLst>
                                            <p:cond delay="1834"/>
                                          </p:stCondLst>
                                        </p:cTn>
                                        <p:tgtEl>
                                          <p:spTgt spid="3">
                                            <p:txEl>
                                              <p:pRg st="1" end="1"/>
                                            </p:txEl>
                                          </p:spTgt>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Effect transition="in" filter="wipe(down)">
                                      <p:cBhvr>
                                        <p:cTn id="55" dur="580">
                                          <p:stCondLst>
                                            <p:cond delay="0"/>
                                          </p:stCondLst>
                                        </p:cTn>
                                        <p:tgtEl>
                                          <p:spTgt spid="3">
                                            <p:txEl>
                                              <p:pRg st="2" end="2"/>
                                            </p:txEl>
                                          </p:spTgt>
                                        </p:tgtEl>
                                      </p:cBhvr>
                                    </p:animEffect>
                                    <p:anim calcmode="lin" valueType="num">
                                      <p:cBhvr>
                                        <p:cTn id="5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2" end="2"/>
                                            </p:txEl>
                                          </p:spTgt>
                                        </p:tgtEl>
                                      </p:cBhvr>
                                      <p:to x="100000" y="60000"/>
                                    </p:animScale>
                                    <p:animScale>
                                      <p:cBhvr>
                                        <p:cTn id="62" dur="166" decel="50000">
                                          <p:stCondLst>
                                            <p:cond delay="676"/>
                                          </p:stCondLst>
                                        </p:cTn>
                                        <p:tgtEl>
                                          <p:spTgt spid="3">
                                            <p:txEl>
                                              <p:pRg st="2" end="2"/>
                                            </p:txEl>
                                          </p:spTgt>
                                        </p:tgtEl>
                                      </p:cBhvr>
                                      <p:to x="100000" y="100000"/>
                                    </p:animScale>
                                    <p:animScale>
                                      <p:cBhvr>
                                        <p:cTn id="63" dur="26">
                                          <p:stCondLst>
                                            <p:cond delay="1312"/>
                                          </p:stCondLst>
                                        </p:cTn>
                                        <p:tgtEl>
                                          <p:spTgt spid="3">
                                            <p:txEl>
                                              <p:pRg st="2" end="2"/>
                                            </p:txEl>
                                          </p:spTgt>
                                        </p:tgtEl>
                                      </p:cBhvr>
                                      <p:to x="100000" y="80000"/>
                                    </p:animScale>
                                    <p:animScale>
                                      <p:cBhvr>
                                        <p:cTn id="64" dur="166" decel="50000">
                                          <p:stCondLst>
                                            <p:cond delay="1338"/>
                                          </p:stCondLst>
                                        </p:cTn>
                                        <p:tgtEl>
                                          <p:spTgt spid="3">
                                            <p:txEl>
                                              <p:pRg st="2" end="2"/>
                                            </p:txEl>
                                          </p:spTgt>
                                        </p:tgtEl>
                                      </p:cBhvr>
                                      <p:to x="100000" y="100000"/>
                                    </p:animScale>
                                    <p:animScale>
                                      <p:cBhvr>
                                        <p:cTn id="65" dur="26">
                                          <p:stCondLst>
                                            <p:cond delay="1642"/>
                                          </p:stCondLst>
                                        </p:cTn>
                                        <p:tgtEl>
                                          <p:spTgt spid="3">
                                            <p:txEl>
                                              <p:pRg st="2" end="2"/>
                                            </p:txEl>
                                          </p:spTgt>
                                        </p:tgtEl>
                                      </p:cBhvr>
                                      <p:to x="100000" y="90000"/>
                                    </p:animScale>
                                    <p:animScale>
                                      <p:cBhvr>
                                        <p:cTn id="66" dur="166" decel="50000">
                                          <p:stCondLst>
                                            <p:cond delay="1668"/>
                                          </p:stCondLst>
                                        </p:cTn>
                                        <p:tgtEl>
                                          <p:spTgt spid="3">
                                            <p:txEl>
                                              <p:pRg st="2" end="2"/>
                                            </p:txEl>
                                          </p:spTgt>
                                        </p:tgtEl>
                                      </p:cBhvr>
                                      <p:to x="100000" y="100000"/>
                                    </p:animScale>
                                    <p:animScale>
                                      <p:cBhvr>
                                        <p:cTn id="67" dur="26">
                                          <p:stCondLst>
                                            <p:cond delay="1808"/>
                                          </p:stCondLst>
                                        </p:cTn>
                                        <p:tgtEl>
                                          <p:spTgt spid="3">
                                            <p:txEl>
                                              <p:pRg st="2" end="2"/>
                                            </p:txEl>
                                          </p:spTgt>
                                        </p:tgtEl>
                                      </p:cBhvr>
                                      <p:to x="100000" y="95000"/>
                                    </p:animScale>
                                    <p:animScale>
                                      <p:cBhvr>
                                        <p:cTn id="68" dur="166" decel="50000">
                                          <p:stCondLst>
                                            <p:cond delay="1834"/>
                                          </p:stCondLst>
                                        </p:cTn>
                                        <p:tgtEl>
                                          <p:spTgt spid="3">
                                            <p:txEl>
                                              <p:pRg st="2" end="2"/>
                                            </p:txEl>
                                          </p:spTgt>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3">
                                            <p:txEl>
                                              <p:pRg st="3" end="3"/>
                                            </p:txEl>
                                          </p:spTgt>
                                        </p:tgtEl>
                                        <p:attrNameLst>
                                          <p:attrName>style.visibility</p:attrName>
                                        </p:attrNameLst>
                                      </p:cBhvr>
                                      <p:to>
                                        <p:strVal val="visible"/>
                                      </p:to>
                                    </p:set>
                                    <p:animEffect transition="in" filter="wipe(down)">
                                      <p:cBhvr>
                                        <p:cTn id="71" dur="580">
                                          <p:stCondLst>
                                            <p:cond delay="0"/>
                                          </p:stCondLst>
                                        </p:cTn>
                                        <p:tgtEl>
                                          <p:spTgt spid="3">
                                            <p:txEl>
                                              <p:pRg st="3" end="3"/>
                                            </p:txEl>
                                          </p:spTgt>
                                        </p:tgtEl>
                                      </p:cBhvr>
                                    </p:animEffect>
                                    <p:anim calcmode="lin" valueType="num">
                                      <p:cBhvr>
                                        <p:cTn id="7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3" end="3"/>
                                            </p:txEl>
                                          </p:spTgt>
                                        </p:tgtEl>
                                      </p:cBhvr>
                                      <p:to x="100000" y="60000"/>
                                    </p:animScale>
                                    <p:animScale>
                                      <p:cBhvr>
                                        <p:cTn id="78" dur="166" decel="50000">
                                          <p:stCondLst>
                                            <p:cond delay="676"/>
                                          </p:stCondLst>
                                        </p:cTn>
                                        <p:tgtEl>
                                          <p:spTgt spid="3">
                                            <p:txEl>
                                              <p:pRg st="3" end="3"/>
                                            </p:txEl>
                                          </p:spTgt>
                                        </p:tgtEl>
                                      </p:cBhvr>
                                      <p:to x="100000" y="100000"/>
                                    </p:animScale>
                                    <p:animScale>
                                      <p:cBhvr>
                                        <p:cTn id="79" dur="26">
                                          <p:stCondLst>
                                            <p:cond delay="1312"/>
                                          </p:stCondLst>
                                        </p:cTn>
                                        <p:tgtEl>
                                          <p:spTgt spid="3">
                                            <p:txEl>
                                              <p:pRg st="3" end="3"/>
                                            </p:txEl>
                                          </p:spTgt>
                                        </p:tgtEl>
                                      </p:cBhvr>
                                      <p:to x="100000" y="80000"/>
                                    </p:animScale>
                                    <p:animScale>
                                      <p:cBhvr>
                                        <p:cTn id="80" dur="166" decel="50000">
                                          <p:stCondLst>
                                            <p:cond delay="1338"/>
                                          </p:stCondLst>
                                        </p:cTn>
                                        <p:tgtEl>
                                          <p:spTgt spid="3">
                                            <p:txEl>
                                              <p:pRg st="3" end="3"/>
                                            </p:txEl>
                                          </p:spTgt>
                                        </p:tgtEl>
                                      </p:cBhvr>
                                      <p:to x="100000" y="100000"/>
                                    </p:animScale>
                                    <p:animScale>
                                      <p:cBhvr>
                                        <p:cTn id="81" dur="26">
                                          <p:stCondLst>
                                            <p:cond delay="1642"/>
                                          </p:stCondLst>
                                        </p:cTn>
                                        <p:tgtEl>
                                          <p:spTgt spid="3">
                                            <p:txEl>
                                              <p:pRg st="3" end="3"/>
                                            </p:txEl>
                                          </p:spTgt>
                                        </p:tgtEl>
                                      </p:cBhvr>
                                      <p:to x="100000" y="90000"/>
                                    </p:animScale>
                                    <p:animScale>
                                      <p:cBhvr>
                                        <p:cTn id="82" dur="166" decel="50000">
                                          <p:stCondLst>
                                            <p:cond delay="1668"/>
                                          </p:stCondLst>
                                        </p:cTn>
                                        <p:tgtEl>
                                          <p:spTgt spid="3">
                                            <p:txEl>
                                              <p:pRg st="3" end="3"/>
                                            </p:txEl>
                                          </p:spTgt>
                                        </p:tgtEl>
                                      </p:cBhvr>
                                      <p:to x="100000" y="100000"/>
                                    </p:animScale>
                                    <p:animScale>
                                      <p:cBhvr>
                                        <p:cTn id="83" dur="26">
                                          <p:stCondLst>
                                            <p:cond delay="1808"/>
                                          </p:stCondLst>
                                        </p:cTn>
                                        <p:tgtEl>
                                          <p:spTgt spid="3">
                                            <p:txEl>
                                              <p:pRg st="3" end="3"/>
                                            </p:txEl>
                                          </p:spTgt>
                                        </p:tgtEl>
                                      </p:cBhvr>
                                      <p:to x="100000" y="95000"/>
                                    </p:animScale>
                                    <p:animScale>
                                      <p:cBhvr>
                                        <p:cTn id="84" dur="166" decel="50000">
                                          <p:stCondLst>
                                            <p:cond delay="1834"/>
                                          </p:stCondLst>
                                        </p:cTn>
                                        <p:tgtEl>
                                          <p:spTgt spid="3">
                                            <p:txEl>
                                              <p:pRg st="3" end="3"/>
                                            </p:txEl>
                                          </p:spTgt>
                                        </p:tgtEl>
                                      </p:cBhvr>
                                      <p:to x="100000" y="100000"/>
                                    </p:animScale>
                                  </p:childTnLst>
                                </p:cTn>
                              </p:par>
                            </p:childTnLst>
                          </p:cTn>
                        </p:par>
                        <p:par>
                          <p:cTn id="85" fill="hold">
                            <p:stCondLst>
                              <p:cond delay="2000"/>
                            </p:stCondLst>
                            <p:childTnLst>
                              <p:par>
                                <p:cTn id="86" presetID="1" presetClass="mediacall" presetSubtype="0" fill="hold" nodeType="afterEffect">
                                  <p:stCondLst>
                                    <p:cond delay="0"/>
                                  </p:stCondLst>
                                  <p:childTnLst>
                                    <p:cmd type="call" cmd="playFrom(0.0)">
                                      <p:cBhvr>
                                        <p:cTn id="87" dur="13175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showWhenStopped="0">
                <p:cTn id="88" repeatCount="indefinite" fill="hold" display="0">
                  <p:stCondLst>
                    <p:cond delay="indefinite"/>
                  </p:stCondLst>
                </p:cTn>
                <p:tgtEl>
                  <p:spTgt spid="6"/>
                </p:tgtEl>
              </p:cMediaNode>
            </p:video>
            <p:seq concurrent="1" nextAc="seek">
              <p:cTn id="89" restart="whenNotActive" fill="hold" evtFilter="cancelBubble" nodeType="interactiveSeq">
                <p:stCondLst>
                  <p:cond evt="onClick" delay="0">
                    <p:tgtEl>
                      <p:spTgt spid="6"/>
                    </p:tgtEl>
                  </p:cond>
                </p:stCondLst>
                <p:endSync evt="end" delay="0">
                  <p:rtn val="all"/>
                </p:endSync>
                <p:childTnLst>
                  <p:par>
                    <p:cTn id="90" fill="hold">
                      <p:stCondLst>
                        <p:cond delay="0"/>
                      </p:stCondLst>
                      <p:childTnLst>
                        <p:par>
                          <p:cTn id="91" fill="hold">
                            <p:stCondLst>
                              <p:cond delay="0"/>
                            </p:stCondLst>
                            <p:childTnLst>
                              <p:par>
                                <p:cTn id="92" presetID="2" presetClass="mediacall" presetSubtype="0" fill="hold" nodeType="clickEffect">
                                  <p:stCondLst>
                                    <p:cond delay="0"/>
                                  </p:stCondLst>
                                  <p:childTnLst>
                                    <p:cmd type="call" cmd="togglePause">
                                      <p:cBhvr>
                                        <p:cTn id="93" dur="1" fill="hold"/>
                                        <p:tgtEl>
                                          <p:spTgt spid="6"/>
                                        </p:tgtEl>
                                      </p:cBhvr>
                                    </p:cmd>
                                  </p:childTnLst>
                                </p:cTn>
                              </p:par>
                            </p:childTnLst>
                          </p:cTn>
                        </p:par>
                      </p:childTnLst>
                    </p:cTn>
                  </p:par>
                </p:childTnLst>
              </p:cTn>
              <p:nextCondLst>
                <p:cond evt="onClick" delay="0">
                  <p:tgtEl>
                    <p:spTgt spid="6"/>
                  </p:tgtEl>
                </p:cond>
              </p:nextCondLst>
            </p:seq>
          </p:childTnLst>
        </p:cTn>
      </p:par>
    </p:tnLst>
    <p:bldLst>
      <p:bldP spid="2" grpId="0"/>
      <p:bldP spid="3"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641</Words>
  <Application>Microsoft Office PowerPoint</Application>
  <PresentationFormat>On-screen Show (4:3)</PresentationFormat>
  <Paragraphs>42</Paragraphs>
  <Slides>7</Slides>
  <Notes>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Franklin Gothic Book</vt:lpstr>
      <vt:lpstr>Franklin Gothic Medium</vt:lpstr>
      <vt:lpstr>Wingdings 2</vt:lpstr>
      <vt:lpstr>Trek</vt:lpstr>
      <vt:lpstr>PowerPoint Presentation</vt:lpstr>
      <vt:lpstr>Introduction</vt:lpstr>
      <vt:lpstr>PowerPoint Presentation</vt:lpstr>
      <vt:lpstr>How it starts ?</vt:lpstr>
      <vt:lpstr>PowerPoint Presentation</vt:lpstr>
      <vt:lpstr>https://jordaninsider.wordpress.com/2015/04/19/jordanian-social-events-traditions/  https://www.thebedouinway.com/bedouin-blog/2014/5/11/bedouin-weddings  https://folkculturebh.org/en/?issue=26&amp;page=article&amp;id=846  https://ab-mediapro.com/project/bedouin/  https://bedawi.com/Bedouin_Culture/family/marriage#:~:text=For%20Bedouin%20marriage%20legalizes%20sexual,the%20Bedouin%20code%20of%20honor.  </vt:lpstr>
      <vt:lpstr>Second month project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Zeina</dc:creator>
  <cp:lastModifiedBy>laith zaki</cp:lastModifiedBy>
  <cp:revision>90</cp:revision>
  <dcterms:created xsi:type="dcterms:W3CDTF">2023-11-06T16:46:06Z</dcterms:created>
  <dcterms:modified xsi:type="dcterms:W3CDTF">2023-11-08T21:34:51Z</dcterms:modified>
</cp:coreProperties>
</file>