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40686C-CA52-4BB5-90A1-4B0D73B95965}" v="53" dt="2023-11-08T18:28:42.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18:20:03.186"/>
    </inkml:context>
    <inkml:brush xml:id="br0">
      <inkml:brushProperty name="width" value="0.035" units="cm"/>
      <inkml:brushProperty name="height" value="0.035" units="cm"/>
    </inkml:brush>
  </inkml:definitions>
  <inkml:trace contextRef="#ctx0" brushRef="#br0">1 1 24575,'0'58'-8191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9920-6C54-8548-C5EB-70524966C7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5C564C-A460-294B-CEA1-CC1226A566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857EAC-22E5-2C88-301F-1B98941C1050}"/>
              </a:ext>
            </a:extLst>
          </p:cNvPr>
          <p:cNvSpPr>
            <a:spLocks noGrp="1"/>
          </p:cNvSpPr>
          <p:nvPr>
            <p:ph type="dt" sz="half" idx="10"/>
          </p:nvPr>
        </p:nvSpPr>
        <p:spPr/>
        <p:txBody>
          <a:bodyPr/>
          <a:lstStyle/>
          <a:p>
            <a:fld id="{F1E1C36C-DA4D-4873-B4EC-07A071EF1E5E}" type="datetimeFigureOut">
              <a:rPr lang="en-US" smtClean="0"/>
              <a:t>11/8/2023</a:t>
            </a:fld>
            <a:endParaRPr lang="en-US"/>
          </a:p>
        </p:txBody>
      </p:sp>
      <p:sp>
        <p:nvSpPr>
          <p:cNvPr id="5" name="Footer Placeholder 4">
            <a:extLst>
              <a:ext uri="{FF2B5EF4-FFF2-40B4-BE49-F238E27FC236}">
                <a16:creationId xmlns:a16="http://schemas.microsoft.com/office/drawing/2014/main" id="{302FA583-89FB-12BF-F524-42953E7A5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51CB9-D9DE-24CB-625F-EC33C805787A}"/>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155867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7ED3F-C105-0A14-CB6D-EFBCF37CC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C1C247-DB12-748F-01E9-C0D2251246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76963-6C10-7446-F992-DC3D5D0B22B0}"/>
              </a:ext>
            </a:extLst>
          </p:cNvPr>
          <p:cNvSpPr>
            <a:spLocks noGrp="1"/>
          </p:cNvSpPr>
          <p:nvPr>
            <p:ph type="dt" sz="half" idx="10"/>
          </p:nvPr>
        </p:nvSpPr>
        <p:spPr/>
        <p:txBody>
          <a:bodyPr/>
          <a:lstStyle/>
          <a:p>
            <a:fld id="{F1E1C36C-DA4D-4873-B4EC-07A071EF1E5E}" type="datetimeFigureOut">
              <a:rPr lang="en-US" smtClean="0"/>
              <a:t>11/8/2023</a:t>
            </a:fld>
            <a:endParaRPr lang="en-US"/>
          </a:p>
        </p:txBody>
      </p:sp>
      <p:sp>
        <p:nvSpPr>
          <p:cNvPr id="5" name="Footer Placeholder 4">
            <a:extLst>
              <a:ext uri="{FF2B5EF4-FFF2-40B4-BE49-F238E27FC236}">
                <a16:creationId xmlns:a16="http://schemas.microsoft.com/office/drawing/2014/main" id="{F89288B0-9401-F9EE-58A2-6C79832D1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AFB62-648C-E5BC-A14D-69418B8BCBD1}"/>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74217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FDC11A-83FB-4C1C-E08B-D51A2CCE54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EC4160-C4B2-A1F4-ED88-A09697BC48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4112E-F928-B518-F5C5-036AD126D7E5}"/>
              </a:ext>
            </a:extLst>
          </p:cNvPr>
          <p:cNvSpPr>
            <a:spLocks noGrp="1"/>
          </p:cNvSpPr>
          <p:nvPr>
            <p:ph type="dt" sz="half" idx="10"/>
          </p:nvPr>
        </p:nvSpPr>
        <p:spPr/>
        <p:txBody>
          <a:bodyPr/>
          <a:lstStyle/>
          <a:p>
            <a:fld id="{F1E1C36C-DA4D-4873-B4EC-07A071EF1E5E}" type="datetimeFigureOut">
              <a:rPr lang="en-US" smtClean="0"/>
              <a:t>11/8/2023</a:t>
            </a:fld>
            <a:endParaRPr lang="en-US"/>
          </a:p>
        </p:txBody>
      </p:sp>
      <p:sp>
        <p:nvSpPr>
          <p:cNvPr id="5" name="Footer Placeholder 4">
            <a:extLst>
              <a:ext uri="{FF2B5EF4-FFF2-40B4-BE49-F238E27FC236}">
                <a16:creationId xmlns:a16="http://schemas.microsoft.com/office/drawing/2014/main" id="{6945B6D6-762D-A00B-4174-299519A44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14908-ADC3-E00B-305A-9D5D41C00920}"/>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398222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9B13-FA4B-186E-79F9-6BD3ADB4C2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30771-1E7E-A446-FD52-8C475A09C5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DEE83-EEFE-E294-B08C-62B6F3921A64}"/>
              </a:ext>
            </a:extLst>
          </p:cNvPr>
          <p:cNvSpPr>
            <a:spLocks noGrp="1"/>
          </p:cNvSpPr>
          <p:nvPr>
            <p:ph type="dt" sz="half" idx="10"/>
          </p:nvPr>
        </p:nvSpPr>
        <p:spPr/>
        <p:txBody>
          <a:bodyPr/>
          <a:lstStyle/>
          <a:p>
            <a:fld id="{F1E1C36C-DA4D-4873-B4EC-07A071EF1E5E}" type="datetimeFigureOut">
              <a:rPr lang="en-US" smtClean="0"/>
              <a:t>11/8/2023</a:t>
            </a:fld>
            <a:endParaRPr lang="en-US"/>
          </a:p>
        </p:txBody>
      </p:sp>
      <p:sp>
        <p:nvSpPr>
          <p:cNvPr id="5" name="Footer Placeholder 4">
            <a:extLst>
              <a:ext uri="{FF2B5EF4-FFF2-40B4-BE49-F238E27FC236}">
                <a16:creationId xmlns:a16="http://schemas.microsoft.com/office/drawing/2014/main" id="{7C2EADC4-D5E5-8EF2-C3BE-AE7B3846B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A438B-B4A8-FDFF-9065-E71AEF430157}"/>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127586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99CD-8C94-CD1D-6513-D59F225097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6C6DF4-2050-07CB-8C86-6BF662AC92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AB4B43-34B6-B48B-20ED-27EAB2B77C58}"/>
              </a:ext>
            </a:extLst>
          </p:cNvPr>
          <p:cNvSpPr>
            <a:spLocks noGrp="1"/>
          </p:cNvSpPr>
          <p:nvPr>
            <p:ph type="dt" sz="half" idx="10"/>
          </p:nvPr>
        </p:nvSpPr>
        <p:spPr/>
        <p:txBody>
          <a:bodyPr/>
          <a:lstStyle/>
          <a:p>
            <a:fld id="{F1E1C36C-DA4D-4873-B4EC-07A071EF1E5E}" type="datetimeFigureOut">
              <a:rPr lang="en-US" smtClean="0"/>
              <a:t>11/8/2023</a:t>
            </a:fld>
            <a:endParaRPr lang="en-US"/>
          </a:p>
        </p:txBody>
      </p:sp>
      <p:sp>
        <p:nvSpPr>
          <p:cNvPr id="5" name="Footer Placeholder 4">
            <a:extLst>
              <a:ext uri="{FF2B5EF4-FFF2-40B4-BE49-F238E27FC236}">
                <a16:creationId xmlns:a16="http://schemas.microsoft.com/office/drawing/2014/main" id="{D74E7A3D-0BFD-03E4-CB2E-5D15E3390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67F03-2DE4-DADC-3FFF-A900E00F65D3}"/>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2786381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99AB5-0207-BBB5-4E2F-2718A55BCC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1E23B4-AB76-DD75-22CD-43A2D565C2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918AC9-40C1-E470-32F2-611CE1376C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B1D341-E6F5-A92B-A0A6-E88A05AB7608}"/>
              </a:ext>
            </a:extLst>
          </p:cNvPr>
          <p:cNvSpPr>
            <a:spLocks noGrp="1"/>
          </p:cNvSpPr>
          <p:nvPr>
            <p:ph type="dt" sz="half" idx="10"/>
          </p:nvPr>
        </p:nvSpPr>
        <p:spPr/>
        <p:txBody>
          <a:bodyPr/>
          <a:lstStyle/>
          <a:p>
            <a:fld id="{F1E1C36C-DA4D-4873-B4EC-07A071EF1E5E}" type="datetimeFigureOut">
              <a:rPr lang="en-US" smtClean="0"/>
              <a:t>11/8/2023</a:t>
            </a:fld>
            <a:endParaRPr lang="en-US"/>
          </a:p>
        </p:txBody>
      </p:sp>
      <p:sp>
        <p:nvSpPr>
          <p:cNvPr id="6" name="Footer Placeholder 5">
            <a:extLst>
              <a:ext uri="{FF2B5EF4-FFF2-40B4-BE49-F238E27FC236}">
                <a16:creationId xmlns:a16="http://schemas.microsoft.com/office/drawing/2014/main" id="{58617824-0506-73F1-7E65-BC67572510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432B4-945C-F071-C891-9329F9BEF848}"/>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7954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CBCF-0AC1-05E6-35D7-53B9A6280C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86809E-8AC0-5474-6976-5ED671ED88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253F6D-9456-44E2-3361-ED51C60C34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AAC74-BE7D-7C41-4391-42E9E226F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56F8C6-925C-92BC-F170-253246BFBC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9BC577-6936-4D39-7DEA-C056226B5D86}"/>
              </a:ext>
            </a:extLst>
          </p:cNvPr>
          <p:cNvSpPr>
            <a:spLocks noGrp="1"/>
          </p:cNvSpPr>
          <p:nvPr>
            <p:ph type="dt" sz="half" idx="10"/>
          </p:nvPr>
        </p:nvSpPr>
        <p:spPr/>
        <p:txBody>
          <a:bodyPr/>
          <a:lstStyle/>
          <a:p>
            <a:fld id="{F1E1C36C-DA4D-4873-B4EC-07A071EF1E5E}" type="datetimeFigureOut">
              <a:rPr lang="en-US" smtClean="0"/>
              <a:t>11/8/2023</a:t>
            </a:fld>
            <a:endParaRPr lang="en-US"/>
          </a:p>
        </p:txBody>
      </p:sp>
      <p:sp>
        <p:nvSpPr>
          <p:cNvPr id="8" name="Footer Placeholder 7">
            <a:extLst>
              <a:ext uri="{FF2B5EF4-FFF2-40B4-BE49-F238E27FC236}">
                <a16:creationId xmlns:a16="http://schemas.microsoft.com/office/drawing/2014/main" id="{32AFC7B4-6FF5-737B-5AAA-39E8392242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3D1276-5661-08E4-A643-EB38E66A4CDF}"/>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410103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CD05-1CFA-BA52-85CA-6FFA745691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AF77FB-4DB5-3C49-4C85-C50A4852D7A4}"/>
              </a:ext>
            </a:extLst>
          </p:cNvPr>
          <p:cNvSpPr>
            <a:spLocks noGrp="1"/>
          </p:cNvSpPr>
          <p:nvPr>
            <p:ph type="dt" sz="half" idx="10"/>
          </p:nvPr>
        </p:nvSpPr>
        <p:spPr/>
        <p:txBody>
          <a:bodyPr/>
          <a:lstStyle/>
          <a:p>
            <a:fld id="{F1E1C36C-DA4D-4873-B4EC-07A071EF1E5E}" type="datetimeFigureOut">
              <a:rPr lang="en-US" smtClean="0"/>
              <a:t>11/8/2023</a:t>
            </a:fld>
            <a:endParaRPr lang="en-US"/>
          </a:p>
        </p:txBody>
      </p:sp>
      <p:sp>
        <p:nvSpPr>
          <p:cNvPr id="4" name="Footer Placeholder 3">
            <a:extLst>
              <a:ext uri="{FF2B5EF4-FFF2-40B4-BE49-F238E27FC236}">
                <a16:creationId xmlns:a16="http://schemas.microsoft.com/office/drawing/2014/main" id="{3813EE9A-F40E-909F-EE5A-401A951FB6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0709D9-43C8-CE81-4586-1846402839F9}"/>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53395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36805-531D-B890-6D9F-CD2120388560}"/>
              </a:ext>
            </a:extLst>
          </p:cNvPr>
          <p:cNvSpPr>
            <a:spLocks noGrp="1"/>
          </p:cNvSpPr>
          <p:nvPr>
            <p:ph type="dt" sz="half" idx="10"/>
          </p:nvPr>
        </p:nvSpPr>
        <p:spPr/>
        <p:txBody>
          <a:bodyPr/>
          <a:lstStyle/>
          <a:p>
            <a:fld id="{F1E1C36C-DA4D-4873-B4EC-07A071EF1E5E}" type="datetimeFigureOut">
              <a:rPr lang="en-US" smtClean="0"/>
              <a:t>11/8/2023</a:t>
            </a:fld>
            <a:endParaRPr lang="en-US"/>
          </a:p>
        </p:txBody>
      </p:sp>
      <p:sp>
        <p:nvSpPr>
          <p:cNvPr id="3" name="Footer Placeholder 2">
            <a:extLst>
              <a:ext uri="{FF2B5EF4-FFF2-40B4-BE49-F238E27FC236}">
                <a16:creationId xmlns:a16="http://schemas.microsoft.com/office/drawing/2014/main" id="{49B5F5E2-81CB-D071-CDBD-AB49C68A10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E2E930-EDA6-8617-ECA9-BF81BFA7193D}"/>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53134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2B90-E55E-C4BD-1392-60E21CC90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CFC24A-05EB-A198-13EA-37B0D1DEFC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C976AF-FE99-3AB6-FF8E-556D6BD6E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8CC52F-AC9D-C10D-2143-7DFF5F82A4BC}"/>
              </a:ext>
            </a:extLst>
          </p:cNvPr>
          <p:cNvSpPr>
            <a:spLocks noGrp="1"/>
          </p:cNvSpPr>
          <p:nvPr>
            <p:ph type="dt" sz="half" idx="10"/>
          </p:nvPr>
        </p:nvSpPr>
        <p:spPr/>
        <p:txBody>
          <a:bodyPr/>
          <a:lstStyle/>
          <a:p>
            <a:fld id="{F1E1C36C-DA4D-4873-B4EC-07A071EF1E5E}" type="datetimeFigureOut">
              <a:rPr lang="en-US" smtClean="0"/>
              <a:t>11/8/2023</a:t>
            </a:fld>
            <a:endParaRPr lang="en-US"/>
          </a:p>
        </p:txBody>
      </p:sp>
      <p:sp>
        <p:nvSpPr>
          <p:cNvPr id="6" name="Footer Placeholder 5">
            <a:extLst>
              <a:ext uri="{FF2B5EF4-FFF2-40B4-BE49-F238E27FC236}">
                <a16:creationId xmlns:a16="http://schemas.microsoft.com/office/drawing/2014/main" id="{088F6A07-9880-3C7D-9EC3-FC9F9A9180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39E4E0-3334-594E-6581-BC06C89F27C5}"/>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419268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ED12-77DA-9F7D-32A1-6736D0D181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154016-C572-E3DE-5E80-6C79CC30BA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2664F2-7307-6059-F751-4517E8131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9777C-FD48-10B7-BFF2-6BF5F98F509B}"/>
              </a:ext>
            </a:extLst>
          </p:cNvPr>
          <p:cNvSpPr>
            <a:spLocks noGrp="1"/>
          </p:cNvSpPr>
          <p:nvPr>
            <p:ph type="dt" sz="half" idx="10"/>
          </p:nvPr>
        </p:nvSpPr>
        <p:spPr/>
        <p:txBody>
          <a:bodyPr/>
          <a:lstStyle/>
          <a:p>
            <a:fld id="{F1E1C36C-DA4D-4873-B4EC-07A071EF1E5E}" type="datetimeFigureOut">
              <a:rPr lang="en-US" smtClean="0"/>
              <a:t>11/8/2023</a:t>
            </a:fld>
            <a:endParaRPr lang="en-US"/>
          </a:p>
        </p:txBody>
      </p:sp>
      <p:sp>
        <p:nvSpPr>
          <p:cNvPr id="6" name="Footer Placeholder 5">
            <a:extLst>
              <a:ext uri="{FF2B5EF4-FFF2-40B4-BE49-F238E27FC236}">
                <a16:creationId xmlns:a16="http://schemas.microsoft.com/office/drawing/2014/main" id="{6416A4FF-6243-A53D-8826-74909EDDA7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247C5-7CDD-6956-C39B-1771CA8EA9AA}"/>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3822892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559AA8-A439-80F6-587B-F613A05120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EECCED-6147-88D7-5C77-059D456343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5D413-9425-CD01-AE10-A38C97F35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1C36C-DA4D-4873-B4EC-07A071EF1E5E}" type="datetimeFigureOut">
              <a:rPr lang="en-US" smtClean="0"/>
              <a:t>11/8/2023</a:t>
            </a:fld>
            <a:endParaRPr lang="en-US"/>
          </a:p>
        </p:txBody>
      </p:sp>
      <p:sp>
        <p:nvSpPr>
          <p:cNvPr id="5" name="Footer Placeholder 4">
            <a:extLst>
              <a:ext uri="{FF2B5EF4-FFF2-40B4-BE49-F238E27FC236}">
                <a16:creationId xmlns:a16="http://schemas.microsoft.com/office/drawing/2014/main" id="{D4671B02-C13C-8020-D9A5-1C83B5AED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63CCC3-BC27-FAAB-9C28-0DC0B765A0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5EE28-D4B9-478F-8B0A-0ADEBC33C8CC}" type="slidenum">
              <a:rPr lang="en-US" smtClean="0"/>
              <a:t>‹#›</a:t>
            </a:fld>
            <a:endParaRPr lang="en-US"/>
          </a:p>
        </p:txBody>
      </p:sp>
    </p:spTree>
    <p:extLst>
      <p:ext uri="{BB962C8B-B14F-4D97-AF65-F5344CB8AC3E}">
        <p14:creationId xmlns:p14="http://schemas.microsoft.com/office/powerpoint/2010/main" val="3552191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ikitravel.org/wiki/en/index.php?title=File:Flag_of_Jordan.sv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flickr.com/photos/58847482@N03/6978039882/"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Gulf_of_Suez" TargetMode="External"/><Relationship Id="rId7" Type="http://schemas.openxmlformats.org/officeDocument/2006/relationships/hyperlink" Target="https://pxhere.com/en/photo/1418351" TargetMode="Externa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hyperlink" Target="https://wikitravel.org/en/Aqaba"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s://harindabama.com/2020/09/06/a-taste-of-the-levant-jordan/"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global-geography.org/af/Geography/Asia/Jordan/Pictures/Wadi_Rum/Wadi_Rum_10" TargetMode="External"/><Relationship Id="rId7" Type="http://schemas.openxmlformats.org/officeDocument/2006/relationships/hyperlink" Target="https://harindabama.com/2020/09/06/a-taste-of-the-levant-jordan/"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hyperlink" Target="https://global-geography.org/af/Geography/Asia/Jordan/Pictures/Wadi_Rum/Wadi_Rum_17" TargetMode="External"/><Relationship Id="rId4" Type="http://schemas.openxmlformats.org/officeDocument/2006/relationships/image" Target="../media/image8.jpg"/><Relationship Id="rId9" Type="http://schemas.openxmlformats.org/officeDocument/2006/relationships/hyperlink" Target="https://fotkyzadarmo.sk/mesacne-udolie-wadi-rum/p102048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Mansaf"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https://bestplacesofinterest.com/finger-licking-dishes-prove-jordan-wins-food-hands/" TargetMode="Externa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hyperlink" Target="https://bestplacesofinterest.com/finger-licking-dishes-prove-jordan-wins-food-hands/" TargetMode="External"/><Relationship Id="rId7" Type="http://schemas.openxmlformats.org/officeDocument/2006/relationships/hyperlink" Target="https://ourfood.nl/recepten-region/96-2-jordanie-00-lam-01-mansaf.html" TargetMode="Externa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en.wikipedia.org/wiki/Mansaf"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publicdomainpictures.net/view-image.php?image=127836&amp;picture=global-people" TargetMode="External"/><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 name="Straight Connector 25">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4" name="Straight Connector 33">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descr="A flag with a red triangle and green and white stripes&#10;&#10;Description automatically generated">
            <a:extLst>
              <a:ext uri="{FF2B5EF4-FFF2-40B4-BE49-F238E27FC236}">
                <a16:creationId xmlns:a16="http://schemas.microsoft.com/office/drawing/2014/main" id="{DB66FCCB-D013-7BC9-AD1A-37BFE3C0F0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5013" y="357188"/>
            <a:ext cx="10785475" cy="5356225"/>
          </a:xfrm>
          <a:prstGeom prst="rect">
            <a:avLst/>
          </a:prstGeom>
        </p:spPr>
      </p:pic>
      <p:sp>
        <p:nvSpPr>
          <p:cNvPr id="2" name="Title 1">
            <a:extLst>
              <a:ext uri="{FF2B5EF4-FFF2-40B4-BE49-F238E27FC236}">
                <a16:creationId xmlns:a16="http://schemas.microsoft.com/office/drawing/2014/main" id="{FDFFBD5C-21DA-AE27-8AD0-2B963594020C}"/>
              </a:ext>
            </a:extLst>
          </p:cNvPr>
          <p:cNvSpPr>
            <a:spLocks noGrp="1"/>
          </p:cNvSpPr>
          <p:nvPr>
            <p:ph type="ctrTitle"/>
          </p:nvPr>
        </p:nvSpPr>
        <p:spPr>
          <a:xfrm>
            <a:off x="2618173" y="630936"/>
            <a:ext cx="7315200" cy="2702018"/>
          </a:xfrm>
          <a:noFill/>
        </p:spPr>
        <p:txBody>
          <a:bodyPr anchor="b">
            <a:normAutofit/>
          </a:bodyPr>
          <a:lstStyle/>
          <a:p>
            <a:r>
              <a:rPr lang="en-US" sz="4800" dirty="0">
                <a:solidFill>
                  <a:schemeClr val="bg2">
                    <a:lumMod val="10000"/>
                  </a:schemeClr>
                </a:solidFill>
              </a:rPr>
              <a:t>Traditional food in Jordan</a:t>
            </a:r>
          </a:p>
        </p:txBody>
      </p:sp>
      <p:sp>
        <p:nvSpPr>
          <p:cNvPr id="3" name="Subtitle 2">
            <a:extLst>
              <a:ext uri="{FF2B5EF4-FFF2-40B4-BE49-F238E27FC236}">
                <a16:creationId xmlns:a16="http://schemas.microsoft.com/office/drawing/2014/main" id="{4180DCEC-540E-CB05-E903-1CCA4EF1F5AB}"/>
              </a:ext>
            </a:extLst>
          </p:cNvPr>
          <p:cNvSpPr>
            <a:spLocks noGrp="1"/>
          </p:cNvSpPr>
          <p:nvPr>
            <p:ph type="subTitle" idx="1"/>
          </p:nvPr>
        </p:nvSpPr>
        <p:spPr>
          <a:xfrm>
            <a:off x="2555709" y="3581567"/>
            <a:ext cx="7315200" cy="2615906"/>
          </a:xfrm>
          <a:noFill/>
        </p:spPr>
        <p:txBody>
          <a:bodyPr anchor="t">
            <a:normAutofit/>
          </a:bodyPr>
          <a:lstStyle/>
          <a:p>
            <a:r>
              <a:rPr lang="en-US" dirty="0">
                <a:solidFill>
                  <a:schemeClr val="bg2">
                    <a:lumMod val="10000"/>
                  </a:schemeClr>
                </a:solidFill>
              </a:rPr>
              <a:t>By Ibrahim and Adriana and Talal and Emily</a:t>
            </a:r>
          </a:p>
          <a:p>
            <a:endParaRPr lang="en-US" dirty="0">
              <a:solidFill>
                <a:schemeClr val="bg2">
                  <a:lumMod val="10000"/>
                </a:schemeClr>
              </a:solidFill>
            </a:endParaRPr>
          </a:p>
        </p:txBody>
      </p:sp>
    </p:spTree>
    <p:extLst>
      <p:ext uri="{BB962C8B-B14F-4D97-AF65-F5344CB8AC3E}">
        <p14:creationId xmlns:p14="http://schemas.microsoft.com/office/powerpoint/2010/main" val="4028240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late of food with a yellow rice and vegetables&#10;&#10;Description automatically generated">
            <a:extLst>
              <a:ext uri="{FF2B5EF4-FFF2-40B4-BE49-F238E27FC236}">
                <a16:creationId xmlns:a16="http://schemas.microsoft.com/office/drawing/2014/main" id="{DF2DD51E-AD88-643C-6822-0669C13FC51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882" b="-1"/>
          <a:stretch/>
        </p:blipFill>
        <p:spPr>
          <a:xfrm>
            <a:off x="-5421"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CE93DD-D4A5-2C25-2AAF-4A8A2199FC4F}"/>
              </a:ext>
            </a:extLst>
          </p:cNvPr>
          <p:cNvSpPr>
            <a:spLocks noGrp="1"/>
          </p:cNvSpPr>
          <p:nvPr>
            <p:ph type="title"/>
          </p:nvPr>
        </p:nvSpPr>
        <p:spPr>
          <a:xfrm>
            <a:off x="7531610" y="365125"/>
            <a:ext cx="3822189" cy="1899912"/>
          </a:xfrm>
        </p:spPr>
        <p:txBody>
          <a:bodyPr>
            <a:normAutofit/>
          </a:bodyPr>
          <a:lstStyle/>
          <a:p>
            <a:r>
              <a:rPr lang="en-US" sz="4000" dirty="0"/>
              <a:t>Aqaba</a:t>
            </a:r>
          </a:p>
        </p:txBody>
      </p:sp>
      <p:sp>
        <p:nvSpPr>
          <p:cNvPr id="8" name="Content Placeholder 7">
            <a:extLst>
              <a:ext uri="{FF2B5EF4-FFF2-40B4-BE49-F238E27FC236}">
                <a16:creationId xmlns:a16="http://schemas.microsoft.com/office/drawing/2014/main" id="{5661F0AD-13CF-1348-16C1-AD9A8AC58CB3}"/>
              </a:ext>
            </a:extLst>
          </p:cNvPr>
          <p:cNvSpPr>
            <a:spLocks noGrp="1"/>
          </p:cNvSpPr>
          <p:nvPr>
            <p:ph idx="1"/>
          </p:nvPr>
        </p:nvSpPr>
        <p:spPr>
          <a:xfrm>
            <a:off x="8091169" y="5863201"/>
            <a:ext cx="1805556" cy="58096606"/>
          </a:xfrm>
        </p:spPr>
        <p:txBody>
          <a:bodyPr>
            <a:normAutofit/>
          </a:bodyPr>
          <a:lstStyle/>
          <a:p>
            <a:pPr marL="0" indent="0" algn="r">
              <a:buNone/>
            </a:pPr>
            <a:r>
              <a:rPr lang="ar-JO" sz="2000" dirty="0"/>
              <a:t> </a:t>
            </a:r>
            <a:endParaRPr lang="en-US" sz="2000" dirty="0"/>
          </a:p>
        </p:txBody>
      </p:sp>
      <p:sp>
        <p:nvSpPr>
          <p:cNvPr id="3" name="Rectangle 1">
            <a:extLst>
              <a:ext uri="{FF2B5EF4-FFF2-40B4-BE49-F238E27FC236}">
                <a16:creationId xmlns:a16="http://schemas.microsoft.com/office/drawing/2014/main" id="{F16ED786-2194-54B6-8DA8-5CD59E8AFA72}"/>
              </a:ext>
            </a:extLst>
          </p:cNvPr>
          <p:cNvSpPr>
            <a:spLocks noChangeArrowheads="1"/>
          </p:cNvSpPr>
          <p:nvPr/>
        </p:nvSpPr>
        <p:spPr bwMode="auto">
          <a:xfrm>
            <a:off x="8438528" y="2009108"/>
            <a:ext cx="3286539"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tx1"/>
                </a:solidFill>
                <a:effectLst/>
                <a:latin typeface="inherit"/>
              </a:rPr>
              <a:t>They can start with the famous Sayadiya, a popular Aqabawi dish made of fish and flavored rice. You can replicate the dish at home by purchasing all the spices from Al Baba spice shop. Another traditional dish is the famous Jordanian mansaf, the only dish you must try in Jordan. For those who want to try some traditional dishes,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4294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10;Aerial view of a river and land">
            <a:extLst>
              <a:ext uri="{FF2B5EF4-FFF2-40B4-BE49-F238E27FC236}">
                <a16:creationId xmlns:a16="http://schemas.microsoft.com/office/drawing/2014/main" id="{948F541D-136D-EC48-7C64-26ABEA0E4D6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170" r="-3" b="-3"/>
          <a:stretch/>
        </p:blipFill>
        <p:spPr>
          <a:xfrm>
            <a:off x="5622233" y="10"/>
            <a:ext cx="6569769" cy="399878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Picture 4" descr="A beach with waves and a body of water&#10;&#10;Description automatically generated">
            <a:extLst>
              <a:ext uri="{FF2B5EF4-FFF2-40B4-BE49-F238E27FC236}">
                <a16:creationId xmlns:a16="http://schemas.microsoft.com/office/drawing/2014/main" id="{BDB0EB76-BECD-BC82-E499-2BB681A62D3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8328" r="14250"/>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3" name="Picture 2" descr="A plate of food with a yolk on top&#10;&#10;Description automatically generated">
            <a:extLst>
              <a:ext uri="{FF2B5EF4-FFF2-40B4-BE49-F238E27FC236}">
                <a16:creationId xmlns:a16="http://schemas.microsoft.com/office/drawing/2014/main" id="{46129701-4054-B2CF-BCA2-1B850252F3F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5491" r="5734" b="-2"/>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4246242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E6CC9-FFD8-525C-E5B7-D0CD7CA48D3B}"/>
              </a:ext>
            </a:extLst>
          </p:cNvPr>
          <p:cNvSpPr>
            <a:spLocks noGrp="1"/>
          </p:cNvSpPr>
          <p:nvPr>
            <p:ph type="title"/>
          </p:nvPr>
        </p:nvSpPr>
        <p:spPr>
          <a:xfrm>
            <a:off x="838201" y="365125"/>
            <a:ext cx="5251316" cy="1807305"/>
          </a:xfrm>
        </p:spPr>
        <p:txBody>
          <a:bodyPr>
            <a:normAutofit/>
          </a:bodyPr>
          <a:lstStyle/>
          <a:p>
            <a:r>
              <a:rPr lang="en-US" dirty="0"/>
              <a:t>Wadi rum </a:t>
            </a:r>
          </a:p>
        </p:txBody>
      </p:sp>
      <p:sp>
        <p:nvSpPr>
          <p:cNvPr id="3" name="Content Placeholder 2">
            <a:extLst>
              <a:ext uri="{FF2B5EF4-FFF2-40B4-BE49-F238E27FC236}">
                <a16:creationId xmlns:a16="http://schemas.microsoft.com/office/drawing/2014/main" id="{7A653B2B-669D-7E0F-59DC-339B5F62E6D3}"/>
              </a:ext>
            </a:extLst>
          </p:cNvPr>
          <p:cNvSpPr>
            <a:spLocks noGrp="1"/>
          </p:cNvSpPr>
          <p:nvPr>
            <p:ph idx="1"/>
          </p:nvPr>
        </p:nvSpPr>
        <p:spPr>
          <a:xfrm>
            <a:off x="838200" y="2333297"/>
            <a:ext cx="4619621" cy="3843666"/>
          </a:xfrm>
        </p:spPr>
        <p:txBody>
          <a:bodyPr>
            <a:normAutofit/>
          </a:bodyPr>
          <a:lstStyle/>
          <a:p>
            <a:pPr marL="0" indent="0">
              <a:buNone/>
            </a:pPr>
            <a:r>
              <a:rPr lang="en-US" sz="1900" b="0" i="0" dirty="0">
                <a:effectLst/>
                <a:latin typeface="Arial" panose="020B0604020202020204" pitchFamily="34" charset="0"/>
              </a:rPr>
              <a:t> Zarb. It is like an Arabian barbecue originating from the delicious treasury of </a:t>
            </a:r>
            <a:r>
              <a:rPr lang="en-US" sz="1900" b="1" i="0" dirty="0">
                <a:effectLst/>
                <a:latin typeface="Arial" panose="020B0604020202020204" pitchFamily="34" charset="0"/>
              </a:rPr>
              <a:t>Bedouin culture</a:t>
            </a:r>
            <a:r>
              <a:rPr lang="en-US" sz="1900" b="0" i="0" dirty="0">
                <a:effectLst/>
                <a:latin typeface="Arial" panose="020B0604020202020204" pitchFamily="34" charset="0"/>
              </a:rPr>
              <a:t>. An oven with charcoal is prepared before cooking meat and vegetables. Chicken/goat/sheep meat is cleaned, chopped, and marinated before being allowed to rest for flavor absorption. Vegetables are then chopped if required and finally, the barbecue rack is topped with two to three layers of meat and vegetables and then barbecued. Salad, hummus, and rice may be used as a side dish.</a:t>
            </a:r>
            <a:endParaRPr lang="en-US" sz="1900" dirty="0"/>
          </a:p>
        </p:txBody>
      </p:sp>
      <p:pic>
        <p:nvPicPr>
          <p:cNvPr id="5" name="Picture 4" descr="A bowl of food with a spoon&#10;&#10;Description automatically generated">
            <a:extLst>
              <a:ext uri="{FF2B5EF4-FFF2-40B4-BE49-F238E27FC236}">
                <a16:creationId xmlns:a16="http://schemas.microsoft.com/office/drawing/2014/main" id="{0D7CFDD6-58D9-CEA9-17CF-188F679A476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760" r="2842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1E5D1163-B5A0-6841-3590-7D6B31801714}"/>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harindabama.com/2020/09/06/a-taste-of-the-levant-jorda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58650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arge rock formation in the desert&#10;&#10;Description automatically generated">
            <a:extLst>
              <a:ext uri="{FF2B5EF4-FFF2-40B4-BE49-F238E27FC236}">
                <a16:creationId xmlns:a16="http://schemas.microsoft.com/office/drawing/2014/main" id="{3120357E-D790-9889-37CE-C6912517131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806" r="-3" b="25309"/>
          <a:stretch/>
        </p:blipFill>
        <p:spPr>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4" name="Picture 3" descr="A large rock formation in the desert">
            <a:extLst>
              <a:ext uri="{FF2B5EF4-FFF2-40B4-BE49-F238E27FC236}">
                <a16:creationId xmlns:a16="http://schemas.microsoft.com/office/drawing/2014/main" id="{DF4A82A8-99AC-3019-BB8E-B2B7E43CDEC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060" r="-3" b="12087"/>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3" name="Picture 2" descr="A bowl of food with a green pepper">
            <a:extLst>
              <a:ext uri="{FF2B5EF4-FFF2-40B4-BE49-F238E27FC236}">
                <a16:creationId xmlns:a16="http://schemas.microsoft.com/office/drawing/2014/main" id="{60DC24C5-DAC6-4CC8-B21D-1D1C3FFDB057}"/>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6307" b="28142"/>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Picture 6" descr="A dirt road in a desert&#10;&#10;Description automatically generated">
            <a:extLst>
              <a:ext uri="{FF2B5EF4-FFF2-40B4-BE49-F238E27FC236}">
                <a16:creationId xmlns:a16="http://schemas.microsoft.com/office/drawing/2014/main" id="{89D847B5-B12C-20D6-9E2D-8B8908C1E546}"/>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19446" r="1" b="1"/>
          <a:stretch/>
        </p:blipFill>
        <p:spPr>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Tree>
    <p:extLst>
      <p:ext uri="{BB962C8B-B14F-4D97-AF65-F5344CB8AC3E}">
        <p14:creationId xmlns:p14="http://schemas.microsoft.com/office/powerpoint/2010/main" val="3607010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786B20-D074-CAA7-6751-52F965F307AC}"/>
              </a:ext>
            </a:extLst>
          </p:cNvPr>
          <p:cNvSpPr>
            <a:spLocks noGrp="1"/>
          </p:cNvSpPr>
          <p:nvPr>
            <p:ph type="title"/>
          </p:nvPr>
        </p:nvSpPr>
        <p:spPr>
          <a:xfrm>
            <a:off x="6392583" y="501651"/>
            <a:ext cx="4434720" cy="1716255"/>
          </a:xfrm>
        </p:spPr>
        <p:txBody>
          <a:bodyPr anchor="b">
            <a:normAutofit/>
          </a:bodyPr>
          <a:lstStyle/>
          <a:p>
            <a:r>
              <a:rPr lang="en-US" sz="5600"/>
              <a:t>karak</a:t>
            </a:r>
          </a:p>
        </p:txBody>
      </p:sp>
      <p:sp>
        <p:nvSpPr>
          <p:cNvPr id="16" name="Rectangle 1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late of food on a table">
            <a:extLst>
              <a:ext uri="{FF2B5EF4-FFF2-40B4-BE49-F238E27FC236}">
                <a16:creationId xmlns:a16="http://schemas.microsoft.com/office/drawing/2014/main" id="{984DEA31-0031-2182-2E86-A922F3A8964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519" r="1" b="6653"/>
          <a:stretch/>
        </p:blipFill>
        <p:spPr>
          <a:xfrm>
            <a:off x="279143" y="299508"/>
            <a:ext cx="5221625" cy="3010397"/>
          </a:xfrm>
          <a:prstGeom prst="rect">
            <a:avLst/>
          </a:prstGeom>
        </p:spPr>
      </p:pic>
      <p:pic>
        <p:nvPicPr>
          <p:cNvPr id="8" name="Picture 7" descr="A plate of food on a table&#10;&#10;Description automatically generated">
            <a:extLst>
              <a:ext uri="{FF2B5EF4-FFF2-40B4-BE49-F238E27FC236}">
                <a16:creationId xmlns:a16="http://schemas.microsoft.com/office/drawing/2014/main" id="{DDAE153F-6A91-1925-E11B-E579451EB40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2977"/>
          <a:stretch/>
        </p:blipFill>
        <p:spPr>
          <a:xfrm>
            <a:off x="279143" y="3548095"/>
            <a:ext cx="5221625" cy="3010397"/>
          </a:xfrm>
          <a:prstGeom prst="rect">
            <a:avLst/>
          </a:prstGeom>
        </p:spPr>
      </p:pic>
      <p:sp>
        <p:nvSpPr>
          <p:cNvPr id="3" name="Content Placeholder 2">
            <a:extLst>
              <a:ext uri="{FF2B5EF4-FFF2-40B4-BE49-F238E27FC236}">
                <a16:creationId xmlns:a16="http://schemas.microsoft.com/office/drawing/2014/main" id="{291E4CCC-3AF5-C613-A545-07128D410259}"/>
              </a:ext>
            </a:extLst>
          </p:cNvPr>
          <p:cNvSpPr>
            <a:spLocks noGrp="1"/>
          </p:cNvSpPr>
          <p:nvPr>
            <p:ph idx="1"/>
          </p:nvPr>
        </p:nvSpPr>
        <p:spPr>
          <a:xfrm>
            <a:off x="6392583" y="2645922"/>
            <a:ext cx="4434721" cy="3710427"/>
          </a:xfrm>
        </p:spPr>
        <p:txBody>
          <a:bodyPr anchor="t">
            <a:normAutofit/>
          </a:bodyPr>
          <a:lstStyle/>
          <a:p>
            <a:pPr marL="0" indent="0">
              <a:buNone/>
            </a:pPr>
            <a:r>
              <a:rPr lang="en-US" sz="1700" b="0" i="0">
                <a:solidFill>
                  <a:schemeClr val="tx1">
                    <a:alpha val="80000"/>
                  </a:schemeClr>
                </a:solidFill>
                <a:effectLst/>
                <a:latin typeface="Arial" panose="020B0604020202020204" pitchFamily="34" charset="0"/>
              </a:rPr>
              <a:t> mansaf. It is like an Arabian barbecue originating from the delicious treasury of </a:t>
            </a:r>
            <a:r>
              <a:rPr lang="en-US" sz="1700" b="1" i="0">
                <a:solidFill>
                  <a:schemeClr val="tx1">
                    <a:alpha val="80000"/>
                  </a:schemeClr>
                </a:solidFill>
                <a:effectLst/>
                <a:latin typeface="Arial" panose="020B0604020202020204" pitchFamily="34" charset="0"/>
              </a:rPr>
              <a:t>Bedouin culture</a:t>
            </a:r>
            <a:r>
              <a:rPr lang="en-US" sz="1700" b="0" i="0">
                <a:solidFill>
                  <a:schemeClr val="tx1">
                    <a:alpha val="80000"/>
                  </a:schemeClr>
                </a:solidFill>
                <a:effectLst/>
                <a:latin typeface="Arial" panose="020B0604020202020204" pitchFamily="34" charset="0"/>
              </a:rPr>
              <a:t>. An oven with charcoal is prepared before cooking meat and vegetables. Chicken/goat/sheep meat is cleaned, chopped, and marinated before being allowed to rest for flavor absorption. Vegetables are then chopped if required and finally, the barbecue rack is topped with two to three layers of meat and vegetables and then barbecued. Salad, hummus, and rice may be used as a side dish.</a:t>
            </a:r>
            <a:endParaRPr lang="en-US" sz="1700">
              <a:solidFill>
                <a:schemeClr val="tx1">
                  <a:alpha val="80000"/>
                </a:schemeClr>
              </a:solidFill>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3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late of food on a table">
            <a:extLst>
              <a:ext uri="{FF2B5EF4-FFF2-40B4-BE49-F238E27FC236}">
                <a16:creationId xmlns:a16="http://schemas.microsoft.com/office/drawing/2014/main" id="{23190AC8-A2DB-A192-CF58-CEC569E17C5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742" r="24009" b="1"/>
          <a:stretch/>
        </p:blipFill>
        <p:spPr>
          <a:xfrm>
            <a:off x="3793813" y="744344"/>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3" name="Picture 2" descr="A plate of food on a table&#10;&#10;Description automatically generated">
            <a:extLst>
              <a:ext uri="{FF2B5EF4-FFF2-40B4-BE49-F238E27FC236}">
                <a16:creationId xmlns:a16="http://schemas.microsoft.com/office/drawing/2014/main" id="{43FA36D8-1F43-B224-13F8-4C9D9BFDDF0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6588" r="11052" b="2"/>
          <a:stretch/>
        </p:blipFill>
        <p:spPr>
          <a:xfrm>
            <a:off x="1319706" y="1757695"/>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6" name="Picture 5" descr="Close up of food on a plate&#10;&#10;Description automatically generated">
            <a:extLst>
              <a:ext uri="{FF2B5EF4-FFF2-40B4-BE49-F238E27FC236}">
                <a16:creationId xmlns:a16="http://schemas.microsoft.com/office/drawing/2014/main" id="{97A8699C-30B2-6E57-AA17-C78C6F935775}"/>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4496" r="19979" b="-5"/>
          <a:stretch/>
        </p:blipFill>
        <p:spPr>
          <a:xfrm>
            <a:off x="8297994" y="1757695"/>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Tree>
    <p:extLst>
      <p:ext uri="{BB962C8B-B14F-4D97-AF65-F5344CB8AC3E}">
        <p14:creationId xmlns:p14="http://schemas.microsoft.com/office/powerpoint/2010/main" val="625419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B03E9-4DA8-FE48-78EC-C1A65E8CF65A}"/>
              </a:ext>
            </a:extLst>
          </p:cNvPr>
          <p:cNvSpPr>
            <a:spLocks noGrp="1"/>
          </p:cNvSpPr>
          <p:nvPr>
            <p:ph type="ctrTitle"/>
          </p:nvPr>
        </p:nvSpPr>
        <p:spPr/>
        <p:txBody>
          <a:bodyPr/>
          <a:lstStyle/>
          <a:p>
            <a:r>
              <a:rPr lang="en-US" dirty="0"/>
              <a:t>interview</a:t>
            </a:r>
          </a:p>
        </p:txBody>
      </p:sp>
      <p:sp>
        <p:nvSpPr>
          <p:cNvPr id="3" name="Subtitle 2">
            <a:extLst>
              <a:ext uri="{FF2B5EF4-FFF2-40B4-BE49-F238E27FC236}">
                <a16:creationId xmlns:a16="http://schemas.microsoft.com/office/drawing/2014/main" id="{B2600D07-835E-FA20-1EB3-10C237FDF730}"/>
              </a:ext>
            </a:extLst>
          </p:cNvPr>
          <p:cNvSpPr>
            <a:spLocks noGrp="1"/>
          </p:cNvSpPr>
          <p:nvPr>
            <p:ph type="subTitle" idx="1"/>
          </p:nvPr>
        </p:nvSpPr>
        <p:spPr/>
        <p:txBody>
          <a:bodyPr/>
          <a:lstStyle/>
          <a:p>
            <a:r>
              <a:rPr lang="en-US" dirty="0"/>
              <a:t> </a:t>
            </a:r>
          </a:p>
        </p:txBody>
      </p:sp>
      <p:graphicFrame>
        <p:nvGraphicFramePr>
          <p:cNvPr id="4" name="Object 3">
            <a:extLst>
              <a:ext uri="{FF2B5EF4-FFF2-40B4-BE49-F238E27FC236}">
                <a16:creationId xmlns:a16="http://schemas.microsoft.com/office/drawing/2014/main" id="{744A1C1A-CF97-741D-1A6C-13776B53EB86}"/>
              </a:ext>
            </a:extLst>
          </p:cNvPr>
          <p:cNvGraphicFramePr>
            <a:graphicFrameLocks noChangeAspect="1"/>
          </p:cNvGraphicFramePr>
          <p:nvPr>
            <p:extLst>
              <p:ext uri="{D42A27DB-BD31-4B8C-83A1-F6EECF244321}">
                <p14:modId xmlns:p14="http://schemas.microsoft.com/office/powerpoint/2010/main" val="517398716"/>
              </p:ext>
            </p:extLst>
          </p:nvPr>
        </p:nvGraphicFramePr>
        <p:xfrm>
          <a:off x="4822825" y="4094328"/>
          <a:ext cx="2301306" cy="1163472"/>
        </p:xfrm>
        <a:graphic>
          <a:graphicData uri="http://schemas.openxmlformats.org/presentationml/2006/ole">
            <mc:AlternateContent xmlns:mc="http://schemas.openxmlformats.org/markup-compatibility/2006">
              <mc:Choice xmlns:v="urn:schemas-microsoft-com:vml" Requires="v">
                <p:oleObj name="Packager Shell Object" showAsIcon="1" r:id="rId2" imgW="1278360" imgH="488520" progId="Package">
                  <p:embed/>
                </p:oleObj>
              </mc:Choice>
              <mc:Fallback>
                <p:oleObj name="Packager Shell Object" showAsIcon="1" r:id="rId2" imgW="1278360" imgH="488520" progId="Package">
                  <p:embed/>
                  <p:pic>
                    <p:nvPicPr>
                      <p:cNvPr id="0" name=""/>
                      <p:cNvPicPr/>
                      <p:nvPr/>
                    </p:nvPicPr>
                    <p:blipFill>
                      <a:blip r:embed="rId3"/>
                      <a:stretch>
                        <a:fillRect/>
                      </a:stretch>
                    </p:blipFill>
                    <p:spPr>
                      <a:xfrm>
                        <a:off x="4822825" y="4094328"/>
                        <a:ext cx="2301306" cy="1163472"/>
                      </a:xfrm>
                      <a:prstGeom prst="rect">
                        <a:avLst/>
                      </a:prstGeom>
                    </p:spPr>
                  </p:pic>
                </p:oleObj>
              </mc:Fallback>
            </mc:AlternateContent>
          </a:graphicData>
        </a:graphic>
      </p:graphicFrame>
    </p:spTree>
    <p:extLst>
      <p:ext uri="{BB962C8B-B14F-4D97-AF65-F5344CB8AC3E}">
        <p14:creationId xmlns:p14="http://schemas.microsoft.com/office/powerpoint/2010/main" val="1187161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533-4322-C4E6-3EC2-ADDCEA17301F}"/>
              </a:ext>
            </a:extLst>
          </p:cNvPr>
          <p:cNvSpPr>
            <a:spLocks noGrp="1"/>
          </p:cNvSpPr>
          <p:nvPr>
            <p:ph type="title"/>
          </p:nvPr>
        </p:nvSpPr>
        <p:spPr/>
        <p:txBody>
          <a:bodyPr/>
          <a:lstStyle/>
          <a:p>
            <a:r>
              <a:rPr lang="en-US" dirty="0"/>
              <a:t>Thank you for watching this EPIC PowerPoint</a:t>
            </a:r>
          </a:p>
        </p:txBody>
      </p:sp>
      <p:pic>
        <p:nvPicPr>
          <p:cNvPr id="6" name="Content Placeholder 5" descr="A group of people holding hands around a blue and green planet&#10;&#10;Description automatically generated">
            <a:extLst>
              <a:ext uri="{FF2B5EF4-FFF2-40B4-BE49-F238E27FC236}">
                <a16:creationId xmlns:a16="http://schemas.microsoft.com/office/drawing/2014/main" id="{BF7575CF-6A3B-B572-D0EA-B49A5EB89F9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88019" y="1825625"/>
            <a:ext cx="4415961" cy="4351338"/>
          </a:xfr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0C86A00-ABE2-418B-DF09-69D3E8EB6A85}"/>
                  </a:ext>
                </a:extLst>
              </p14:cNvPr>
              <p14:cNvContentPartPr/>
              <p14:nvPr/>
            </p14:nvContentPartPr>
            <p14:xfrm>
              <a:off x="3397739" y="982230"/>
              <a:ext cx="360" cy="21240"/>
            </p14:xfrm>
          </p:contentPart>
        </mc:Choice>
        <mc:Fallback xmlns="">
          <p:pic>
            <p:nvPicPr>
              <p:cNvPr id="4" name="Ink 3">
                <a:extLst>
                  <a:ext uri="{FF2B5EF4-FFF2-40B4-BE49-F238E27FC236}">
                    <a16:creationId xmlns:a16="http://schemas.microsoft.com/office/drawing/2014/main" id="{40C86A00-ABE2-418B-DF09-69D3E8EB6A85}"/>
                  </a:ext>
                </a:extLst>
              </p:cNvPr>
              <p:cNvPicPr/>
              <p:nvPr/>
            </p:nvPicPr>
            <p:blipFill>
              <a:blip r:embed="rId5"/>
              <a:stretch>
                <a:fillRect/>
              </a:stretch>
            </p:blipFill>
            <p:spPr>
              <a:xfrm>
                <a:off x="3391619" y="976110"/>
                <a:ext cx="12600" cy="33480"/>
              </a:xfrm>
              <a:prstGeom prst="rect">
                <a:avLst/>
              </a:prstGeom>
            </p:spPr>
          </p:pic>
        </mc:Fallback>
      </mc:AlternateContent>
    </p:spTree>
    <p:extLst>
      <p:ext uri="{BB962C8B-B14F-4D97-AF65-F5344CB8AC3E}">
        <p14:creationId xmlns:p14="http://schemas.microsoft.com/office/powerpoint/2010/main" val="33647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288</Words>
  <Application>Microsoft Office PowerPoint</Application>
  <PresentationFormat>Widescreen</PresentationFormat>
  <Paragraphs>14</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Calibri Light</vt:lpstr>
      <vt:lpstr>inherit</vt:lpstr>
      <vt:lpstr>Office Theme</vt:lpstr>
      <vt:lpstr>Packager Shell Object</vt:lpstr>
      <vt:lpstr>Traditional food in Jordan</vt:lpstr>
      <vt:lpstr>Aqaba</vt:lpstr>
      <vt:lpstr>PowerPoint Presentation</vt:lpstr>
      <vt:lpstr>Wadi rum </vt:lpstr>
      <vt:lpstr>PowerPoint Presentation</vt:lpstr>
      <vt:lpstr>karak</vt:lpstr>
      <vt:lpstr>PowerPoint Presentation</vt:lpstr>
      <vt:lpstr>interview</vt:lpstr>
      <vt:lpstr>Thank you for watching this EPIC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اكلنا التقليدي</dc:title>
  <dc:creator>mohammad Qasem</dc:creator>
  <cp:lastModifiedBy>mohammad Qasem</cp:lastModifiedBy>
  <cp:revision>2</cp:revision>
  <dcterms:created xsi:type="dcterms:W3CDTF">2023-11-07T16:53:33Z</dcterms:created>
  <dcterms:modified xsi:type="dcterms:W3CDTF">2023-11-08T18:39:15Z</dcterms:modified>
</cp:coreProperties>
</file>