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4" r:id="rId2"/>
    <p:sldId id="278" r:id="rId3"/>
    <p:sldId id="279" r:id="rId4"/>
    <p:sldId id="276" r:id="rId5"/>
    <p:sldId id="273" r:id="rId6"/>
    <p:sldId id="277" r:id="rId7"/>
    <p:sldId id="256" r:id="rId8"/>
    <p:sldId id="275" r:id="rId9"/>
    <p:sldId id="257" r:id="rId10"/>
    <p:sldId id="272"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73" d="100"/>
          <a:sy n="73" d="100"/>
        </p:scale>
        <p:origin x="62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FCE56C-8C4D-43E9-82E7-348114CE3B8D}" type="datetimeFigureOut">
              <a:rPr lang="en-US" smtClean="0"/>
              <a:t>09-Nov-23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95606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CE56C-8C4D-43E9-82E7-348114CE3B8D}" type="datetimeFigureOut">
              <a:rPr lang="en-US" smtClean="0"/>
              <a:t>09-Nov-23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2433623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CE56C-8C4D-43E9-82E7-348114CE3B8D}" type="datetimeFigureOut">
              <a:rPr lang="en-US" smtClean="0"/>
              <a:t>09-Nov-23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30366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CE56C-8C4D-43E9-82E7-348114CE3B8D}" type="datetimeFigureOut">
              <a:rPr lang="en-US" smtClean="0"/>
              <a:t>09-Nov-23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2793501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4FCE56C-8C4D-43E9-82E7-348114CE3B8D}" type="datetimeFigureOut">
              <a:rPr lang="en-US" smtClean="0"/>
              <a:t>09-Nov-23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61384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FCE56C-8C4D-43E9-82E7-348114CE3B8D}" type="datetimeFigureOut">
              <a:rPr lang="en-US" smtClean="0"/>
              <a:t>09-Nov-23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570190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FCE56C-8C4D-43E9-82E7-348114CE3B8D}" type="datetimeFigureOut">
              <a:rPr lang="en-US" smtClean="0"/>
              <a:t>09-Nov-23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2629112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4FCE56C-8C4D-43E9-82E7-348114CE3B8D}" type="datetimeFigureOut">
              <a:rPr lang="en-US" smtClean="0"/>
              <a:t>09-Nov-23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5450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CE56C-8C4D-43E9-82E7-348114CE3B8D}" type="datetimeFigureOut">
              <a:rPr lang="en-US" smtClean="0"/>
              <a:t>09-Nov-23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88885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4FCE56C-8C4D-43E9-82E7-348114CE3B8D}" type="datetimeFigureOut">
              <a:rPr lang="en-US" smtClean="0"/>
              <a:t>09-Nov-23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122600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4FCE56C-8C4D-43E9-82E7-348114CE3B8D}" type="datetimeFigureOut">
              <a:rPr lang="en-US" smtClean="0"/>
              <a:t>09-Nov-23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B199C-9BE0-4ECC-B5C8-6F1DCCB40FBC}" type="slidenum">
              <a:rPr lang="en-US" smtClean="0"/>
              <a:t>‹#›</a:t>
            </a:fld>
            <a:endParaRPr lang="en-US"/>
          </a:p>
        </p:txBody>
      </p:sp>
    </p:spTree>
    <p:extLst>
      <p:ext uri="{BB962C8B-B14F-4D97-AF65-F5344CB8AC3E}">
        <p14:creationId xmlns:p14="http://schemas.microsoft.com/office/powerpoint/2010/main" val="89749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CE56C-8C4D-43E9-82E7-348114CE3B8D}" type="datetimeFigureOut">
              <a:rPr lang="en-US" smtClean="0"/>
              <a:t>09-Nov-23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B199C-9BE0-4ECC-B5C8-6F1DCCB40FBC}" type="slidenum">
              <a:rPr lang="en-US" smtClean="0"/>
              <a:t>‹#›</a:t>
            </a:fld>
            <a:endParaRPr lang="en-US"/>
          </a:p>
        </p:txBody>
      </p:sp>
    </p:spTree>
    <p:extLst>
      <p:ext uri="{BB962C8B-B14F-4D97-AF65-F5344CB8AC3E}">
        <p14:creationId xmlns:p14="http://schemas.microsoft.com/office/powerpoint/2010/main" val="392338530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uP--GwoEGrg?si=eyLgn9_rMgHSGky2"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youtu.be/J8QTby_f4_g?si=fKBcd2rbARSiwCuC"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youtu.be/_IoLPPN1Wu0?si=EyTtYUOTkg17H0bi" TargetMode="External"/><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jordannews.jo/Section-119/Music/Dances-and-instruments-of-Jordan-18718" TargetMode="External"/><Relationship Id="rId2" Type="http://schemas.openxmlformats.org/officeDocument/2006/relationships/hyperlink" Target="https://www.jordanheritage.jo/wind-instruments/" TargetMode="External"/><Relationship Id="rId1" Type="http://schemas.openxmlformats.org/officeDocument/2006/relationships/slideLayout" Target="../slideLayouts/slideLayout2.xml"/><Relationship Id="rId4" Type="http://schemas.openxmlformats.org/officeDocument/2006/relationships/hyperlink" Target="https://traditionalarabicmusic.com/music_of_jordon.html"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5DBVq0vRYh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n4b2ccIaf5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11459" y="-14068"/>
            <a:ext cx="9144000" cy="986822"/>
          </a:xfrm>
        </p:spPr>
        <p:txBody>
          <a:bodyPr>
            <a:normAutofit fontScale="90000"/>
          </a:bodyPr>
          <a:lstStyle/>
          <a:p>
            <a:r>
              <a:rPr lang="en-US" dirty="0" smtClean="0">
                <a:solidFill>
                  <a:srgbClr val="FF0000"/>
                </a:solidFill>
                <a:latin typeface="Arial" panose="020B0604020202020204" pitchFamily="34" charset="0"/>
                <a:cs typeface="Arial" panose="020B0604020202020204" pitchFamily="34" charset="0"/>
              </a:rPr>
              <a:t>Traditional</a:t>
            </a:r>
            <a:r>
              <a:rPr lang="en-US" dirty="0" smtClean="0">
                <a:latin typeface="Arial" panose="020B0604020202020204" pitchFamily="34" charset="0"/>
                <a:cs typeface="Arial" panose="020B0604020202020204" pitchFamily="34" charset="0"/>
              </a:rPr>
              <a:t> music </a:t>
            </a:r>
            <a:r>
              <a:rPr lang="en-US" dirty="0" smtClean="0">
                <a:solidFill>
                  <a:srgbClr val="00B050"/>
                </a:solidFill>
                <a:latin typeface="Arial" panose="020B0604020202020204" pitchFamily="34" charset="0"/>
                <a:cs typeface="Arial" panose="020B0604020202020204" pitchFamily="34" charset="0"/>
              </a:rPr>
              <a:t>in</a:t>
            </a:r>
            <a:r>
              <a:rPr lang="en-US" dirty="0" smtClean="0">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Jordan</a:t>
            </a:r>
            <a:endParaRPr lang="en-US" dirty="0">
              <a:solidFill>
                <a:schemeClr val="bg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12542" y="860213"/>
            <a:ext cx="11859063" cy="1235873"/>
          </a:xfrm>
        </p:spPr>
        <p:txBody>
          <a:bodyPr>
            <a:noAutofit/>
          </a:bodyPr>
          <a:lstStyle/>
          <a:p>
            <a:r>
              <a:rPr lang="en-US" sz="2800" dirty="0">
                <a:latin typeface="Arial" panose="020B0604020202020204" pitchFamily="34" charset="0"/>
                <a:cs typeface="Arial" panose="020B0604020202020204" pitchFamily="34" charset="0"/>
              </a:rPr>
              <a:t>By Daniel Boue </a:t>
            </a:r>
            <a:r>
              <a:rPr lang="en-US" sz="2800" dirty="0" smtClean="0">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Roni </a:t>
            </a:r>
            <a:r>
              <a:rPr lang="en-US" sz="2800" dirty="0" smtClean="0">
                <a:latin typeface="Arial" panose="020B0604020202020204" pitchFamily="34" charset="0"/>
                <a:cs typeface="Arial" panose="020B0604020202020204" pitchFamily="34" charset="0"/>
              </a:rPr>
              <a:t>imsih ,Elias akrouk ,Karam shnoudi ,Saif </a:t>
            </a:r>
            <a:r>
              <a:rPr lang="en-US" sz="2800" dirty="0">
                <a:latin typeface="Arial" panose="020B0604020202020204" pitchFamily="34" charset="0"/>
                <a:cs typeface="Arial" panose="020B0604020202020204" pitchFamily="34" charset="0"/>
              </a:rPr>
              <a:t>obeidat</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1348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2745"/>
            <a:ext cx="10515600" cy="4351338"/>
          </a:xfrm>
        </p:spPr>
        <p:txBody>
          <a:bodyPr>
            <a:normAutofit lnSpcReduction="10000"/>
          </a:bodyPr>
          <a:lstStyle/>
          <a:p>
            <a:pPr marL="0" lvl="0" indent="0" algn="ctr" eaLnBrk="0" fontAlgn="base" hangingPunct="0">
              <a:lnSpc>
                <a:spcPct val="100000"/>
              </a:lnSpc>
              <a:spcBef>
                <a:spcPct val="0"/>
              </a:spcBef>
              <a:spcAft>
                <a:spcPct val="0"/>
              </a:spcAft>
              <a:buNone/>
            </a:pP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dirty="0">
                <a:latin typeface="Arial" panose="020B0604020202020204" pitchFamily="34" charset="0"/>
                <a:ea typeface="Times New Roman" panose="02020603050405020304" pitchFamily="18" charset="0"/>
                <a:cs typeface="Arial" panose="020B0604020202020204" pitchFamily="34" charset="0"/>
              </a:rPr>
              <a:t>In making primitive models of monophonic wind instruments that he used to simulate the sounds of nature, he later came up with the idea of ​​making holes in tubes to extract several sounds from a single tube. With the passage of time</a:t>
            </a:r>
          </a:p>
          <a:p>
            <a:pPr marL="0" lvl="0" indent="0" algn="ctr" eaLnBrk="0" fontAlgn="base" hangingPunct="0">
              <a:lnSpc>
                <a:spcPct val="100000"/>
              </a:lnSpc>
              <a:spcBef>
                <a:spcPct val="0"/>
              </a:spcBef>
              <a:spcAft>
                <a:spcPct val="0"/>
              </a:spcAft>
              <a:buNone/>
            </a:pPr>
            <a:r>
              <a:rPr lang="en-US" altLang="en-US" dirty="0">
                <a:latin typeface="Arial" panose="020B0604020202020204" pitchFamily="34" charset="0"/>
                <a:ea typeface="Times New Roman" panose="02020603050405020304" pitchFamily="18" charset="0"/>
                <a:cs typeface="Arial" panose="020B0604020202020204" pitchFamily="34" charset="0"/>
              </a:rPr>
              <a:t> and the development of human civilization, these models continued to develop until they led</a:t>
            </a:r>
          </a:p>
          <a:p>
            <a:pPr marL="0" lvl="0" indent="0" algn="ctr" eaLnBrk="0" fontAlgn="base" hangingPunct="0">
              <a:lnSpc>
                <a:spcPct val="100000"/>
              </a:lnSpc>
              <a:spcBef>
                <a:spcPct val="0"/>
              </a:spcBef>
              <a:spcAft>
                <a:spcPct val="0"/>
              </a:spcAft>
              <a:buNone/>
            </a:pPr>
            <a:r>
              <a:rPr lang="en-US" altLang="en-US" dirty="0">
                <a:latin typeface="Arial" panose="020B0604020202020204" pitchFamily="34" charset="0"/>
                <a:ea typeface="Times New Roman" panose="02020603050405020304" pitchFamily="18" charset="0"/>
                <a:cs typeface="Arial" panose="020B0604020202020204" pitchFamily="34" charset="0"/>
              </a:rPr>
              <a:t> to the creation of wind musical instruments that still exist to this day. Jordanian people have known,</a:t>
            </a:r>
          </a:p>
          <a:p>
            <a:pPr marL="0" lvl="0" indent="0" algn="ctr" eaLnBrk="0" fontAlgn="base" hangingPunct="0">
              <a:lnSpc>
                <a:spcPct val="100000"/>
              </a:lnSpc>
              <a:spcBef>
                <a:spcPct val="0"/>
              </a:spcBef>
              <a:spcAft>
                <a:spcPct val="0"/>
              </a:spcAft>
              <a:buNone/>
            </a:pPr>
            <a:r>
              <a:rPr lang="en-US" altLang="en-US" dirty="0">
                <a:latin typeface="Arial" panose="020B0604020202020204" pitchFamily="34" charset="0"/>
                <a:ea typeface="Times New Roman" panose="02020603050405020304" pitchFamily="18" charset="0"/>
                <a:cs typeface="Arial" panose="020B0604020202020204" pitchFamily="34" charset="0"/>
              </a:rPr>
              <a:t> since ancient times, musical instruments, in their manufacture, development and performance, and historical monuments</a:t>
            </a:r>
          </a:p>
          <a:p>
            <a:pPr marL="0" lvl="0" indent="0" algn="ctr" eaLnBrk="0" fontAlgn="base" hangingPunct="0">
              <a:lnSpc>
                <a:spcPct val="100000"/>
              </a:lnSpc>
              <a:spcBef>
                <a:spcPct val="0"/>
              </a:spcBef>
              <a:spcAft>
                <a:spcPct val="0"/>
              </a:spcAft>
              <a:buNone/>
            </a:pPr>
            <a:r>
              <a:rPr lang="en-US" altLang="en-US" dirty="0">
                <a:latin typeface="Arial" panose="020B0604020202020204" pitchFamily="34" charset="0"/>
                <a:ea typeface="Times New Roman" panose="02020603050405020304" pitchFamily="18" charset="0"/>
                <a:cs typeface="Arial" panose="020B0604020202020204" pitchFamily="34" charset="0"/>
              </a:rPr>
              <a:t> indicate the importance of music in ancient Jordanian </a:t>
            </a:r>
            <a:r>
              <a:rPr lang="en-US" altLang="en-US" dirty="0" smtClean="0">
                <a:latin typeface="Arial" panose="020B0604020202020204" pitchFamily="34" charset="0"/>
                <a:ea typeface="Times New Roman" panose="02020603050405020304" pitchFamily="18" charset="0"/>
                <a:cs typeface="Arial" panose="020B0604020202020204" pitchFamily="34" charset="0"/>
              </a:rPr>
              <a:t>civilization</a:t>
            </a:r>
            <a:r>
              <a:rPr lang="en-US" altLang="en-US"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3127934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703" y="1185545"/>
            <a:ext cx="10515600" cy="4351338"/>
          </a:xfrm>
        </p:spPr>
        <p:txBody>
          <a:bodyPr>
            <a:normAutofit/>
          </a:bodyPr>
          <a:lstStyle/>
          <a:p>
            <a:pPr marL="0" indent="0" algn="ctr">
              <a:buNone/>
            </a:pPr>
            <a:r>
              <a:rPr lang="en-US" b="1" i="1" dirty="0">
                <a:latin typeface="Arial" panose="020B0604020202020204" pitchFamily="34" charset="0"/>
                <a:cs typeface="Arial" panose="020B0604020202020204" pitchFamily="34" charset="0"/>
              </a:rPr>
              <a:t>Gerbeh, or bagpipes</a:t>
            </a:r>
            <a:r>
              <a:rPr lang="en-US" dirty="0">
                <a:latin typeface="Arial" panose="020B0604020202020204" pitchFamily="34" charset="0"/>
                <a:cs typeface="Arial" panose="020B0604020202020204" pitchFamily="34" charset="0"/>
              </a:rPr>
              <a:t>, is a woodwind instrument with enclosed reeds attached to a bag that holds a continual supply of air. Across the Anglophone world, the Scottish Great Highland bagpipes are the most well-known example, but bagpipes have been played for millennia in huge parts of Europe, Northern Africa, Western Asia, the Persian Gulf region, and northern parts of South Asia.</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The gerbeh is used in all traditional Jordanian and folk music and is always present at national events and celebrations.</a:t>
            </a:r>
          </a:p>
          <a:p>
            <a:pPr marL="0" indent="0" algn="ctr">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9316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jordannews.jo/content/upload/editor/Image1_620222919248210971242.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34422" y="916965"/>
            <a:ext cx="5238750" cy="3495675"/>
          </a:xfrm>
          <a:prstGeom prst="rect">
            <a:avLst/>
          </a:prstGeom>
          <a:ln>
            <a:noFill/>
          </a:ln>
          <a:effectLst>
            <a:outerShdw blurRad="292100" dist="139700" dir="2700000" algn="tl" rotWithShape="0">
              <a:srgbClr val="333333">
                <a:alpha val="65000"/>
              </a:srgbClr>
            </a:outerShdw>
          </a:effectLst>
        </p:spPr>
      </p:pic>
      <p:sp>
        <p:nvSpPr>
          <p:cNvPr id="5" name="Rectangle 1"/>
          <p:cNvSpPr>
            <a:spLocks noGrp="1" noChangeArrowheads="1"/>
          </p:cNvSpPr>
          <p:nvPr>
            <p:ph type="title"/>
          </p:nvPr>
        </p:nvSpPr>
        <p:spPr bwMode="auto">
          <a:xfrm>
            <a:off x="4611188" y="4939564"/>
            <a:ext cx="26009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1"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Gerbeh</a:t>
            </a:r>
            <a:r>
              <a:rPr kumimoji="0" lang="en-US" altLang="en-US" sz="1100" b="0" i="0" u="none" strike="noStrike" cap="none" normalizeH="0" baseline="0" dirty="0" smtClean="0">
                <a:ln>
                  <a:noFill/>
                </a:ln>
                <a:effectLst/>
                <a:latin typeface="Arial" panose="020B0604020202020204" pitchFamily="34" charset="0"/>
                <a:cs typeface="Arial" panose="020B0604020202020204" pitchFamily="34" charset="0"/>
              </a:rPr>
              <a:t> </a:t>
            </a:r>
            <a:endParaRPr kumimoji="0" lang="en-US" altLang="en-US" sz="1800" b="0" i="0" u="none" strike="noStrike" cap="none" normalizeH="0" baseline="0" dirty="0" smtClean="0">
              <a:ln>
                <a:noFill/>
              </a:ln>
              <a:effectLst/>
              <a:latin typeface="Arial" panose="020B0604020202020204" pitchFamily="34" charset="0"/>
              <a:cs typeface="Arial" panose="020B0604020202020204" pitchFamily="34" charset="0"/>
            </a:endParaRPr>
          </a:p>
        </p:txBody>
      </p:sp>
      <p:sp>
        <p:nvSpPr>
          <p:cNvPr id="2" name="TextBox 1"/>
          <p:cNvSpPr txBox="1"/>
          <p:nvPr/>
        </p:nvSpPr>
        <p:spPr>
          <a:xfrm>
            <a:off x="3434422" y="5743487"/>
            <a:ext cx="6008915" cy="369332"/>
          </a:xfrm>
          <a:prstGeom prst="rect">
            <a:avLst/>
          </a:prstGeom>
          <a:noFill/>
        </p:spPr>
        <p:txBody>
          <a:bodyPr wrap="square" rtlCol="0">
            <a:spAutoFit/>
          </a:bodyPr>
          <a:lstStyle/>
          <a:p>
            <a:r>
              <a:rPr lang="en-US" dirty="0" smtClean="0">
                <a:hlinkClick r:id="rId3"/>
              </a:rPr>
              <a:t>https://youtu.be/uP--GwoEGrg?si=eyLgn9_rMgHSGky2</a:t>
            </a:r>
            <a:endParaRPr lang="en-US" dirty="0"/>
          </a:p>
        </p:txBody>
      </p:sp>
    </p:spTree>
    <p:extLst>
      <p:ext uri="{BB962C8B-B14F-4D97-AF65-F5344CB8AC3E}">
        <p14:creationId xmlns:p14="http://schemas.microsoft.com/office/powerpoint/2010/main" val="2741454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0" y="87519"/>
            <a:ext cx="12192000"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b="1" i="1" dirty="0">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b="1" i="1" dirty="0">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err="1" smtClean="0">
                <a:ln>
                  <a:noFill/>
                </a:ln>
                <a:effectLst/>
                <a:latin typeface="Arial" panose="020B0604020202020204" pitchFamily="34" charset="0"/>
                <a:ea typeface="Times New Roman" panose="02020603050405020304" pitchFamily="18" charset="0"/>
                <a:cs typeface="Arial" panose="020B0604020202020204" pitchFamily="34" charset="0"/>
              </a:rPr>
              <a:t>Mijwiz</a:t>
            </a:r>
            <a:r>
              <a:rPr kumimoji="0" lang="en-US" altLang="en-US"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a:t>
            </a: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meaning “dual” in Arabic, is a traditional Middle Eastern double-pipe, single-reed woodwind instrument.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It is made up of two small bamboo pipes of similar length with reed tips joined together. </a:t>
            </a:r>
            <a:b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b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In the Levant, the mijwiz is used to accompany either belly dancing or dabke. Many popular folk songs feature the mijwiz.</a:t>
            </a:r>
            <a:r>
              <a:rPr kumimoji="0" lang="en-US" altLang="en-US" b="0" i="0" u="none" strike="noStrike" cap="none" normalizeH="0" baseline="0" dirty="0" smtClean="0">
                <a:ln>
                  <a:noFill/>
                </a:ln>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643354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7577" y="5054691"/>
            <a:ext cx="1199605" cy="1325563"/>
          </a:xfrm>
        </p:spPr>
        <p:txBody>
          <a:bodyPr>
            <a:normAutofit/>
          </a:bodyPr>
          <a:lstStyle/>
          <a:p>
            <a:r>
              <a:rPr lang="en-US" sz="2800" i="1" dirty="0">
                <a:latin typeface="Arial" panose="020B0604020202020204" pitchFamily="34" charset="0"/>
                <a:cs typeface="Arial" panose="020B0604020202020204" pitchFamily="34" charset="0"/>
              </a:rPr>
              <a:t>Mijwiz</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pic>
        <p:nvPicPr>
          <p:cNvPr id="4" name="Content Placeholder 3" descr="https://jordannews.jo/content/upload/editor/Image1_620222919554967098439.jpg"/>
          <p:cNvPicPr>
            <a:picLocks noGrp="1"/>
          </p:cNvPicPr>
          <p:nvPr>
            <p:ph idx="1"/>
          </p:nvPr>
        </p:nvPicPr>
        <p:blipFill rotWithShape="1">
          <a:blip r:embed="rId2">
            <a:extLst>
              <a:ext uri="{28A0092B-C50C-407E-A947-70E740481C1C}">
                <a14:useLocalDpi xmlns:a14="http://schemas.microsoft.com/office/drawing/2010/main" val="0"/>
              </a:ext>
            </a:extLst>
          </a:blip>
          <a:srcRect/>
          <a:stretch/>
        </p:blipFill>
        <p:spPr bwMode="auto">
          <a:xfrm>
            <a:off x="3920331" y="1825625"/>
            <a:ext cx="3303429" cy="2942318"/>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4981018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17715" y="369866"/>
            <a:ext cx="11844298"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2.Rebab</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3200" b="1" i="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1"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is the term given to a group of related bowed string instruments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.It is one of the first known bowed instruments, dating back to the 8th century.</a:t>
            </a:r>
            <a:b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b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The rebab is employed in a wide range of musical groups and genres.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Its body varies from being ornately carved, as in Java, to simpler variants,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such as the 2-string fiddle of the Nile which may have a body carved from half a coconut shell.</a:t>
            </a:r>
            <a:r>
              <a:rPr kumimoji="0" lang="en-US" altLang="en-US" b="0" i="0" u="none" strike="noStrike" cap="none" normalizeH="0" baseline="0" dirty="0" smtClean="0">
                <a:ln>
                  <a:noFill/>
                </a:ln>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6449975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323806" y="1188719"/>
            <a:ext cx="2416629" cy="3618413"/>
          </a:xfrm>
          <a:prstGeom prst="rect">
            <a:avLst/>
          </a:prstGeom>
          <a:ln>
            <a:noFill/>
          </a:ln>
          <a:effectLst>
            <a:outerShdw blurRad="292100" dist="139700" dir="2700000" algn="tl" rotWithShape="0">
              <a:srgbClr val="333333">
                <a:alpha val="65000"/>
              </a:srgbClr>
            </a:outerShdw>
          </a:effectLst>
        </p:spPr>
      </p:pic>
      <p:sp>
        <p:nvSpPr>
          <p:cNvPr id="5" name="Rectangle 1"/>
          <p:cNvSpPr>
            <a:spLocks noGrp="1" noChangeArrowheads="1"/>
          </p:cNvSpPr>
          <p:nvPr>
            <p:ph type="title"/>
          </p:nvPr>
        </p:nvSpPr>
        <p:spPr bwMode="auto">
          <a:xfrm>
            <a:off x="1097280" y="5348828"/>
            <a:ext cx="9666514"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1" u="none" strike="noStrike" cap="none" normalizeH="0" baseline="0" dirty="0" smtClean="0">
                <a:ln>
                  <a:noFill/>
                </a:ln>
                <a:effectLst/>
                <a:latin typeface="Arial" panose="020B0604020202020204" pitchFamily="34" charset="0"/>
                <a:ea typeface="Calibri" panose="020F0502020204030204" pitchFamily="34" charset="0"/>
                <a:cs typeface="Arial" panose="020B0604020202020204" pitchFamily="34" charset="0"/>
              </a:rPr>
              <a:t>Rebab</a:t>
            </a:r>
            <a:r>
              <a:rPr kumimoji="0" lang="en-US" altLang="en-US" sz="2800" b="0" i="0" u="none" strike="noStrike" cap="none" normalizeH="0" baseline="0" dirty="0" smtClean="0">
                <a:ln>
                  <a:noFill/>
                </a:ln>
                <a:effectLst/>
                <a:latin typeface="Arial" panose="020B0604020202020204" pitchFamily="34" charset="0"/>
                <a:ea typeface="Calibri" panose="020F0502020204030204" pitchFamily="34" charset="0"/>
                <a:cs typeface="Arial" panose="020B0604020202020204" pitchFamily="34" charset="0"/>
              </a:rPr>
              <a:t>     </a:t>
            </a:r>
            <a:r>
              <a:rPr kumimoji="0" lang="en-US" altLang="en-US" sz="28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2800" b="0"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Famous</a:t>
            </a:r>
            <a:r>
              <a:rPr kumimoji="0" lang="en-US" altLang="en-US" sz="2800" b="0" i="1" u="none" strike="noStrike" cap="none" normalizeH="0" dirty="0" smtClean="0">
                <a:ln>
                  <a:noFill/>
                </a:ln>
                <a:effectLst/>
                <a:latin typeface="Arial" panose="020B0604020202020204" pitchFamily="34" charset="0"/>
                <a:ea typeface="Times New Roman" panose="02020603050405020304" pitchFamily="18" charset="0"/>
                <a:cs typeface="Arial" panose="020B0604020202020204" pitchFamily="34" charset="0"/>
              </a:rPr>
              <a:t> among </a:t>
            </a:r>
            <a:r>
              <a:rPr kumimoji="0" lang="en-US" altLang="en-US" sz="2800" b="0"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the Bedouins</a:t>
            </a:r>
            <a:r>
              <a:rPr kumimoji="0" lang="en-US" altLang="en-US" sz="2800" b="0" i="0" u="none" strike="noStrike" cap="none" normalizeH="0" baseline="0" dirty="0" smtClean="0">
                <a:ln>
                  <a:noFill/>
                </a:ln>
                <a:effectLst/>
                <a:latin typeface="Arial" panose="020B0604020202020204" pitchFamily="34" charset="0"/>
                <a:cs typeface="Arial" panose="020B0604020202020204" pitchFamily="34" charset="0"/>
              </a:rPr>
              <a:t> </a:t>
            </a:r>
          </a:p>
        </p:txBody>
      </p:sp>
      <p:sp>
        <p:nvSpPr>
          <p:cNvPr id="2" name="TextBox 1"/>
          <p:cNvSpPr txBox="1"/>
          <p:nvPr/>
        </p:nvSpPr>
        <p:spPr>
          <a:xfrm>
            <a:off x="3435531" y="6210602"/>
            <a:ext cx="5564778" cy="369332"/>
          </a:xfrm>
          <a:prstGeom prst="rect">
            <a:avLst/>
          </a:prstGeom>
          <a:noFill/>
        </p:spPr>
        <p:txBody>
          <a:bodyPr wrap="square" rtlCol="0">
            <a:spAutoFit/>
          </a:bodyPr>
          <a:lstStyle/>
          <a:p>
            <a:r>
              <a:rPr lang="en-US" dirty="0" smtClean="0">
                <a:hlinkClick r:id="rId3"/>
              </a:rPr>
              <a:t>https://youtu.be/J8QTby_f4_g?si=fKBcd2rbARSiwCuC</a:t>
            </a:r>
            <a:endParaRPr lang="en-US" dirty="0"/>
          </a:p>
        </p:txBody>
      </p:sp>
    </p:spTree>
    <p:extLst>
      <p:ext uri="{BB962C8B-B14F-4D97-AF65-F5344CB8AC3E}">
        <p14:creationId xmlns:p14="http://schemas.microsoft.com/office/powerpoint/2010/main" val="16771394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i="1" dirty="0">
                <a:latin typeface="Arial" panose="020B0604020202020204" pitchFamily="34" charset="0"/>
                <a:ea typeface="Times New Roman" panose="02020603050405020304" pitchFamily="18" charset="0"/>
                <a:cs typeface="Arial" panose="020B0604020202020204" pitchFamily="34" charset="0"/>
              </a:rPr>
              <a:t>3.Tablah</a:t>
            </a:r>
            <a:endParaRPr lang="en-US" dirty="0">
              <a:latin typeface="Arial" panose="020B0604020202020204" pitchFamily="34" charset="0"/>
              <a:cs typeface="Arial" panose="020B0604020202020204" pitchFamily="34" charset="0"/>
            </a:endParaRPr>
          </a:p>
        </p:txBody>
      </p:sp>
      <p:sp>
        <p:nvSpPr>
          <p:cNvPr id="4" name="Rectangle 1"/>
          <p:cNvSpPr>
            <a:spLocks noGrp="1" noChangeArrowheads="1"/>
          </p:cNvSpPr>
          <p:nvPr>
            <p:ph idx="1"/>
          </p:nvPr>
        </p:nvSpPr>
        <p:spPr bwMode="auto">
          <a:xfrm>
            <a:off x="483327" y="1480913"/>
            <a:ext cx="11419952"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Tablah i</a:t>
            </a: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s a single-head membranophone with a goblet-shaped body that is regarded as the national symbol of shaabi music.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While seated, the tablah can be played by holding it under one arm or by laying it sideways on the lap.</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Some drums can have shoulder straps so that they can be played while standing or dancing. When lightly played with the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fingertips and palm,</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it provides a resonant, low-sustain sound. </a:t>
            </a:r>
            <a:endParaRPr kumimoji="0" lang="en-US" altLang="en-US" b="0" i="0" u="none" strike="noStrike" cap="none" normalizeH="0" baseline="0" dirty="0" smtClean="0">
              <a:ln>
                <a:noFill/>
              </a:ln>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35005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jordannews.jo/content/upload/editor/Image1_620222919317141642151.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088674" y="1946367"/>
            <a:ext cx="2416629" cy="3082834"/>
          </a:xfrm>
          <a:prstGeom prst="rect">
            <a:avLst/>
          </a:prstGeom>
          <a:ln>
            <a:noFill/>
          </a:ln>
          <a:effectLst>
            <a:outerShdw blurRad="292100" dist="139700" dir="2700000" algn="tl" rotWithShape="0">
              <a:srgbClr val="333333">
                <a:alpha val="65000"/>
              </a:srgbClr>
            </a:outerShdw>
          </a:effectLst>
        </p:spPr>
      </p:pic>
      <p:sp>
        <p:nvSpPr>
          <p:cNvPr id="5" name="Rectangle 1"/>
          <p:cNvSpPr>
            <a:spLocks noGrp="1" noChangeArrowheads="1"/>
          </p:cNvSpPr>
          <p:nvPr>
            <p:ph type="title"/>
          </p:nvPr>
        </p:nvSpPr>
        <p:spPr bwMode="auto">
          <a:xfrm>
            <a:off x="4683033" y="5199018"/>
            <a:ext cx="1182189"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Tablah</a:t>
            </a:r>
            <a:r>
              <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35905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471" y="5407387"/>
            <a:ext cx="1691913" cy="627653"/>
          </a:xfrm>
        </p:spPr>
        <p:txBody>
          <a:bodyPr>
            <a:noAutofit/>
          </a:bodyPr>
          <a:lstStyle/>
          <a:p>
            <a:r>
              <a:rPr lang="en-US" sz="2800" dirty="0" smtClean="0"/>
              <a:t>                                           </a:t>
            </a:r>
            <a:r>
              <a:rPr lang="en-US" sz="2800" dirty="0" smtClean="0">
                <a:latin typeface="Arial" panose="020B0604020202020204" pitchFamily="34" charset="0"/>
                <a:cs typeface="Arial" panose="020B0604020202020204" pitchFamily="34" charset="0"/>
              </a:rPr>
              <a:t>Shababa</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pic>
        <p:nvPicPr>
          <p:cNvPr id="4" name="Content Placeholder 3" descr="The famous Handmade Traditional Professional Flute Shakuhachi Beech ..."/>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2003" y="1690688"/>
            <a:ext cx="4514850" cy="32956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46563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i="1" dirty="0" smtClean="0">
                <a:latin typeface="Arial" panose="020B0604020202020204" pitchFamily="34" charset="0"/>
                <a:cs typeface="Arial" panose="020B0604020202020204" pitchFamily="34" charset="0"/>
              </a:rPr>
              <a:t>introduction</a:t>
            </a:r>
            <a:endParaRPr lang="en-US" sz="32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ctr">
              <a:buNone/>
            </a:pPr>
            <a:r>
              <a:rPr lang="en-US" dirty="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traditional folk </a:t>
            </a:r>
            <a:r>
              <a:rPr lang="en-US" dirty="0">
                <a:latin typeface="Arial" panose="020B0604020202020204" pitchFamily="34" charset="0"/>
                <a:cs typeface="Arial" panose="020B0604020202020204" pitchFamily="34" charset="0"/>
              </a:rPr>
              <a:t>music of Jordan can be distinguished from that of its neighboring countries like Syria and Saudi Arabia by its strong Bedouin influence. </a:t>
            </a:r>
            <a:r>
              <a:rPr lang="en-US" dirty="0" smtClean="0">
                <a:latin typeface="Arial" panose="020B0604020202020204" pitchFamily="34" charset="0"/>
                <a:cs typeface="Arial" panose="020B0604020202020204" pitchFamily="34" charset="0"/>
              </a:rPr>
              <a:t>They are classified as Countryside music ,Bedouin music ,and Marine music.</a:t>
            </a:r>
          </a:p>
        </p:txBody>
      </p:sp>
    </p:spTree>
    <p:extLst>
      <p:ext uri="{BB962C8B-B14F-4D97-AF65-F5344CB8AC3E}">
        <p14:creationId xmlns:p14="http://schemas.microsoft.com/office/powerpoint/2010/main" val="2941610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9699" y="4911000"/>
            <a:ext cx="1442357" cy="784407"/>
          </a:xfrm>
        </p:spPr>
        <p:txBody>
          <a:bodyPr>
            <a:normAutofit fontScale="90000"/>
          </a:bodyPr>
          <a:lstStyle/>
          <a:p>
            <a:r>
              <a:rPr lang="en-US" sz="3100" dirty="0">
                <a:latin typeface="Arial" panose="020B0604020202020204" pitchFamily="34" charset="0"/>
                <a:cs typeface="Arial" panose="020B0604020202020204" pitchFamily="34" charset="0"/>
              </a:rPr>
              <a:t>Arghul</a:t>
            </a:r>
            <a:r>
              <a:rPr lang="en-US" sz="3100" dirty="0"/>
              <a:t> </a:t>
            </a:r>
            <a:r>
              <a:rPr lang="en-US" dirty="0"/>
              <a:t>       </a:t>
            </a:r>
            <a:br>
              <a:rPr lang="en-US" dirty="0"/>
            </a:b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265715" y="2272937"/>
            <a:ext cx="5081451" cy="236437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10893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9031" y="5459639"/>
            <a:ext cx="1109255" cy="915035"/>
          </a:xfrm>
        </p:spPr>
        <p:txBody>
          <a:bodyPr>
            <a:normAutofit fontScale="90000"/>
          </a:bodyPr>
          <a:lstStyle/>
          <a:p>
            <a:r>
              <a:rPr lang="en-US" sz="3100" dirty="0">
                <a:latin typeface="Arial" panose="020B0604020202020204" pitchFamily="34" charset="0"/>
                <a:cs typeface="Arial" panose="020B0604020202020204" pitchFamily="34" charset="0"/>
              </a:rPr>
              <a:t>Oud</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4" name="Content Placeholder 3" descr="Oud | Music &amp; Instrument | Britannica"/>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96789" y="1854926"/>
            <a:ext cx="2939142" cy="337021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413359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686" y="5394960"/>
            <a:ext cx="2231571" cy="737735"/>
          </a:xfrm>
        </p:spPr>
        <p:txBody>
          <a:bodyPr>
            <a:noAutofit/>
          </a:bodyPr>
          <a:lstStyle/>
          <a:p>
            <a:r>
              <a:rPr lang="en-US" sz="2800" dirty="0"/>
              <a:t> </a:t>
            </a:r>
            <a:r>
              <a:rPr lang="en-US" sz="2800" dirty="0">
                <a:latin typeface="Arial" panose="020B0604020202020204" pitchFamily="34" charset="0"/>
                <a:cs typeface="Arial" panose="020B0604020202020204" pitchFamily="34" charset="0"/>
              </a:rPr>
              <a:t>Al Mihbash</a:t>
            </a:r>
          </a:p>
        </p:txBody>
      </p:sp>
      <p:pic>
        <p:nvPicPr>
          <p:cNvPr id="4" name="Content Placeholder 3" descr="المهباش - Jordan Heritag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83727" y="1685109"/>
            <a:ext cx="2756261" cy="327877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628211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274" y="4349931"/>
            <a:ext cx="4308565" cy="1711235"/>
          </a:xfrm>
        </p:spPr>
        <p:txBody>
          <a:bodyPr>
            <a:normAutofit/>
          </a:bodyPr>
          <a:lstStyle/>
          <a:p>
            <a:r>
              <a:rPr lang="en-US" sz="2800" dirty="0">
                <a:latin typeface="Arial" panose="020B0604020202020204" pitchFamily="34" charset="0"/>
                <a:cs typeface="Arial" panose="020B0604020202020204" pitchFamily="34" charset="0"/>
              </a:rPr>
              <a:t>Famous in the city of Aqaba</a:t>
            </a:r>
            <a:br>
              <a:rPr lang="en-US" sz="2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845787" y="1601402"/>
            <a:ext cx="3430225" cy="2435022"/>
          </a:xfrm>
          <a:prstGeom prst="rect">
            <a:avLst/>
          </a:prstGeom>
        </p:spPr>
      </p:pic>
      <p:sp>
        <p:nvSpPr>
          <p:cNvPr id="3" name="TextBox 2">
            <a:hlinkClick r:id="rId3"/>
          </p:cNvPr>
          <p:cNvSpPr txBox="1"/>
          <p:nvPr/>
        </p:nvSpPr>
        <p:spPr>
          <a:xfrm>
            <a:off x="3004457" y="5691834"/>
            <a:ext cx="5643154" cy="369332"/>
          </a:xfrm>
          <a:prstGeom prst="rect">
            <a:avLst/>
          </a:prstGeom>
          <a:noFill/>
        </p:spPr>
        <p:txBody>
          <a:bodyPr wrap="square" rtlCol="0">
            <a:spAutoFit/>
          </a:bodyPr>
          <a:lstStyle/>
          <a:p>
            <a:r>
              <a:rPr lang="en-US" dirty="0" smtClean="0">
                <a:hlinkClick r:id="rId3"/>
              </a:rPr>
              <a:t>https://youtu.be/_IoLPPN1Wu0?si=EyTtYUOTkg17H0bi</a:t>
            </a:r>
            <a:endParaRPr lang="en-US" dirty="0"/>
          </a:p>
        </p:txBody>
      </p:sp>
    </p:spTree>
    <p:extLst>
      <p:ext uri="{BB962C8B-B14F-4D97-AF65-F5344CB8AC3E}">
        <p14:creationId xmlns:p14="http://schemas.microsoft.com/office/powerpoint/2010/main" val="1238510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latin typeface="Arial" panose="020B0604020202020204" pitchFamily="34" charset="0"/>
                <a:cs typeface="Arial" panose="020B0604020202020204" pitchFamily="34" charset="0"/>
              </a:rPr>
              <a:t>Links</a:t>
            </a:r>
            <a:r>
              <a:rPr lang="en-US" dirty="0" smtClean="0">
                <a:solidFill>
                  <a:srgbClr val="0070C0"/>
                </a:solidFill>
              </a:rPr>
              <a:t> </a:t>
            </a:r>
            <a:endParaRPr lang="en-US" dirty="0">
              <a:solidFill>
                <a:srgbClr val="0070C0"/>
              </a:solidFill>
            </a:endParaRPr>
          </a:p>
        </p:txBody>
      </p:sp>
      <p:sp>
        <p:nvSpPr>
          <p:cNvPr id="3" name="Content Placeholder 2"/>
          <p:cNvSpPr>
            <a:spLocks noGrp="1"/>
          </p:cNvSpPr>
          <p:nvPr>
            <p:ph idx="1"/>
          </p:nvPr>
        </p:nvSpPr>
        <p:spPr/>
        <p:txBody>
          <a:bodyPr/>
          <a:lstStyle/>
          <a:p>
            <a:r>
              <a:rPr lang="en-US" u="sng" dirty="0">
                <a:hlinkClick r:id="rId2"/>
              </a:rPr>
              <a:t>https://www.jordanheritage.jo/wind-instruments/</a:t>
            </a:r>
            <a:endParaRPr lang="en-US" dirty="0"/>
          </a:p>
          <a:p>
            <a:r>
              <a:rPr lang="en-US" u="sng" dirty="0">
                <a:hlinkClick r:id="rId3"/>
              </a:rPr>
              <a:t>https://www.jordannews.jo/Section-119/Music/Dances-and-instruments-of-Jordan-18718</a:t>
            </a:r>
            <a:endParaRPr lang="en-US" dirty="0"/>
          </a:p>
          <a:p>
            <a:r>
              <a:rPr lang="en-US" dirty="0"/>
              <a:t> </a:t>
            </a:r>
            <a:r>
              <a:rPr lang="en-US" dirty="0" smtClean="0">
                <a:hlinkClick r:id="rId4"/>
              </a:rPr>
              <a:t>https://traditionalarabicmusic.com/music_of_jordon.html</a:t>
            </a:r>
            <a:endParaRPr lang="en-US" dirty="0"/>
          </a:p>
        </p:txBody>
      </p:sp>
    </p:spTree>
    <p:extLst>
      <p:ext uri="{BB962C8B-B14F-4D97-AF65-F5344CB8AC3E}">
        <p14:creationId xmlns:p14="http://schemas.microsoft.com/office/powerpoint/2010/main" val="520838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i="1" dirty="0" smtClean="0">
                <a:latin typeface="Arial" panose="020B0604020202020204" pitchFamily="34" charset="0"/>
                <a:cs typeface="Arial" panose="020B0604020202020204" pitchFamily="34" charset="0"/>
              </a:rPr>
              <a:t>Interview on Jordan TV</a:t>
            </a:r>
            <a:endParaRPr lang="en-US" sz="32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hlinkClick r:id="rId2"/>
              </a:rPr>
              <a:t>https://www.youtube.com/watch?v=5DBVq0vRYhw</a:t>
            </a:r>
            <a:endParaRPr lang="en-US" dirty="0"/>
          </a:p>
        </p:txBody>
      </p:sp>
    </p:spTree>
    <p:extLst>
      <p:ext uri="{BB962C8B-B14F-4D97-AF65-F5344CB8AC3E}">
        <p14:creationId xmlns:p14="http://schemas.microsoft.com/office/powerpoint/2010/main" val="2421619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200" i="1" dirty="0" smtClean="0">
                <a:latin typeface="Arial" panose="020B0604020202020204" pitchFamily="34" charset="0"/>
                <a:cs typeface="Arial" panose="020B0604020202020204" pitchFamily="34" charset="0"/>
              </a:rPr>
              <a:t>1.Country </a:t>
            </a:r>
            <a:r>
              <a:rPr lang="en-GB" sz="3200" i="1" dirty="0">
                <a:latin typeface="Arial" panose="020B0604020202020204" pitchFamily="34" charset="0"/>
                <a:cs typeface="Arial" panose="020B0604020202020204" pitchFamily="34" charset="0"/>
              </a:rPr>
              <a:t>Side Music</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p:txBody>
          <a:bodyPr/>
          <a:lstStyle/>
          <a:p>
            <a:pPr marL="0" indent="0" algn="ctr">
              <a:buNone/>
            </a:pPr>
            <a:r>
              <a:rPr lang="en-GB" dirty="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t </a:t>
            </a:r>
            <a:r>
              <a:rPr lang="en-GB" dirty="0">
                <a:latin typeface="Arial" panose="020B0604020202020204" pitchFamily="34" charset="0"/>
                <a:cs typeface="Arial" panose="020B0604020202020204" pitchFamily="34" charset="0"/>
              </a:rPr>
              <a:t>is a traditional folk that is spread in the countryside, cities and towns of Jordan, especially in the north and centre of Jordan, in fact this singing has entered all Jordanian cites with </a:t>
            </a:r>
            <a:r>
              <a:rPr lang="en-GB" dirty="0" smtClean="0">
                <a:latin typeface="Arial" panose="020B0604020202020204" pitchFamily="34" charset="0"/>
                <a:cs typeface="Arial" panose="020B0604020202020204" pitchFamily="34" charset="0"/>
              </a:rPr>
              <a:t>strength. The </a:t>
            </a:r>
            <a:r>
              <a:rPr lang="en-GB" dirty="0">
                <a:latin typeface="Arial" panose="020B0604020202020204" pitchFamily="34" charset="0"/>
                <a:cs typeface="Arial" panose="020B0604020202020204" pitchFamily="34" charset="0"/>
              </a:rPr>
              <a:t>Songs of the countryside were </a:t>
            </a:r>
            <a:r>
              <a:rPr lang="en-GB" dirty="0" smtClean="0">
                <a:latin typeface="Arial" panose="020B0604020202020204" pitchFamily="34" charset="0"/>
                <a:cs typeface="Arial" panose="020B0604020202020204" pitchFamily="34" charset="0"/>
              </a:rPr>
              <a:t>faster and </a:t>
            </a:r>
            <a:r>
              <a:rPr lang="en-GB" dirty="0">
                <a:latin typeface="Arial" panose="020B0604020202020204" pitchFamily="34" charset="0"/>
                <a:cs typeface="Arial" panose="020B0604020202020204" pitchFamily="34" charset="0"/>
              </a:rPr>
              <a:t>m</a:t>
            </a:r>
            <a:r>
              <a:rPr lang="en-GB" dirty="0" smtClean="0">
                <a:latin typeface="Arial" panose="020B0604020202020204" pitchFamily="34" charset="0"/>
                <a:cs typeface="Arial" panose="020B0604020202020204" pitchFamily="34" charset="0"/>
              </a:rPr>
              <a:t>ore graceful </a:t>
            </a:r>
            <a:r>
              <a:rPr lang="en-GB" dirty="0">
                <a:latin typeface="Arial" panose="020B0604020202020204" pitchFamily="34" charset="0"/>
                <a:cs typeface="Arial" panose="020B0604020202020204" pitchFamily="34" charset="0"/>
              </a:rPr>
              <a:t>than those of Bedouin cities due to the Moving Rhythm of life in it's Seasons and </a:t>
            </a:r>
            <a:r>
              <a:rPr lang="en-GB" dirty="0" smtClean="0">
                <a:latin typeface="Arial" panose="020B0604020202020204" pitchFamily="34" charset="0"/>
                <a:cs typeface="Arial" panose="020B0604020202020204" pitchFamily="34" charset="0"/>
              </a:rPr>
              <a:t>Occasions.</a:t>
            </a:r>
            <a:endParaRPr lang="en-US" dirty="0">
              <a:latin typeface="Arial" panose="020B0604020202020204" pitchFamily="34" charset="0"/>
              <a:cs typeface="Arial" panose="020B0604020202020204" pitchFamily="34" charset="0"/>
            </a:endParaRPr>
          </a:p>
          <a:p>
            <a:pPr marL="0" indent="0" algn="ctr">
              <a:buNone/>
            </a:pPr>
            <a:r>
              <a:rPr lang="en-GB" dirty="0">
                <a:latin typeface="Arial" panose="020B0604020202020204" pitchFamily="34" charset="0"/>
                <a:cs typeface="Arial" panose="020B0604020202020204" pitchFamily="34" charset="0"/>
              </a:rPr>
              <a:t>The majority of rural musical forms are preformed collectively, accompanied by folk dances (</a:t>
            </a:r>
            <a:r>
              <a:rPr lang="en-GB" dirty="0" err="1">
                <a:latin typeface="Arial" panose="020B0604020202020204" pitchFamily="34" charset="0"/>
                <a:cs typeface="Arial" panose="020B0604020202020204" pitchFamily="34" charset="0"/>
              </a:rPr>
              <a:t>dabke</a:t>
            </a:r>
            <a:r>
              <a:rPr lang="en-GB" dirty="0">
                <a:latin typeface="Arial" panose="020B0604020202020204" pitchFamily="34" charset="0"/>
                <a:cs typeface="Arial" panose="020B0604020202020204" pitchFamily="34" charset="0"/>
              </a:rPr>
              <a:t>), which are spread across Jordan and mastered by vast majority of Jordanians.</a:t>
            </a:r>
            <a:endParaRPr lang="en-US" dirty="0">
              <a:latin typeface="Arial" panose="020B0604020202020204" pitchFamily="34" charset="0"/>
              <a:cs typeface="Arial" panose="020B0604020202020204" pitchFamily="34" charset="0"/>
            </a:endParaRPr>
          </a:p>
          <a:p>
            <a:pPr marL="0" indent="0" algn="ctr">
              <a:buNone/>
            </a:pPr>
            <a:r>
              <a:rPr lang="en-GB"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ctr"/>
            <a:endParaRPr lang="en-US" dirty="0"/>
          </a:p>
        </p:txBody>
      </p:sp>
    </p:spTree>
    <p:extLst>
      <p:ext uri="{BB962C8B-B14F-4D97-AF65-F5344CB8AC3E}">
        <p14:creationId xmlns:p14="http://schemas.microsoft.com/office/powerpoint/2010/main" val="2689024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
            <a:ext cx="10515600" cy="940525"/>
          </a:xfrm>
        </p:spPr>
        <p:txBody>
          <a:bodyPr>
            <a:normAutofit fontScale="90000"/>
          </a:bodyPr>
          <a:lstStyle/>
          <a:p>
            <a:pPr algn="ctr"/>
            <a:r>
              <a:rPr lang="en-US" sz="3600" i="1" dirty="0" smtClean="0">
                <a:latin typeface="Times New Roman" panose="02020603050405020304" pitchFamily="18" charset="0"/>
                <a:cs typeface="Times New Roman" panose="02020603050405020304" pitchFamily="18" charset="0"/>
              </a:rPr>
              <a:t/>
            </a:r>
            <a:br>
              <a:rPr lang="en-US" sz="3600" i="1" dirty="0" smtClean="0">
                <a:latin typeface="Times New Roman" panose="02020603050405020304" pitchFamily="18" charset="0"/>
                <a:cs typeface="Times New Roman" panose="02020603050405020304" pitchFamily="18" charset="0"/>
              </a:rPr>
            </a:br>
            <a:r>
              <a:rPr lang="en-US" sz="3600" i="1" dirty="0" smtClean="0">
                <a:latin typeface="Arial" panose="020B0604020202020204" pitchFamily="34" charset="0"/>
                <a:cs typeface="Arial" panose="020B0604020202020204" pitchFamily="34" charset="0"/>
              </a:rPr>
              <a:t>2.The </a:t>
            </a:r>
            <a:r>
              <a:rPr lang="en-US" sz="3600" i="1" dirty="0">
                <a:latin typeface="Arial" panose="020B0604020202020204" pitchFamily="34" charset="0"/>
                <a:cs typeface="Arial" panose="020B0604020202020204" pitchFamily="34" charset="0"/>
              </a:rPr>
              <a:t>Bedouin </a:t>
            </a:r>
            <a:r>
              <a:rPr lang="en-US" sz="3600" i="1" dirty="0" smtClean="0">
                <a:latin typeface="Arial" panose="020B0604020202020204" pitchFamily="34" charset="0"/>
                <a:cs typeface="Arial" panose="020B0604020202020204" pitchFamily="34" charset="0"/>
              </a:rPr>
              <a:t>music</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031965"/>
            <a:ext cx="12192000" cy="6897189"/>
          </a:xfrm>
        </p:spPr>
        <p:txBody>
          <a:bodyPr>
            <a:noAutofit/>
          </a:bodyPr>
          <a:lstStyle/>
          <a:p>
            <a:pPr marL="0" indent="0" algn="ctr">
              <a:buNone/>
            </a:pPr>
            <a:r>
              <a:rPr lang="en-US" dirty="0">
                <a:latin typeface="Arial" panose="020B0604020202020204" pitchFamily="34" charset="0"/>
                <a:cs typeface="Arial" panose="020B0604020202020204" pitchFamily="34" charset="0"/>
              </a:rPr>
              <a:t>This is the singing that pertains to the human groups inhabiting the Jordanian dessert. </a:t>
            </a:r>
            <a:r>
              <a:rPr lang="en-US" dirty="0" smtClean="0">
                <a:latin typeface="Arial" panose="020B0604020202020204" pitchFamily="34" charset="0"/>
                <a:cs typeface="Arial" panose="020B0604020202020204" pitchFamily="34" charset="0"/>
              </a:rPr>
              <a:t>Bedouin </a:t>
            </a:r>
            <a:r>
              <a:rPr lang="en-US" dirty="0">
                <a:latin typeface="Arial" panose="020B0604020202020204" pitchFamily="34" charset="0"/>
                <a:cs typeface="Arial" panose="020B0604020202020204" pitchFamily="34" charset="0"/>
              </a:rPr>
              <a:t>singing is characterized by The lack of rhythm and melody and </a:t>
            </a:r>
            <a:r>
              <a:rPr lang="en-US" dirty="0" smtClean="0">
                <a:latin typeface="Arial" panose="020B0604020202020204" pitchFamily="34" charset="0"/>
                <a:cs typeface="Arial" panose="020B0604020202020204" pitchFamily="34" charset="0"/>
              </a:rPr>
              <a:t>decorations. Most dessert singers tend towards a high sharp voice with nasality in terms of outlet and a quick monotonous due to the isolation of the city.</a:t>
            </a:r>
          </a:p>
          <a:p>
            <a:pPr marL="0" indent="0" algn="ctr">
              <a:buNone/>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countryside </a:t>
            </a:r>
            <a:r>
              <a:rPr lang="en-US" dirty="0" smtClean="0">
                <a:latin typeface="Arial" panose="020B0604020202020204" pitchFamily="34" charset="0"/>
                <a:cs typeface="Arial" panose="020B0604020202020204" pitchFamily="34" charset="0"/>
              </a:rPr>
              <a:t>preserved </a:t>
            </a:r>
            <a:r>
              <a:rPr lang="en-US" dirty="0">
                <a:latin typeface="Arial" panose="020B0604020202020204" pitchFamily="34" charset="0"/>
                <a:cs typeface="Arial" panose="020B0604020202020204" pitchFamily="34" charset="0"/>
              </a:rPr>
              <a:t>the </a:t>
            </a:r>
            <a:r>
              <a:rPr lang="en-US" dirty="0" err="1" smtClean="0">
                <a:latin typeface="Arial" panose="020B0604020202020204" pitchFamily="34" charset="0"/>
                <a:cs typeface="Arial" panose="020B0604020202020204" pitchFamily="34" charset="0"/>
              </a:rPr>
              <a:t>authenticty</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of ancient Arabic singing through a valuable and important group of Bedouin. </a:t>
            </a:r>
          </a:p>
          <a:p>
            <a:pPr marL="0" indent="0" algn="ctr">
              <a:buNone/>
            </a:pPr>
            <a:r>
              <a:rPr lang="en-US" dirty="0">
                <a:latin typeface="Arial" panose="020B0604020202020204" pitchFamily="34" charset="0"/>
                <a:cs typeface="Arial" panose="020B0604020202020204" pitchFamily="34" charset="0"/>
              </a:rPr>
              <a:t>The most important singing forms are:</a:t>
            </a:r>
          </a:p>
          <a:p>
            <a:pPr marL="0" indent="0" algn="ctr">
              <a:buNone/>
            </a:pPr>
            <a:r>
              <a:rPr lang="en-US" dirty="0">
                <a:latin typeface="Arial" panose="020B0604020202020204" pitchFamily="34" charset="0"/>
                <a:cs typeface="Arial" panose="020B0604020202020204" pitchFamily="34" charset="0"/>
              </a:rPr>
              <a:t>The H</a:t>
            </a:r>
            <a:r>
              <a:rPr lang="en-US" dirty="0" smtClean="0">
                <a:latin typeface="Arial" panose="020B0604020202020204" pitchFamily="34" charset="0"/>
                <a:cs typeface="Arial" panose="020B0604020202020204" pitchFamily="34" charset="0"/>
              </a:rPr>
              <a:t>ada, the </a:t>
            </a:r>
            <a:r>
              <a:rPr lang="en-US" dirty="0">
                <a:latin typeface="Arial" panose="020B0604020202020204" pitchFamily="34" charset="0"/>
                <a:cs typeface="Arial" panose="020B0604020202020204" pitchFamily="34" charset="0"/>
              </a:rPr>
              <a:t>H</a:t>
            </a:r>
            <a:r>
              <a:rPr lang="en-US" dirty="0" smtClean="0">
                <a:latin typeface="Arial" panose="020B0604020202020204" pitchFamily="34" charset="0"/>
                <a:cs typeface="Arial" panose="020B0604020202020204" pitchFamily="34" charset="0"/>
              </a:rPr>
              <a:t>ijin</a:t>
            </a:r>
            <a:r>
              <a:rPr lang="en-US" dirty="0">
                <a:latin typeface="Arial" panose="020B0604020202020204" pitchFamily="34" charset="0"/>
                <a:cs typeface="Arial" panose="020B0604020202020204" pitchFamily="34" charset="0"/>
              </a:rPr>
              <a:t>, the S</a:t>
            </a:r>
            <a:r>
              <a:rPr lang="en-US" dirty="0" smtClean="0">
                <a:latin typeface="Arial" panose="020B0604020202020204" pitchFamily="34" charset="0"/>
                <a:cs typeface="Arial" panose="020B0604020202020204" pitchFamily="34" charset="0"/>
              </a:rPr>
              <a:t>horoqi </a:t>
            </a:r>
            <a:r>
              <a:rPr lang="en-US" dirty="0">
                <a:latin typeface="Arial" panose="020B0604020202020204" pitchFamily="34" charset="0"/>
                <a:cs typeface="Arial" panose="020B0604020202020204" pitchFamily="34" charset="0"/>
              </a:rPr>
              <a:t>and the </a:t>
            </a:r>
            <a:r>
              <a:rPr lang="en-US" dirty="0" smtClean="0">
                <a:latin typeface="Arial" panose="020B0604020202020204" pitchFamily="34" charset="0"/>
                <a:cs typeface="Arial" panose="020B0604020202020204" pitchFamily="34" charset="0"/>
              </a:rPr>
              <a:t>Qasid (Samer</a:t>
            </a:r>
            <a:r>
              <a:rPr lang="en-US" dirty="0">
                <a:latin typeface="Arial" panose="020B0604020202020204" pitchFamily="34" charset="0"/>
                <a:cs typeface="Arial" panose="020B0604020202020204" pitchFamily="34" charset="0"/>
              </a:rPr>
              <a:t>)</a:t>
            </a:r>
          </a:p>
          <a:p>
            <a:pPr marL="0" indent="0" algn="ctr">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There </a:t>
            </a:r>
            <a:r>
              <a:rPr lang="en-US" dirty="0">
                <a:latin typeface="Arial" panose="020B0604020202020204" pitchFamily="34" charset="0"/>
                <a:cs typeface="Arial" panose="020B0604020202020204" pitchFamily="34" charset="0"/>
              </a:rPr>
              <a:t>is a dance that accompanies the Samer of Qasid in which the men dance in circle and the Hashi (the women who dance with a sword in the middle of Samer's circle) participate with them.</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641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i="1" dirty="0" smtClean="0">
                <a:latin typeface="Arial" panose="020B0604020202020204" pitchFamily="34" charset="0"/>
                <a:cs typeface="Arial" panose="020B0604020202020204" pitchFamily="34" charset="0"/>
              </a:rPr>
              <a:t>3.Marine music</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ctr">
              <a:buNone/>
            </a:pPr>
            <a:r>
              <a:rPr lang="en-US" dirty="0" smtClean="0">
                <a:latin typeface="Arial" panose="020B0604020202020204" pitchFamily="34" charset="0"/>
                <a:cs typeface="Arial" panose="020B0604020202020204" pitchFamily="34" charset="0"/>
              </a:rPr>
              <a:t>Marine music </a:t>
            </a:r>
            <a:r>
              <a:rPr lang="en-US" dirty="0">
                <a:latin typeface="Arial" panose="020B0604020202020204" pitchFamily="34" charset="0"/>
                <a:cs typeface="Arial" panose="020B0604020202020204" pitchFamily="34" charset="0"/>
              </a:rPr>
              <a:t>is very limited in </a:t>
            </a:r>
            <a:r>
              <a:rPr lang="en-US" dirty="0" smtClean="0">
                <a:latin typeface="Arial" panose="020B0604020202020204" pitchFamily="34" charset="0"/>
                <a:cs typeface="Arial" panose="020B0604020202020204" pitchFamily="34" charset="0"/>
              </a:rPr>
              <a:t>Jordan </a:t>
            </a:r>
            <a:r>
              <a:rPr lang="en-US" dirty="0">
                <a:latin typeface="Arial" panose="020B0604020202020204" pitchFamily="34" charset="0"/>
                <a:cs typeface="Arial" panose="020B0604020202020204" pitchFamily="34" charset="0"/>
              </a:rPr>
              <a:t>due to very limited marine area </a:t>
            </a:r>
            <a:r>
              <a:rPr lang="en-US" dirty="0" smtClean="0">
                <a:latin typeface="Arial" panose="020B0604020202020204" pitchFamily="34" charset="0"/>
                <a:cs typeface="Arial" panose="020B0604020202020204" pitchFamily="34" charset="0"/>
              </a:rPr>
              <a:t>overlooking the Red Sea in the </a:t>
            </a:r>
            <a:r>
              <a:rPr lang="en-US" dirty="0">
                <a:latin typeface="Arial" panose="020B0604020202020204" pitchFamily="34" charset="0"/>
                <a:cs typeface="Arial" panose="020B0604020202020204" pitchFamily="34" charset="0"/>
              </a:rPr>
              <a:t>city of </a:t>
            </a:r>
            <a:r>
              <a:rPr lang="en-US" dirty="0" smtClean="0">
                <a:latin typeface="Arial" panose="020B0604020202020204" pitchFamily="34" charset="0"/>
                <a:cs typeface="Arial" panose="020B0604020202020204" pitchFamily="34" charset="0"/>
              </a:rPr>
              <a:t>Aqaba.</a:t>
            </a: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The singing there is accompanied by a very distinctive rhythms derived from waves of the </a:t>
            </a:r>
            <a:r>
              <a:rPr lang="en-US" dirty="0" smtClean="0">
                <a:latin typeface="Arial" panose="020B0604020202020204" pitchFamily="34" charset="0"/>
                <a:cs typeface="Arial" panose="020B0604020202020204" pitchFamily="34" charset="0"/>
              </a:rPr>
              <a:t>sea with </a:t>
            </a:r>
            <a:r>
              <a:rPr lang="en-US" dirty="0">
                <a:latin typeface="Arial" panose="020B0604020202020204" pitchFamily="34" charset="0"/>
                <a:cs typeface="Arial" panose="020B0604020202020204" pitchFamily="34" charset="0"/>
              </a:rPr>
              <a:t>the use of </a:t>
            </a:r>
            <a:r>
              <a:rPr lang="en-US" dirty="0" smtClean="0">
                <a:latin typeface="Arial" panose="020B0604020202020204" pitchFamily="34" charset="0"/>
                <a:cs typeface="Arial" panose="020B0604020202020204" pitchFamily="34" charset="0"/>
              </a:rPr>
              <a:t>semsemie </a:t>
            </a:r>
            <a:r>
              <a:rPr lang="en-US" dirty="0">
                <a:latin typeface="Arial" panose="020B0604020202020204" pitchFamily="34" charset="0"/>
                <a:cs typeface="Arial" panose="020B0604020202020204" pitchFamily="34" charset="0"/>
              </a:rPr>
              <a:t>instrument</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716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 y="137624"/>
            <a:ext cx="12192000" cy="2387600"/>
          </a:xfrm>
        </p:spPr>
        <p:txBody>
          <a:bodyPr>
            <a:normAutofit fontScale="90000"/>
          </a:bodyPr>
          <a:lstStyle/>
          <a:p>
            <a:pPr lvl="0"/>
            <a:r>
              <a:rPr lang="en-US" alt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Traditional </a:t>
            </a:r>
            <a:r>
              <a:rPr lang="en-US" altLang="en-US" dirty="0">
                <a:latin typeface="Arial" panose="020B0604020202020204" pitchFamily="34" charset="0"/>
                <a:ea typeface="Times New Roman" panose="02020603050405020304" pitchFamily="18" charset="0"/>
                <a:cs typeface="Arial" panose="020B0604020202020204" pitchFamily="34" charset="0"/>
              </a:rPr>
              <a:t>M</a:t>
            </a:r>
            <a:r>
              <a:rPr lang="en-US" altLang="en-US" dirty="0" smtClean="0">
                <a:latin typeface="Arial" panose="020B0604020202020204" pitchFamily="34" charset="0"/>
                <a:ea typeface="Times New Roman" panose="02020603050405020304" pitchFamily="18" charset="0"/>
                <a:cs typeface="Arial" panose="020B0604020202020204" pitchFamily="34" charset="0"/>
              </a:rPr>
              <a:t>usic </a:t>
            </a:r>
            <a:r>
              <a:rPr lang="en-US" altLang="en-US" dirty="0" smtClean="0">
                <a:solidFill>
                  <a:srgbClr val="00B050"/>
                </a:solidFill>
                <a:latin typeface="Arial" panose="020B0604020202020204" pitchFamily="34" charset="0"/>
                <a:ea typeface="Times New Roman" panose="02020603050405020304" pitchFamily="18" charset="0"/>
                <a:cs typeface="Arial" panose="020B0604020202020204" pitchFamily="34" charset="0"/>
              </a:rPr>
              <a:t>Instruments</a:t>
            </a:r>
            <a:br>
              <a:rPr lang="en-US" altLang="en-US" dirty="0" smtClean="0">
                <a:solidFill>
                  <a:srgbClr val="00B050"/>
                </a:solidFill>
                <a:latin typeface="Arial" panose="020B0604020202020204" pitchFamily="34" charset="0"/>
                <a:ea typeface="Times New Roman" panose="02020603050405020304" pitchFamily="18" charset="0"/>
                <a:cs typeface="Arial" panose="020B0604020202020204" pitchFamily="34" charset="0"/>
              </a:rPr>
            </a:br>
            <a:r>
              <a:rPr lang="en-US" altLang="en-US"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of Jordan</a:t>
            </a:r>
            <a:r>
              <a:rPr lang="en-US" altLang="en-US" i="1"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alt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a:r>
            <a:br>
              <a:rPr lang="en-US" alt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1558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Please watch this first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a:t> </a:t>
            </a:r>
            <a:r>
              <a:rPr lang="en-US" dirty="0" smtClean="0">
                <a:hlinkClick r:id="rId2"/>
              </a:rPr>
              <a:t>https://www.youtube.com/watch?v=n4b2ccIaf5U</a:t>
            </a:r>
            <a:endParaRPr lang="en-US"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241668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b="1" i="1" dirty="0">
                <a:latin typeface="Arial" panose="020B0604020202020204" pitchFamily="34" charset="0"/>
                <a:ea typeface="Times New Roman" panose="02020603050405020304" pitchFamily="18" charset="0"/>
                <a:cs typeface="Arial" panose="020B0604020202020204" pitchFamily="34" charset="0"/>
              </a:rPr>
              <a:t>1.</a:t>
            </a:r>
            <a:r>
              <a:rPr lang="en-US" altLang="en-US" sz="3200" b="1" i="1" dirty="0" smtClean="0">
                <a:latin typeface="Arial" panose="020B0604020202020204" pitchFamily="34" charset="0"/>
                <a:ea typeface="Times New Roman" panose="02020603050405020304" pitchFamily="18" charset="0"/>
                <a:cs typeface="Arial" panose="020B0604020202020204" pitchFamily="34" charset="0"/>
              </a:rPr>
              <a:t>Wind </a:t>
            </a:r>
            <a:r>
              <a:rPr lang="en-US" altLang="en-US" sz="3200" b="1" i="1" dirty="0">
                <a:latin typeface="Arial" panose="020B0604020202020204" pitchFamily="34" charset="0"/>
                <a:ea typeface="Times New Roman" panose="02020603050405020304" pitchFamily="18" charset="0"/>
                <a:cs typeface="Arial" panose="020B0604020202020204" pitchFamily="34" charset="0"/>
              </a:rPr>
              <a:t>musical instruments</a:t>
            </a:r>
            <a:endParaRPr lang="en-US" sz="3200" dirty="0">
              <a:latin typeface="Arial" panose="020B0604020202020204" pitchFamily="34" charset="0"/>
              <a:cs typeface="Arial" panose="020B0604020202020204" pitchFamily="34" charset="0"/>
            </a:endParaRPr>
          </a:p>
        </p:txBody>
      </p:sp>
      <p:sp>
        <p:nvSpPr>
          <p:cNvPr id="4" name="Rectangle 1"/>
          <p:cNvSpPr>
            <a:spLocks noGrp="1" noChangeArrowheads="1"/>
          </p:cNvSpPr>
          <p:nvPr>
            <p:ph idx="1"/>
          </p:nvPr>
        </p:nvSpPr>
        <p:spPr bwMode="auto">
          <a:xfrm>
            <a:off x="563880" y="1556995"/>
            <a:ext cx="113538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b="1" i="1" u="none" strike="noStrike" cap="none" normalizeH="0" baseline="0" dirty="0" smtClean="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Wind musical instruments</a:t>
            </a:r>
            <a:r>
              <a:rPr kumimoji="0" lang="en-US" altLang="en-US" b="1" i="1"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are defined as the most common traditional instruments in Jordan.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They are instruments from which sound is produced by the passage of air through their parts. Wind instruments are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considered the first musical instruments known to man in history, as the winds that passed between the holes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in the wood of trees, rocks and bones produced a whistle that caught man’s hearing and made him later benefit from it.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a:t>
            </a:r>
            <a:r>
              <a:rPr kumimoji="0" lang="en-US" altLang="en-US" sz="1800" b="0" i="0" u="none" strike="noStrike" cap="none" normalizeH="0" baseline="0" dirty="0" smtClean="0">
                <a:ln>
                  <a:noFill/>
                </a:ln>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19767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388</TotalTime>
  <Words>664</Words>
  <Application>Microsoft Office PowerPoint</Application>
  <PresentationFormat>Widescreen</PresentationFormat>
  <Paragraphs>71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Traditional music in Jordan</vt:lpstr>
      <vt:lpstr>introduction</vt:lpstr>
      <vt:lpstr>Interview on Jordan TV</vt:lpstr>
      <vt:lpstr>1.Country Side Music </vt:lpstr>
      <vt:lpstr> 2.The Bedouin music </vt:lpstr>
      <vt:lpstr>3.Marine music</vt:lpstr>
      <vt:lpstr>Traditional Music Instruments  of Jordan  </vt:lpstr>
      <vt:lpstr>Please watch this first</vt:lpstr>
      <vt:lpstr>1.Wind musical instruments</vt:lpstr>
      <vt:lpstr>PowerPoint Presentation</vt:lpstr>
      <vt:lpstr>PowerPoint Presentation</vt:lpstr>
      <vt:lpstr>                                                                                                Gerbeh </vt:lpstr>
      <vt:lpstr>PowerPoint Presentation</vt:lpstr>
      <vt:lpstr>Mijwiz </vt:lpstr>
      <vt:lpstr>PowerPoint Presentation</vt:lpstr>
      <vt:lpstr>Rebab                                                                             Famous among the Bedouins </vt:lpstr>
      <vt:lpstr>3.Tablah</vt:lpstr>
      <vt:lpstr>                                                                                                                   Tablah    </vt:lpstr>
      <vt:lpstr>                                           Shababa </vt:lpstr>
      <vt:lpstr>Arghul         </vt:lpstr>
      <vt:lpstr>Oud </vt:lpstr>
      <vt:lpstr> Al Mihbash</vt:lpstr>
      <vt:lpstr>Famous in the city of Aqaba   </vt:lpstr>
      <vt:lpstr>Links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Traditional music instruments in Jordan</dc:title>
  <dc:creator>ACER</dc:creator>
  <cp:lastModifiedBy>ACER</cp:lastModifiedBy>
  <cp:revision>28</cp:revision>
  <dcterms:created xsi:type="dcterms:W3CDTF">2023-10-24T16:18:09Z</dcterms:created>
  <dcterms:modified xsi:type="dcterms:W3CDTF">2023-11-09T04:36:12Z</dcterms:modified>
</cp:coreProperties>
</file>