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98bf54e8b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98bf54e8b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98bf54e8bf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98bf54e8b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98bf54e8bf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98bf54e8b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98bf54e8bf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98bf54e8bf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98bf54e8bf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98bf54e8bf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eb1f4fd142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eb1f4fd142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touristjordan.com/local-customs-jordan/" TargetMode="External"/><Relationship Id="rId4" Type="http://schemas.openxmlformats.org/officeDocument/2006/relationships/hyperlink" Target="https://jordan-travel.com/coffee-in-jordan-the-art-and-culture/" TargetMode="External"/><Relationship Id="rId5" Type="http://schemas.openxmlformats.org/officeDocument/2006/relationships/hyperlink" Target="https://jordan-travel.com/coffee-in-jordan-the-art-and-culture/" TargetMode="External"/><Relationship Id="rId6" Type="http://schemas.openxmlformats.org/officeDocument/2006/relationships/hyperlink" Target="https://myfairytrail.com/blogs/food-in-jorda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41983" y="-985700"/>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Traditions </a:t>
            </a:r>
            <a:endParaRPr/>
          </a:p>
        </p:txBody>
      </p:sp>
      <p:sp>
        <p:nvSpPr>
          <p:cNvPr id="55" name="Google Shape;55;p13"/>
          <p:cNvSpPr txBox="1"/>
          <p:nvPr>
            <p:ph idx="1" type="subTitle"/>
          </p:nvPr>
        </p:nvSpPr>
        <p:spPr>
          <a:xfrm>
            <a:off x="3141975" y="111535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are traditions</a:t>
            </a:r>
            <a:endParaRPr/>
          </a:p>
        </p:txBody>
      </p:sp>
      <p:sp>
        <p:nvSpPr>
          <p:cNvPr id="61" name="Google Shape;61;p14"/>
          <p:cNvSpPr txBox="1"/>
          <p:nvPr>
            <p:ph idx="1" type="body"/>
          </p:nvPr>
        </p:nvSpPr>
        <p:spPr>
          <a:xfrm>
            <a:off x="311700" y="1152475"/>
            <a:ext cx="50625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Traditions are a combination of stories and beliefs that pass on from one generation to the next.</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en"/>
              <a:t>Some examples are, serving arabic coffee in homes, giving kisses on the cheek as a sign of respect, and even bargaining </a:t>
            </a:r>
            <a:endParaRPr/>
          </a:p>
        </p:txBody>
      </p:sp>
      <p:pic>
        <p:nvPicPr>
          <p:cNvPr id="62" name="Google Shape;62;p14"/>
          <p:cNvPicPr preferRelativeResize="0"/>
          <p:nvPr/>
        </p:nvPicPr>
        <p:blipFill>
          <a:blip r:embed="rId3">
            <a:alphaModFix/>
          </a:blip>
          <a:stretch>
            <a:fillRect/>
          </a:stretch>
        </p:blipFill>
        <p:spPr>
          <a:xfrm>
            <a:off x="5374200" y="0"/>
            <a:ext cx="3769799"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Coffee culture in jordan</a:t>
            </a:r>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Arabic coffee is a very important tradition in jordan as it is a big part of jordanian culture. As simple as it may seem, coffee serving in jordan is more complicated than a person might think.</a:t>
            </a:r>
            <a:endParaRPr/>
          </a:p>
          <a:p>
            <a:pPr indent="0" lvl="0" marL="0" rtl="0" algn="l">
              <a:spcBef>
                <a:spcPts val="1200"/>
              </a:spcBef>
              <a:spcAft>
                <a:spcPts val="1200"/>
              </a:spcAft>
              <a:buNone/>
            </a:pPr>
            <a:r>
              <a:rPr lang="en"/>
              <a:t>Serving coffee in jordan is mainly used to show guests hospitality, and is used as a form of welcoming into homes. </a:t>
            </a:r>
            <a:r>
              <a:rPr lang="en"/>
              <a:t>However</a:t>
            </a:r>
            <a:r>
              <a:rPr lang="en"/>
              <a:t> it could even be used to solve problems between two people or tribes, as it is normal in jordan for two families to </a:t>
            </a:r>
            <a:r>
              <a:rPr lang="en"/>
              <a:t>discuss</a:t>
            </a:r>
            <a:r>
              <a:rPr lang="en"/>
              <a:t> issues over a cup of coffee.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269000" y="1355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coffee is served </a:t>
            </a:r>
            <a:endParaRPr/>
          </a:p>
        </p:txBody>
      </p:sp>
      <p:sp>
        <p:nvSpPr>
          <p:cNvPr id="74" name="Google Shape;74;p16"/>
          <p:cNvSpPr txBox="1"/>
          <p:nvPr>
            <p:ph idx="1" type="body"/>
          </p:nvPr>
        </p:nvSpPr>
        <p:spPr>
          <a:xfrm>
            <a:off x="269000" y="708225"/>
            <a:ext cx="8520600" cy="4172700"/>
          </a:xfrm>
          <a:prstGeom prst="rect">
            <a:avLst/>
          </a:prstGeom>
          <a:ln>
            <a:noFill/>
          </a:ln>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solidFill>
                  <a:schemeClr val="dk1"/>
                </a:solidFill>
              </a:rPr>
              <a:t>Arabic coffee is never served with </a:t>
            </a:r>
            <a:r>
              <a:rPr lang="en">
                <a:solidFill>
                  <a:schemeClr val="dk1"/>
                </a:solidFill>
              </a:rPr>
              <a:t>milk</a:t>
            </a:r>
            <a:r>
              <a:rPr lang="en">
                <a:solidFill>
                  <a:schemeClr val="dk1"/>
                </a:solidFill>
              </a:rPr>
              <a:t>, </a:t>
            </a:r>
            <a:r>
              <a:rPr lang="en">
                <a:solidFill>
                  <a:schemeClr val="dk1"/>
                </a:solidFill>
                <a:highlight>
                  <a:srgbClr val="FFFFFF"/>
                </a:highlight>
              </a:rPr>
              <a:t>It is served from a small traditional pot </a:t>
            </a:r>
            <a:r>
              <a:rPr b="1" i="1" lang="en">
                <a:solidFill>
                  <a:schemeClr val="dk1"/>
                </a:solidFill>
                <a:highlight>
                  <a:srgbClr val="FFFFFF"/>
                </a:highlight>
              </a:rPr>
              <a:t>(dallah)</a:t>
            </a:r>
            <a:r>
              <a:rPr lang="en">
                <a:solidFill>
                  <a:schemeClr val="dk1"/>
                </a:solidFill>
                <a:highlight>
                  <a:srgbClr val="FFFFFF"/>
                </a:highlight>
              </a:rPr>
              <a:t> and poured into tiny cups (</a:t>
            </a:r>
            <a:r>
              <a:rPr b="1" i="1" lang="en">
                <a:solidFill>
                  <a:schemeClr val="dk1"/>
                </a:solidFill>
                <a:highlight>
                  <a:srgbClr val="FFFFFF"/>
                </a:highlight>
              </a:rPr>
              <a:t>finja’n</a:t>
            </a:r>
            <a:r>
              <a:rPr lang="en">
                <a:solidFill>
                  <a:schemeClr val="dk1"/>
                </a:solidFill>
                <a:highlight>
                  <a:srgbClr val="FFFFFF"/>
                </a:highlight>
              </a:rPr>
              <a:t>), which are usually half-full at most, and it is meant to be sipped and savored. </a:t>
            </a:r>
            <a:endParaRPr>
              <a:solidFill>
                <a:schemeClr val="dk1"/>
              </a:solidFill>
              <a:highlight>
                <a:srgbClr val="FFFFFF"/>
              </a:highlight>
            </a:endParaRPr>
          </a:p>
          <a:p>
            <a:pPr indent="0" lvl="0" marL="0" rtl="0" algn="l">
              <a:spcBef>
                <a:spcPts val="1200"/>
              </a:spcBef>
              <a:spcAft>
                <a:spcPts val="0"/>
              </a:spcAft>
              <a:buNone/>
            </a:pPr>
            <a:r>
              <a:rPr lang="en">
                <a:solidFill>
                  <a:schemeClr val="dk1"/>
                </a:solidFill>
              </a:rPr>
              <a:t>The most important or oldest guest is served first, filling a quarter of the cup, which can then be refilled.</a:t>
            </a:r>
            <a:endParaRPr>
              <a:solidFill>
                <a:schemeClr val="dk1"/>
              </a:solidFill>
            </a:endParaRPr>
          </a:p>
          <a:p>
            <a:pPr indent="0" lvl="0" marL="0" rtl="0" algn="l">
              <a:spcBef>
                <a:spcPts val="1200"/>
              </a:spcBef>
              <a:spcAft>
                <a:spcPts val="0"/>
              </a:spcAft>
              <a:buNone/>
            </a:pPr>
            <a:r>
              <a:t/>
            </a:r>
            <a:endParaRPr>
              <a:solidFill>
                <a:schemeClr val="dk1"/>
              </a:solidFill>
            </a:endParaRPr>
          </a:p>
          <a:p>
            <a:pPr indent="0" lvl="0" marL="0" rtl="0" algn="l">
              <a:spcBef>
                <a:spcPts val="1200"/>
              </a:spcBef>
              <a:spcAft>
                <a:spcPts val="0"/>
              </a:spcAft>
              <a:buNone/>
            </a:pPr>
            <a:r>
              <a:t/>
            </a:r>
            <a:endParaRPr>
              <a:solidFill>
                <a:schemeClr val="dk1"/>
              </a:solidFill>
            </a:endParaRPr>
          </a:p>
          <a:p>
            <a:pPr indent="0" lvl="0" marL="0" rtl="0" algn="l">
              <a:spcBef>
                <a:spcPts val="1200"/>
              </a:spcBef>
              <a:spcAft>
                <a:spcPts val="0"/>
              </a:spcAft>
              <a:buNone/>
            </a:pPr>
            <a:r>
              <a:t/>
            </a:r>
            <a:endParaRPr>
              <a:solidFill>
                <a:schemeClr val="dk1"/>
              </a:solidFill>
            </a:endParaRPr>
          </a:p>
          <a:p>
            <a:pPr indent="0" lvl="0" marL="0" rtl="0" algn="l">
              <a:spcBef>
                <a:spcPts val="1200"/>
              </a:spcBef>
              <a:spcAft>
                <a:spcPts val="1200"/>
              </a:spcAft>
              <a:buNone/>
            </a:pPr>
            <a:r>
              <a:rPr lang="en">
                <a:solidFill>
                  <a:schemeClr val="dk1"/>
                </a:solidFill>
              </a:rPr>
              <a:t>The “dallah” is usually held with the left hand and the “finjan” is held in the right had so that when it is served, it is with the right hand. And the guest should accept it with their right hand as well.</a:t>
            </a:r>
            <a:endParaRPr>
              <a:solidFill>
                <a:schemeClr val="dk1"/>
              </a:solidFill>
            </a:endParaRPr>
          </a:p>
        </p:txBody>
      </p:sp>
      <p:pic>
        <p:nvPicPr>
          <p:cNvPr id="75" name="Google Shape;75;p16"/>
          <p:cNvPicPr preferRelativeResize="0"/>
          <p:nvPr/>
        </p:nvPicPr>
        <p:blipFill>
          <a:blip r:embed="rId3">
            <a:alphaModFix/>
          </a:blip>
          <a:stretch>
            <a:fillRect/>
          </a:stretch>
        </p:blipFill>
        <p:spPr>
          <a:xfrm>
            <a:off x="5721900" y="2224925"/>
            <a:ext cx="2048850" cy="15346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Different cities and coffee culture.</a:t>
            </a:r>
            <a:endParaRPr/>
          </a:p>
        </p:txBody>
      </p:sp>
      <p:sp>
        <p:nvSpPr>
          <p:cNvPr id="81" name="Google Shape;81;p17"/>
          <p:cNvSpPr txBox="1"/>
          <p:nvPr>
            <p:ph idx="1" type="body"/>
          </p:nvPr>
        </p:nvSpPr>
        <p:spPr>
          <a:xfrm>
            <a:off x="311700" y="1154100"/>
            <a:ext cx="5177100" cy="34149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rPr lang="en"/>
              <a:t>In Madaba, cardamom is added to the coffee grounds before they are brewed. The specific type of cardamom used in Madaba is typically green cardamom, which has a stronger flavor than the more common black cardamom.</a:t>
            </a:r>
            <a:endParaRPr/>
          </a:p>
          <a:p>
            <a:pPr indent="0" lvl="0" marL="0" rtl="0" algn="l">
              <a:lnSpc>
                <a:spcPct val="100000"/>
              </a:lnSpc>
              <a:spcBef>
                <a:spcPts val="1200"/>
              </a:spcBef>
              <a:spcAft>
                <a:spcPts val="0"/>
              </a:spcAft>
              <a:buNone/>
            </a:pPr>
            <a:r>
              <a:rPr lang="en"/>
              <a:t>Madaba coffee is typically served in small,demitasse cups. It is often served with a side of dates or other sweets</a:t>
            </a:r>
            <a:endParaRPr/>
          </a:p>
          <a:p>
            <a:pPr indent="0" lvl="0" marL="0" rtl="0" algn="l">
              <a:lnSpc>
                <a:spcPct val="100000"/>
              </a:lnSpc>
              <a:spcBef>
                <a:spcPts val="1200"/>
              </a:spcBef>
              <a:spcAft>
                <a:spcPts val="1200"/>
              </a:spcAft>
              <a:buNone/>
            </a:pPr>
            <a:r>
              <a:t/>
            </a:r>
            <a:endParaRPr/>
          </a:p>
        </p:txBody>
      </p:sp>
      <p:pic>
        <p:nvPicPr>
          <p:cNvPr id="82" name="Google Shape;82;p17"/>
          <p:cNvPicPr preferRelativeResize="0"/>
          <p:nvPr/>
        </p:nvPicPr>
        <p:blipFill>
          <a:blip r:embed="rId3">
            <a:alphaModFix/>
          </a:blip>
          <a:stretch>
            <a:fillRect/>
          </a:stretch>
        </p:blipFill>
        <p:spPr>
          <a:xfrm>
            <a:off x="5546775" y="1017726"/>
            <a:ext cx="3402425" cy="3264825"/>
          </a:xfrm>
          <a:prstGeom prst="rect">
            <a:avLst/>
          </a:prstGeom>
          <a:noFill/>
          <a:ln>
            <a:noFill/>
          </a:ln>
          <a:effectLst>
            <a:reflection blurRad="0" dir="5400000" dist="38100" endA="0" endPos="30000" fadeDir="5400012" kx="0" rotWithShape="0" algn="bl" stPos="0" sy="-100000" ky="0"/>
          </a:effectLst>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idx="1" type="body"/>
          </p:nvPr>
        </p:nvSpPr>
        <p:spPr>
          <a:xfrm>
            <a:off x="311700" y="456825"/>
            <a:ext cx="8520600" cy="4112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 Irbid, sugar is added to the coffee after it has been brewed. This gives the coffee a sweeter flavor that is more popular with people who do not like the taste of cardamom. The specific type of sugar used in Irbid is typically white sugar. The sugar is stirred into the coffee until it is dissolved. </a:t>
            </a:r>
            <a:endParaRPr/>
          </a:p>
          <a:p>
            <a:pPr indent="0" lvl="0" marL="0" rtl="0" algn="l">
              <a:spcBef>
                <a:spcPts val="1200"/>
              </a:spcBef>
              <a:spcAft>
                <a:spcPts val="1200"/>
              </a:spcAft>
              <a:buNone/>
            </a:pPr>
            <a:r>
              <a:rPr lang="en"/>
              <a:t>Irbid coffee is typically served in larger cups than Madaba coffee. It is often served with a side of milk or cream.</a:t>
            </a:r>
            <a:endParaRPr/>
          </a:p>
        </p:txBody>
      </p:sp>
      <p:pic>
        <p:nvPicPr>
          <p:cNvPr id="88" name="Google Shape;88;p18"/>
          <p:cNvPicPr preferRelativeResize="0"/>
          <p:nvPr/>
        </p:nvPicPr>
        <p:blipFill rotWithShape="1">
          <a:blip r:embed="rId3">
            <a:alphaModFix/>
          </a:blip>
          <a:srcRect b="12415" l="4409" r="22217" t="28068"/>
          <a:stretch/>
        </p:blipFill>
        <p:spPr>
          <a:xfrm>
            <a:off x="4465300" y="2571750"/>
            <a:ext cx="2678475" cy="21726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citation</a:t>
            </a:r>
            <a:endParaRPr/>
          </a:p>
        </p:txBody>
      </p:sp>
      <p:sp>
        <p:nvSpPr>
          <p:cNvPr id="94" name="Google Shape;94;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hlink"/>
                </a:solidFill>
                <a:hlinkClick r:id="rId3"/>
              </a:rPr>
              <a:t>https://www.touristjordan.com/local-customs-jordan/</a:t>
            </a:r>
            <a:endParaRPr>
              <a:uFill>
                <a:noFill/>
              </a:uFill>
              <a:hlinkClick r:id="rId4"/>
            </a:endParaRPr>
          </a:p>
          <a:p>
            <a:pPr indent="0" lvl="0" marL="0" rtl="0" algn="l">
              <a:spcBef>
                <a:spcPts val="1200"/>
              </a:spcBef>
              <a:spcAft>
                <a:spcPts val="0"/>
              </a:spcAft>
              <a:buNone/>
            </a:pPr>
            <a:r>
              <a:rPr lang="en" u="sng">
                <a:solidFill>
                  <a:schemeClr val="hlink"/>
                </a:solidFill>
                <a:hlinkClick r:id="rId5"/>
              </a:rPr>
              <a:t>https://jordan-travel.com/coffee-in-jordan-the-art-and-culture/</a:t>
            </a:r>
            <a:endParaRPr/>
          </a:p>
          <a:p>
            <a:pPr indent="0" lvl="0" marL="0" rtl="0" algn="l">
              <a:spcBef>
                <a:spcPts val="1200"/>
              </a:spcBef>
              <a:spcAft>
                <a:spcPts val="0"/>
              </a:spcAft>
              <a:buNone/>
            </a:pPr>
            <a:r>
              <a:rPr lang="en" u="sng">
                <a:solidFill>
                  <a:schemeClr val="hlink"/>
                </a:solidFill>
                <a:hlinkClick r:id="rId6"/>
              </a:rPr>
              <a:t>https://myfairytrail.com/blogs/food-in-jordan/</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