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4BB2A71-91B1-487E-9B4A-B545C8EB5E0C}"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3437045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4BB2A71-91B1-487E-9B4A-B545C8EB5E0C}"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1032390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34BB2A71-91B1-487E-9B4A-B545C8EB5E0C}"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1116403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34BB2A71-91B1-487E-9B4A-B545C8EB5E0C}"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CC825-8972-4906-A62A-3B90AD395876}"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41657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4BB2A71-91B1-487E-9B4A-B545C8EB5E0C}"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2477404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4BB2A71-91B1-487E-9B4A-B545C8EB5E0C}" type="datetimeFigureOut">
              <a:rPr lang="en-US" smtClean="0"/>
              <a:t>11/8/2023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1921139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4BB2A71-91B1-487E-9B4A-B545C8EB5E0C}" type="datetimeFigureOut">
              <a:rPr lang="en-US" smtClean="0"/>
              <a:t>11/8/2023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4149937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BB2A71-91B1-487E-9B4A-B545C8EB5E0C}"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481364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BB2A71-91B1-487E-9B4A-B545C8EB5E0C}"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2077258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34BB2A71-91B1-487E-9B4A-B545C8EB5E0C}"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1860929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4BB2A71-91B1-487E-9B4A-B545C8EB5E0C}"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12869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BB2A71-91B1-487E-9B4A-B545C8EB5E0C}"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1599065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BB2A71-91B1-487E-9B4A-B545C8EB5E0C}" type="datetimeFigureOut">
              <a:rPr lang="en-US" smtClean="0"/>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242970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34BB2A71-91B1-487E-9B4A-B545C8EB5E0C}" type="datetimeFigureOut">
              <a:rPr lang="en-US" smtClean="0"/>
              <a:t>11/8/2023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2808011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4BB2A71-91B1-487E-9B4A-B545C8EB5E0C}" type="datetimeFigureOut">
              <a:rPr lang="en-US" smtClean="0"/>
              <a:t>11/8/2023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3707808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34BB2A71-91B1-487E-9B4A-B545C8EB5E0C}" type="datetimeFigureOut">
              <a:rPr lang="en-US" smtClean="0"/>
              <a:t>11/8/2023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3204244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4BB2A71-91B1-487E-9B4A-B545C8EB5E0C}"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6CC825-8972-4906-A62A-3B90AD395876}" type="slidenum">
              <a:rPr lang="en-US" smtClean="0"/>
              <a:t>‹#›</a:t>
            </a:fld>
            <a:endParaRPr lang="en-US"/>
          </a:p>
        </p:txBody>
      </p:sp>
    </p:spTree>
    <p:extLst>
      <p:ext uri="{BB962C8B-B14F-4D97-AF65-F5344CB8AC3E}">
        <p14:creationId xmlns:p14="http://schemas.microsoft.com/office/powerpoint/2010/main" val="3382443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4BB2A71-91B1-487E-9B4A-B545C8EB5E0C}" type="datetimeFigureOut">
              <a:rPr lang="en-US" smtClean="0"/>
              <a:t>11/8/2023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06CC825-8972-4906-A62A-3B90AD395876}" type="slidenum">
              <a:rPr lang="en-US" smtClean="0"/>
              <a:t>‹#›</a:t>
            </a:fld>
            <a:endParaRPr lang="en-US"/>
          </a:p>
        </p:txBody>
      </p:sp>
    </p:spTree>
    <p:extLst>
      <p:ext uri="{BB962C8B-B14F-4D97-AF65-F5344CB8AC3E}">
        <p14:creationId xmlns:p14="http://schemas.microsoft.com/office/powerpoint/2010/main" val="221136675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abQpYd-KPiE&amp;list=PL4s3K12wKPA9S5wVyvRKe5fAamSCaMC5G&amp;index=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latin typeface="Arial" panose="020B0604020202020204" pitchFamily="34" charset="0"/>
                <a:cs typeface="Arial" panose="020B0604020202020204" pitchFamily="34" charset="0"/>
              </a:rPr>
              <a:t>Jordanian weddings</a:t>
            </a:r>
            <a:endParaRPr lang="en-US" sz="6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1440" y="6100354"/>
            <a:ext cx="6701246" cy="757646"/>
          </a:xfrm>
        </p:spPr>
        <p:txBody>
          <a:bodyPr>
            <a:normAutofit/>
          </a:bodyPr>
          <a:lstStyle/>
          <a:p>
            <a:pPr marL="400050" lvl="1" indent="0">
              <a:buNone/>
            </a:pPr>
            <a:r>
              <a:rPr lang="en-US" sz="4200" dirty="0" smtClean="0">
                <a:latin typeface="Arial" panose="020B0604020202020204" pitchFamily="34" charset="0"/>
                <a:cs typeface="Arial" panose="020B0604020202020204" pitchFamily="34" charset="0"/>
              </a:rPr>
              <a:t>By:laith</a:t>
            </a:r>
            <a:r>
              <a:rPr lang="en-US" dirty="0" smtClean="0"/>
              <a:t>, </a:t>
            </a:r>
            <a:r>
              <a:rPr lang="en-US" sz="4200" dirty="0" smtClean="0">
                <a:latin typeface="Arial" panose="020B0604020202020204" pitchFamily="34" charset="0"/>
                <a:cs typeface="Arial" panose="020B0604020202020204" pitchFamily="34" charset="0"/>
              </a:rPr>
              <a:t>kamil and samir</a:t>
            </a:r>
            <a:endParaRPr lang="en-US" sz="4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646111" y="1970813"/>
            <a:ext cx="4955084" cy="3711530"/>
          </a:xfrm>
          <a:prstGeom prst="rect">
            <a:avLst/>
          </a:prstGeom>
        </p:spPr>
      </p:pic>
      <p:pic>
        <p:nvPicPr>
          <p:cNvPr id="5" name="Picture 4"/>
          <p:cNvPicPr>
            <a:picLocks noChangeAspect="1"/>
          </p:cNvPicPr>
          <p:nvPr/>
        </p:nvPicPr>
        <p:blipFill>
          <a:blip r:embed="rId3"/>
          <a:stretch>
            <a:fillRect/>
          </a:stretch>
        </p:blipFill>
        <p:spPr>
          <a:xfrm>
            <a:off x="6092598" y="1970813"/>
            <a:ext cx="4814888" cy="3711530"/>
          </a:xfrm>
          <a:prstGeom prst="rect">
            <a:avLst/>
          </a:prstGeom>
        </p:spPr>
      </p:pic>
    </p:spTree>
    <p:extLst>
      <p:ext uri="{BB962C8B-B14F-4D97-AF65-F5344CB8AC3E}">
        <p14:creationId xmlns:p14="http://schemas.microsoft.com/office/powerpoint/2010/main" val="4251873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1"/>
            <a:ext cx="8825658" cy="1426028"/>
          </a:xfrm>
        </p:spPr>
        <p:txBody>
          <a:bodyPr/>
          <a:lstStyle/>
          <a:p>
            <a:r>
              <a:rPr lang="en-US" sz="4000" b="1" i="1" dirty="0" smtClean="0">
                <a:latin typeface="Arial" panose="020B0604020202020204" pitchFamily="34" charset="0"/>
                <a:cs typeface="Arial" panose="020B0604020202020204" pitchFamily="34" charset="0"/>
              </a:rPr>
              <a:t>Introduction to Jordanian weddings</a:t>
            </a:r>
            <a:r>
              <a:rPr lang="en-US" dirty="0" smtClean="0"/>
              <a:t/>
            </a:r>
            <a:br>
              <a:rPr lang="en-US" dirty="0" smtClean="0"/>
            </a:br>
            <a:endParaRPr lang="en-US" dirty="0"/>
          </a:p>
        </p:txBody>
      </p:sp>
      <p:sp>
        <p:nvSpPr>
          <p:cNvPr id="3" name="Subtitle 2"/>
          <p:cNvSpPr>
            <a:spLocks noGrp="1"/>
          </p:cNvSpPr>
          <p:nvPr>
            <p:ph type="subTitle" idx="1"/>
          </p:nvPr>
        </p:nvSpPr>
        <p:spPr>
          <a:xfrm>
            <a:off x="613954" y="1907177"/>
            <a:ext cx="10816046" cy="4904015"/>
          </a:xfrm>
        </p:spPr>
        <p:txBody>
          <a:bodyPr>
            <a:normAutofit lnSpcReduction="10000"/>
          </a:bodyPr>
          <a:lstStyle/>
          <a:p>
            <a:r>
              <a:rPr lang="en-US" sz="2400" dirty="0" smtClean="0">
                <a:latin typeface="Arial" panose="020B0604020202020204" pitchFamily="34" charset="0"/>
                <a:cs typeface="Arial" panose="020B0604020202020204" pitchFamily="34" charset="0"/>
              </a:rPr>
              <a:t>Engagement</a:t>
            </a:r>
            <a:r>
              <a:rPr lang="en-US" sz="2400" dirty="0">
                <a:latin typeface="Arial" panose="020B0604020202020204" pitchFamily="34" charset="0"/>
                <a:cs typeface="Arial" panose="020B0604020202020204" pitchFamily="34" charset="0"/>
              </a:rPr>
              <a:t>: The marriage process usually begins with the engagement stage, the engagement is exchanged in front of witnesses and relatives from </a:t>
            </a:r>
            <a:r>
              <a:rPr lang="ar-JO"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both </a:t>
            </a:r>
            <a:r>
              <a:rPr lang="en-US" sz="2400" dirty="0">
                <a:latin typeface="Arial" panose="020B0604020202020204" pitchFamily="34" charset="0"/>
                <a:cs typeface="Arial" panose="020B0604020202020204" pitchFamily="34" charset="0"/>
              </a:rPr>
              <a:t>families</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gifts </a:t>
            </a:r>
            <a:r>
              <a:rPr lang="en-US" sz="2400" dirty="0" smtClean="0">
                <a:latin typeface="Arial" panose="020B0604020202020204" pitchFamily="34" charset="0"/>
                <a:cs typeface="Arial" panose="020B0604020202020204" pitchFamily="34" charset="0"/>
              </a:rPr>
              <a:t> and food are </a:t>
            </a:r>
            <a:r>
              <a:rPr lang="en-US" sz="2400" dirty="0">
                <a:latin typeface="Arial" panose="020B0604020202020204" pitchFamily="34" charset="0"/>
                <a:cs typeface="Arial" panose="020B0604020202020204" pitchFamily="34" charset="0"/>
              </a:rPr>
              <a:t>exchanged </a:t>
            </a:r>
            <a:r>
              <a:rPr lang="en-US" sz="2400" dirty="0" smtClean="0">
                <a:latin typeface="Arial" panose="020B0604020202020204" pitchFamily="34" charset="0"/>
                <a:cs typeface="Arial" panose="020B0604020202020204" pitchFamily="34" charset="0"/>
              </a:rPr>
              <a:t>while </a:t>
            </a:r>
            <a:r>
              <a:rPr lang="en-US" sz="2400" dirty="0">
                <a:latin typeface="Arial" panose="020B0604020202020204" pitchFamily="34" charset="0"/>
                <a:cs typeface="Arial" panose="020B0604020202020204" pitchFamily="34" charset="0"/>
              </a:rPr>
              <a:t>maintaining simplicity and </a:t>
            </a:r>
            <a:r>
              <a:rPr lang="en-US" sz="2400" dirty="0" smtClean="0">
                <a:latin typeface="Arial" panose="020B0604020202020204" pitchFamily="34" charset="0"/>
                <a:cs typeface="Arial" panose="020B0604020202020204" pitchFamily="34" charset="0"/>
              </a:rPr>
              <a:t>respect</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for both families</a:t>
            </a:r>
            <a:r>
              <a:rPr lang="en-US" sz="2800" dirty="0" smtClean="0">
                <a:cs typeface="+mn-cs"/>
              </a:rPr>
              <a:t>.</a:t>
            </a:r>
          </a:p>
          <a:p>
            <a:endParaRPr lang="en-US" dirty="0"/>
          </a:p>
          <a:p>
            <a:r>
              <a:rPr lang="en-US" sz="2600" dirty="0" smtClean="0">
                <a:latin typeface="Arial" panose="020B0604020202020204" pitchFamily="34" charset="0"/>
                <a:cs typeface="Arial" panose="020B0604020202020204" pitchFamily="34" charset="0"/>
              </a:rPr>
              <a:t>The (Henna) ceremony: THE Henna ceremony is usually celebrated before the </a:t>
            </a:r>
            <a:r>
              <a:rPr lang="en-US" sz="2600" dirty="0">
                <a:latin typeface="Arial" panose="020B0604020202020204" pitchFamily="34" charset="0"/>
                <a:cs typeface="Arial" panose="020B0604020202020204" pitchFamily="34" charset="0"/>
              </a:rPr>
              <a:t>wedding </a:t>
            </a:r>
            <a:r>
              <a:rPr lang="en-US" sz="2600" dirty="0" smtClean="0">
                <a:latin typeface="Arial" panose="020B0604020202020204" pitchFamily="34" charset="0"/>
                <a:cs typeface="Arial" panose="020B0604020202020204" pitchFamily="34" charset="0"/>
              </a:rPr>
              <a:t>party</a:t>
            </a:r>
            <a:r>
              <a:rPr lang="ar-JO" sz="2600" dirty="0" smtClean="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Henna </a:t>
            </a:r>
            <a:r>
              <a:rPr lang="en-US" sz="2600" dirty="0">
                <a:latin typeface="Arial" panose="020B0604020202020204" pitchFamily="34" charset="0"/>
                <a:cs typeface="Arial" panose="020B0604020202020204" pitchFamily="34" charset="0"/>
              </a:rPr>
              <a:t>is applied to the bride's hands and feet, and women from family and friends usually participate in it. The body is decorated with </a:t>
            </a:r>
            <a:r>
              <a:rPr lang="en-US" sz="2600" dirty="0" err="1" smtClean="0">
                <a:latin typeface="Arial" panose="020B0604020202020204" pitchFamily="34" charset="0"/>
                <a:cs typeface="Arial" panose="020B0604020202020204" pitchFamily="34" charset="0"/>
              </a:rPr>
              <a:t>unqiue</a:t>
            </a: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and beautiful designs using natural henna</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5338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The Dabke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6111" y="1438963"/>
            <a:ext cx="8946541" cy="4195481"/>
          </a:xfrm>
        </p:spPr>
        <p:txBody>
          <a:bodyPr/>
          <a:lstStyle/>
          <a:p>
            <a:r>
              <a:rPr lang="en-US"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another </a:t>
            </a:r>
            <a:r>
              <a:rPr lang="en-US" sz="2400" dirty="0" smtClean="0">
                <a:latin typeface="Arial" panose="020B0604020202020204" pitchFamily="34" charset="0"/>
                <a:cs typeface="Arial" panose="020B0604020202020204" pitchFamily="34" charset="0"/>
              </a:rPr>
              <a:t>mainstay of Jordanian weddings </a:t>
            </a:r>
            <a:r>
              <a:rPr lang="en-US" sz="2400" dirty="0" smtClean="0">
                <a:latin typeface="Arial" panose="020B0604020202020204" pitchFamily="34" charset="0"/>
                <a:cs typeface="Arial" panose="020B0604020202020204" pitchFamily="34" charset="0"/>
              </a:rPr>
              <a:t>is(</a:t>
            </a:r>
            <a:r>
              <a:rPr lang="en-US" sz="2400" dirty="0" err="1" smtClean="0">
                <a:latin typeface="Arial" panose="020B0604020202020204" pitchFamily="34" charset="0"/>
                <a:cs typeface="Arial" panose="020B0604020202020204" pitchFamily="34" charset="0"/>
              </a:rPr>
              <a:t>dabke</a:t>
            </a:r>
            <a:r>
              <a:rPr lang="en-US" sz="2400" dirty="0" smtClean="0">
                <a:latin typeface="Arial" panose="020B0604020202020204" pitchFamily="34" charset="0"/>
                <a:cs typeface="Arial" panose="020B0604020202020204" pitchFamily="34" charset="0"/>
              </a:rPr>
              <a:t>)a </a:t>
            </a:r>
            <a:r>
              <a:rPr lang="en-US" sz="2400" dirty="0" smtClean="0">
                <a:latin typeface="Arial" panose="020B0604020202020204" pitchFamily="34" charset="0"/>
                <a:cs typeface="Arial" panose="020B0604020202020204" pitchFamily="34" charset="0"/>
              </a:rPr>
              <a:t>folktale dance Performed by professionals before guest ultimately join in the fun</a:t>
            </a:r>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5525588" y="3108144"/>
            <a:ext cx="6666411" cy="3749856"/>
          </a:xfrm>
          <a:prstGeom prst="rect">
            <a:avLst/>
          </a:prstGeom>
        </p:spPr>
      </p:pic>
      <p:pic>
        <p:nvPicPr>
          <p:cNvPr id="7" name="Picture 6"/>
          <p:cNvPicPr>
            <a:picLocks noChangeAspect="1"/>
          </p:cNvPicPr>
          <p:nvPr/>
        </p:nvPicPr>
        <p:blipFill>
          <a:blip r:embed="rId3"/>
          <a:stretch>
            <a:fillRect/>
          </a:stretch>
        </p:blipFill>
        <p:spPr>
          <a:xfrm>
            <a:off x="283993" y="3108144"/>
            <a:ext cx="5064479" cy="3749856"/>
          </a:xfrm>
          <a:prstGeom prst="rect">
            <a:avLst/>
          </a:prstGeom>
        </p:spPr>
      </p:pic>
    </p:spTree>
    <p:extLst>
      <p:ext uri="{BB962C8B-B14F-4D97-AF65-F5344CB8AC3E}">
        <p14:creationId xmlns:p14="http://schemas.microsoft.com/office/powerpoint/2010/main" val="1063341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panose="020B0604020202020204" pitchFamily="34" charset="0"/>
                <a:cs typeface="Arial" panose="020B0604020202020204" pitchFamily="34" charset="0"/>
              </a:rPr>
              <a:t>The dress code in Jordanian weddings</a:t>
            </a:r>
            <a:br>
              <a:rPr lang="en-US" dirty="0" smtClean="0">
                <a:latin typeface="Arial" panose="020B0604020202020204" pitchFamily="34" charset="0"/>
                <a:cs typeface="Arial" panose="020B0604020202020204" pitchFamily="34" charset="0"/>
              </a:rPr>
            </a:br>
            <a:r>
              <a:rPr lang="en-US" dirty="0"/>
              <a:t/>
            </a:r>
            <a:br>
              <a:rPr lang="en-US" dirty="0"/>
            </a:br>
            <a:r>
              <a:rPr lang="en-US" dirty="0" smtClean="0"/>
              <a:t/>
            </a:r>
            <a:br>
              <a:rPr lang="en-US" dirty="0" smtClean="0"/>
            </a:br>
            <a:endParaRPr lang="en-US" dirty="0"/>
          </a:p>
        </p:txBody>
      </p:sp>
      <p:sp>
        <p:nvSpPr>
          <p:cNvPr id="3" name="Content Placeholder 2"/>
          <p:cNvSpPr>
            <a:spLocks noGrp="1"/>
          </p:cNvSpPr>
          <p:nvPr>
            <p:ph idx="1"/>
          </p:nvPr>
        </p:nvSpPr>
        <p:spPr>
          <a:xfrm>
            <a:off x="719626" y="1958477"/>
            <a:ext cx="10084536" cy="4525779"/>
          </a:xfrm>
        </p:spPr>
        <p:txBody>
          <a:bodyPr>
            <a:normAutofit/>
          </a:bodyPr>
          <a:lstStyle/>
          <a:p>
            <a:r>
              <a:rPr lang="en-US" sz="2400" dirty="0" smtClean="0">
                <a:latin typeface="Arial" panose="020B0604020202020204" pitchFamily="34" charset="0"/>
                <a:cs typeface="Arial" panose="020B0604020202020204" pitchFamily="34" charset="0"/>
              </a:rPr>
              <a:t>The secret dress code of ground prince Hussain and rajou alsaif’s royal wedding in Jordan. The dress code for the royal wedding between crown prince alhussain bin Abdallah altani of Jordan and his     bride the Saudi architect rajon alsaif was simple black tie, no tiaras.</a:t>
            </a:r>
          </a:p>
        </p:txBody>
      </p:sp>
      <p:pic>
        <p:nvPicPr>
          <p:cNvPr id="2052" name="Picture 4" descr="Why modest fashion ruled Prince Hussein and Rajwa Al Saif'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404" y="3602241"/>
            <a:ext cx="3814481" cy="29872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5635397" y="3602241"/>
            <a:ext cx="4489028" cy="2987244"/>
          </a:xfrm>
          <a:prstGeom prst="rect">
            <a:avLst/>
          </a:prstGeom>
        </p:spPr>
      </p:pic>
    </p:spTree>
    <p:extLst>
      <p:ext uri="{BB962C8B-B14F-4D97-AF65-F5344CB8AC3E}">
        <p14:creationId xmlns:p14="http://schemas.microsoft.com/office/powerpoint/2010/main" val="1774159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2717"/>
            <a:ext cx="9136434" cy="1506711"/>
          </a:xfrm>
        </p:spPr>
        <p:txBody>
          <a:bodyPr/>
          <a:lstStyle/>
          <a:p>
            <a:r>
              <a:rPr lang="en-US" dirty="0" smtClean="0">
                <a:latin typeface="Arial" panose="020B0604020202020204" pitchFamily="34" charset="0"/>
                <a:cs typeface="Arial" panose="020B0604020202020204" pitchFamily="34" charset="0"/>
              </a:rPr>
              <a:t>Jordanian wedding reception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47737" y="1368016"/>
            <a:ext cx="8946541" cy="4720045"/>
          </a:xfrm>
        </p:spPr>
        <p:txBody>
          <a:bodyPr>
            <a:normAutofit/>
          </a:bodyPr>
          <a:lstStyle/>
          <a:p>
            <a:r>
              <a:rPr lang="en-US" sz="2400" dirty="0" smtClean="0">
                <a:latin typeface="Arial" panose="020B0604020202020204" pitchFamily="34" charset="0"/>
                <a:cs typeface="Arial" panose="020B0604020202020204" pitchFamily="34" charset="0"/>
              </a:rPr>
              <a:t>Jordanian receptions are known for their delicious food.</a:t>
            </a:r>
          </a:p>
          <a:p>
            <a:pPr marL="0" indent="0">
              <a:buNone/>
            </a:pPr>
            <a:r>
              <a:rPr lang="en-US" sz="2400" dirty="0" smtClean="0">
                <a:latin typeface="Arial" panose="020B0604020202020204" pitchFamily="34" charset="0"/>
                <a:cs typeface="Arial" panose="020B0604020202020204" pitchFamily="34" charset="0"/>
              </a:rPr>
              <a:t>Guests can accept to enjoy a variety of traditional dishes such</a:t>
            </a:r>
          </a:p>
          <a:p>
            <a:pPr marL="0" indent="0">
              <a:buNone/>
            </a:pPr>
            <a:r>
              <a:rPr lang="en-US" sz="2400" dirty="0" smtClean="0">
                <a:latin typeface="Arial" panose="020B0604020202020204" pitchFamily="34" charset="0"/>
                <a:cs typeface="Arial" panose="020B0604020202020204" pitchFamily="34" charset="0"/>
              </a:rPr>
              <a:t>As mansaf,kibdeh and stuffed grape leaves(warak dawali).</a:t>
            </a:r>
          </a:p>
          <a:p>
            <a:pPr marL="0" indent="0">
              <a:buNone/>
            </a:pPr>
            <a:r>
              <a:rPr lang="en-US" sz="2400" dirty="0" smtClean="0">
                <a:latin typeface="Arial" panose="020B0604020202020204" pitchFamily="34" charset="0"/>
                <a:cs typeface="Arial" panose="020B0604020202020204" pitchFamily="34" charset="0"/>
              </a:rPr>
              <a:t>Beverages usually include tea and coffee</a:t>
            </a:r>
          </a:p>
        </p:txBody>
      </p:sp>
      <p:sp>
        <p:nvSpPr>
          <p:cNvPr id="4" name="AutoShape 2" descr="It is a celebration meal': Traditional Jordanian dishes meant to share with  neighbors"/>
          <p:cNvSpPr>
            <a:spLocks noChangeAspect="1" noChangeArrowheads="1"/>
          </p:cNvSpPr>
          <p:nvPr/>
        </p:nvSpPr>
        <p:spPr bwMode="auto">
          <a:xfrm>
            <a:off x="0" y="-304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791180" y="3367334"/>
            <a:ext cx="3663253" cy="2760096"/>
          </a:xfrm>
          <a:prstGeom prst="rect">
            <a:avLst/>
          </a:prstGeom>
        </p:spPr>
      </p:pic>
      <p:sp>
        <p:nvSpPr>
          <p:cNvPr id="6" name="AutoShape 4" descr="warak enab (Lebanese grape leaves) - Cardamom and Tea"/>
          <p:cNvSpPr>
            <a:spLocks noChangeAspect="1" noChangeArrowheads="1"/>
          </p:cNvSpPr>
          <p:nvPr/>
        </p:nvSpPr>
        <p:spPr bwMode="auto">
          <a:xfrm>
            <a:off x="6282054" y="2353711"/>
            <a:ext cx="2796631" cy="27966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warak enab (Lebanese grape leaves) - Cardamom and Te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stretch>
            <a:fillRect/>
          </a:stretch>
        </p:blipFill>
        <p:spPr>
          <a:xfrm>
            <a:off x="4932997" y="3401509"/>
            <a:ext cx="3165974" cy="2725921"/>
          </a:xfrm>
          <a:prstGeom prst="rect">
            <a:avLst/>
          </a:prstGeom>
        </p:spPr>
      </p:pic>
    </p:spTree>
    <p:extLst>
      <p:ext uri="{BB962C8B-B14F-4D97-AF65-F5344CB8AC3E}">
        <p14:creationId xmlns:p14="http://schemas.microsoft.com/office/powerpoint/2010/main" val="173380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374341"/>
            <a:ext cx="9404723" cy="1400530"/>
          </a:xfrm>
        </p:spPr>
        <p:txBody>
          <a:bodyPr/>
          <a:lstStyle/>
          <a:p>
            <a:r>
              <a:rPr lang="en-US" dirty="0" smtClean="0">
                <a:latin typeface="Arial" panose="020B0604020202020204" pitchFamily="34" charset="0"/>
                <a:cs typeface="Arial" panose="020B0604020202020204" pitchFamily="34" charset="0"/>
              </a:rPr>
              <a:t>The songs in Jordanian wedding</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03312" y="1569592"/>
            <a:ext cx="8946541" cy="4195481"/>
          </a:xfrm>
        </p:spPr>
        <p:txBody>
          <a:bodyPr>
            <a:normAutofit/>
          </a:bodyPr>
          <a:lstStyle/>
          <a:p>
            <a:r>
              <a:rPr lang="en-US" sz="2400" dirty="0" smtClean="0">
                <a:latin typeface="Arial" panose="020B0604020202020204" pitchFamily="34" charset="0"/>
                <a:cs typeface="Arial" panose="020B0604020202020204" pitchFamily="34" charset="0"/>
              </a:rPr>
              <a:t>Drums(darbuka), horns, bagpipes and sometimes men carrying swords also feature in the traditional procession</a:t>
            </a:r>
          </a:p>
          <a:p>
            <a:r>
              <a:rPr lang="en-US" sz="3200" i="1" dirty="0" smtClean="0">
                <a:latin typeface="Arial" panose="020B0604020202020204" pitchFamily="34" charset="0"/>
                <a:cs typeface="Arial" panose="020B0604020202020204" pitchFamily="34" charset="0"/>
              </a:rPr>
              <a:t>SONGS</a:t>
            </a:r>
            <a:r>
              <a:rPr lang="en-US" sz="3200" b="1" dirty="0" smtClean="0">
                <a:latin typeface="Arial" panose="020B0604020202020204" pitchFamily="34" charset="0"/>
                <a:cs typeface="Arial" panose="020B0604020202020204" pitchFamily="34" charset="0"/>
              </a:rPr>
              <a:t> </a:t>
            </a:r>
            <a:r>
              <a:rPr lang="en-US" sz="3200" i="1" dirty="0" smtClean="0">
                <a:latin typeface="Arial" panose="020B0604020202020204" pitchFamily="34" charset="0"/>
                <a:cs typeface="Arial" panose="020B0604020202020204" pitchFamily="34" charset="0"/>
              </a:rPr>
              <a:t>PLAYED</a:t>
            </a:r>
            <a:r>
              <a:rPr lang="en-US" sz="3200" b="1" i="1" dirty="0" smtClean="0">
                <a:latin typeface="Arial" panose="020B0604020202020204" pitchFamily="34" charset="0"/>
                <a:cs typeface="Arial" panose="020B0604020202020204" pitchFamily="34" charset="0"/>
              </a:rPr>
              <a:t> </a:t>
            </a:r>
            <a:r>
              <a:rPr lang="en-US" sz="3200" i="1" dirty="0" smtClean="0">
                <a:latin typeface="Arial" panose="020B0604020202020204" pitchFamily="34" charset="0"/>
                <a:cs typeface="Arial" panose="020B0604020202020204" pitchFamily="34" charset="0"/>
              </a:rPr>
              <a:t>IN JORDANIAN WEDDINGS</a:t>
            </a:r>
          </a:p>
          <a:p>
            <a:pPr marL="514350" indent="-514350">
              <a:buFont typeface="+mj-lt"/>
              <a:buAutoNum type="arabicPeriod"/>
            </a:pPr>
            <a:r>
              <a:rPr lang="en-US" sz="2400" i="1" dirty="0" smtClean="0">
                <a:latin typeface="Arial" panose="020B0604020202020204" pitchFamily="34" charset="0"/>
                <a:cs typeface="Arial" panose="020B0604020202020204" pitchFamily="34" charset="0"/>
              </a:rPr>
              <a:t>ZAFENTA</a:t>
            </a:r>
          </a:p>
          <a:p>
            <a:pPr marL="514350" indent="-514350">
              <a:buFont typeface="+mj-lt"/>
              <a:buAutoNum type="arabicPeriod"/>
            </a:pPr>
            <a:r>
              <a:rPr lang="en-US" sz="2400" i="1" dirty="0" smtClean="0">
                <a:latin typeface="Arial" panose="020B0604020202020204" pitchFamily="34" charset="0"/>
                <a:cs typeface="Arial" panose="020B0604020202020204" pitchFamily="34" charset="0"/>
              </a:rPr>
              <a:t>OmarAl-abdallat</a:t>
            </a:r>
          </a:p>
          <a:p>
            <a:pPr marL="514350" indent="-514350">
              <a:buFont typeface="+mj-lt"/>
              <a:buAutoNum type="arabicPeriod"/>
            </a:pPr>
            <a:r>
              <a:rPr lang="en-US" sz="2400" i="1" dirty="0">
                <a:latin typeface="Arial" panose="020B0604020202020204" pitchFamily="34" charset="0"/>
                <a:cs typeface="Arial" panose="020B0604020202020204" pitchFamily="34" charset="0"/>
              </a:rPr>
              <a:t> 3</a:t>
            </a:r>
            <a:r>
              <a:rPr lang="en-US" sz="2400" i="1" dirty="0" smtClean="0">
                <a:latin typeface="Arial" panose="020B0604020202020204" pitchFamily="34" charset="0"/>
                <a:cs typeface="Arial" panose="020B0604020202020204" pitchFamily="34" charset="0"/>
              </a:rPr>
              <a:t>alli al koufiya</a:t>
            </a:r>
            <a:endParaRPr lang="en-US" sz="2400" i="1" dirty="0">
              <a:latin typeface="Arial" panose="020B0604020202020204" pitchFamily="34" charset="0"/>
              <a:cs typeface="Arial" panose="020B0604020202020204" pitchFamily="34" charset="0"/>
            </a:endParaRPr>
          </a:p>
        </p:txBody>
      </p:sp>
      <p:sp>
        <p:nvSpPr>
          <p:cNvPr id="4" name="Rectangle 3">
            <a:hlinkClick r:id="rId2"/>
          </p:cNvPr>
          <p:cNvSpPr/>
          <p:nvPr/>
        </p:nvSpPr>
        <p:spPr>
          <a:xfrm>
            <a:off x="1389017" y="5303408"/>
            <a:ext cx="6096000" cy="1200329"/>
          </a:xfrm>
          <a:prstGeom prst="rect">
            <a:avLst/>
          </a:prstGeom>
        </p:spPr>
        <p:txBody>
          <a:bodyPr>
            <a:spAutoFit/>
          </a:bodyPr>
          <a:lstStyle/>
          <a:p>
            <a:r>
              <a:rPr lang="en-US" dirty="0" smtClean="0">
                <a:hlinkClick r:id="rId2"/>
              </a:rPr>
              <a:t>https://</a:t>
            </a:r>
            <a:r>
              <a:rPr lang="en-US" sz="2400" dirty="0" smtClean="0">
                <a:latin typeface="Arial" panose="020B0604020202020204" pitchFamily="34" charset="0"/>
                <a:cs typeface="Arial" panose="020B0604020202020204" pitchFamily="34" charset="0"/>
                <a:hlinkClick r:id="rId2"/>
              </a:rPr>
              <a:t>www.youtube.com/watch?v=abQpYd-KPiE&amp;list=PL4s3K12wKPA9S5wVyvRKe5fAamSCaMC5G&amp;index=2</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5324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The Gifts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6112" y="1672046"/>
            <a:ext cx="9403742" cy="4576353"/>
          </a:xfrm>
        </p:spPr>
        <p:txBody>
          <a:bodyPr>
            <a:normAutofit/>
          </a:bodyPr>
          <a:lstStyle/>
          <a:p>
            <a:r>
              <a:rPr lang="en-US" sz="2400" dirty="0" smtClean="0">
                <a:latin typeface="Arial" panose="020B0604020202020204" pitchFamily="34" charset="0"/>
                <a:cs typeface="Arial" panose="020B0604020202020204" pitchFamily="34" charset="0"/>
              </a:rPr>
              <a:t>The groom gifts the brides a valuable mahr or gift. The couple     must agree on the contestants or the marriage contact in front   witnesses who are known to pious. There has to be public announcement of the marriage before an official ceremony</a:t>
            </a:r>
            <a:endParaRPr lang="en-US" sz="24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158407" y="3484189"/>
            <a:ext cx="2741239" cy="3185552"/>
          </a:xfrm>
          <a:prstGeom prst="rect">
            <a:avLst/>
          </a:prstGeom>
        </p:spPr>
      </p:pic>
    </p:spTree>
    <p:extLst>
      <p:ext uri="{BB962C8B-B14F-4D97-AF65-F5344CB8AC3E}">
        <p14:creationId xmlns:p14="http://schemas.microsoft.com/office/powerpoint/2010/main" val="1248894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620" y="2843219"/>
            <a:ext cx="10313626" cy="2499489"/>
          </a:xfrm>
        </p:spPr>
        <p:txBody>
          <a:bodyPr/>
          <a:lstStyle/>
          <a:p>
            <a:r>
              <a:rPr lang="en-US" sz="7200" dirty="0" smtClean="0">
                <a:latin typeface="Arial" panose="020B0604020202020204" pitchFamily="34" charset="0"/>
                <a:cs typeface="Arial" panose="020B0604020202020204" pitchFamily="34" charset="0"/>
              </a:rPr>
              <a:t>Thank you for listening</a:t>
            </a:r>
            <a:endParaRPr lang="en-US" sz="7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11431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443</TotalTime>
  <Words>297</Words>
  <Application>Microsoft Office PowerPoint</Application>
  <PresentationFormat>Widescreen</PresentationFormat>
  <Paragraphs>25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Wingdings 3</vt:lpstr>
      <vt:lpstr>Ion</vt:lpstr>
      <vt:lpstr>Jordanian weddings</vt:lpstr>
      <vt:lpstr>Introduction to Jordanian weddings </vt:lpstr>
      <vt:lpstr>The Dabke</vt:lpstr>
      <vt:lpstr>The dress code in Jordanian weddings   </vt:lpstr>
      <vt:lpstr>Jordanian wedding reception</vt:lpstr>
      <vt:lpstr>The songs in Jordanian wedding</vt:lpstr>
      <vt:lpstr>The Gifts</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Jordanian weddings</dc:title>
  <dc:creator>Steven</dc:creator>
  <cp:lastModifiedBy>Steven</cp:lastModifiedBy>
  <cp:revision>21</cp:revision>
  <dcterms:created xsi:type="dcterms:W3CDTF">2023-11-08T13:17:46Z</dcterms:created>
  <dcterms:modified xsi:type="dcterms:W3CDTF">2023-11-08T20:42:23Z</dcterms:modified>
</cp:coreProperties>
</file>