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5262" autoAdjust="0"/>
  </p:normalViewPr>
  <p:slideViewPr>
    <p:cSldViewPr snapToGrid="0">
      <p:cViewPr varScale="1">
        <p:scale>
          <a:sx n="82" d="100"/>
          <a:sy n="82" d="100"/>
        </p:scale>
        <p:origin x="58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6AB00-F1F4-4112-A8BC-6CF77D834516}"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333A7-1466-4E64-B530-58EC4C3356BF}" type="slidenum">
              <a:rPr lang="en-US" smtClean="0"/>
              <a:t>‹#›</a:t>
            </a:fld>
            <a:endParaRPr lang="en-US"/>
          </a:p>
        </p:txBody>
      </p:sp>
    </p:spTree>
    <p:extLst>
      <p:ext uri="{BB962C8B-B14F-4D97-AF65-F5344CB8AC3E}">
        <p14:creationId xmlns:p14="http://schemas.microsoft.com/office/powerpoint/2010/main" val="17759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333A7-1466-4E64-B530-58EC4C3356BF}" type="slidenum">
              <a:rPr lang="en-US" smtClean="0"/>
              <a:t>1</a:t>
            </a:fld>
            <a:endParaRPr lang="en-US"/>
          </a:p>
        </p:txBody>
      </p:sp>
    </p:spTree>
    <p:extLst>
      <p:ext uri="{BB962C8B-B14F-4D97-AF65-F5344CB8AC3E}">
        <p14:creationId xmlns:p14="http://schemas.microsoft.com/office/powerpoint/2010/main" val="232908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379235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214435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2626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19930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491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41719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330608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06726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38372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764634-AF9B-4CAB-91CB-D5D8ADF6CA97}"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346260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64634-AF9B-4CAB-91CB-D5D8ADF6CA9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1437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764634-AF9B-4CAB-91CB-D5D8ADF6CA97}"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242662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764634-AF9B-4CAB-91CB-D5D8ADF6CA97}"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63766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64634-AF9B-4CAB-91CB-D5D8ADF6CA97}"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155247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764634-AF9B-4CAB-91CB-D5D8ADF6CA9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288373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764634-AF9B-4CAB-91CB-D5D8ADF6CA97}"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63076-4421-4137-961B-14C63CACFEF9}" type="slidenum">
              <a:rPr lang="en-US" smtClean="0"/>
              <a:t>‹#›</a:t>
            </a:fld>
            <a:endParaRPr lang="en-US"/>
          </a:p>
        </p:txBody>
      </p:sp>
    </p:spTree>
    <p:extLst>
      <p:ext uri="{BB962C8B-B14F-4D97-AF65-F5344CB8AC3E}">
        <p14:creationId xmlns:p14="http://schemas.microsoft.com/office/powerpoint/2010/main" val="372559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764634-AF9B-4CAB-91CB-D5D8ADF6CA97}" type="datetimeFigureOut">
              <a:rPr lang="en-US" smtClean="0"/>
              <a:t>11/8/2023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263076-4421-4137-961B-14C63CACFEF9}" type="slidenum">
              <a:rPr lang="en-US" smtClean="0"/>
              <a:t>‹#›</a:t>
            </a:fld>
            <a:endParaRPr lang="en-US"/>
          </a:p>
        </p:txBody>
      </p:sp>
    </p:spTree>
    <p:extLst>
      <p:ext uri="{BB962C8B-B14F-4D97-AF65-F5344CB8AC3E}">
        <p14:creationId xmlns:p14="http://schemas.microsoft.com/office/powerpoint/2010/main" val="109407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monitordeoriente.com/20171020-el-desempleo-alcanza-en-jordania-el-1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rabamerica.com/makmoura-irbid-citys-famous-dish/" TargetMode="Externa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hyperlink" Target="https://www.munchery.com/blog/zarb-jordan's-iconic-bedouin-barbecue-dish/#:~:text=The%20origin%20of%20Zarb%20dates,their%20culinary%20tradition%20and%20lifesty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ansaf"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thearabdailynews.com/2017/07/19/mansaf-one-important-arab-recipes/"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file:food_gechresh_azerbaijan_03.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24E8-B79A-4468-B7E3-840188C062AE}"/>
              </a:ext>
            </a:extLst>
          </p:cNvPr>
          <p:cNvSpPr>
            <a:spLocks noGrp="1"/>
          </p:cNvSpPr>
          <p:nvPr>
            <p:ph type="ctrTitle"/>
          </p:nvPr>
        </p:nvSpPr>
        <p:spPr>
          <a:xfrm>
            <a:off x="1416996" y="0"/>
            <a:ext cx="9144000" cy="2439920"/>
          </a:xfrm>
        </p:spPr>
        <p:txBody>
          <a:bodyPr/>
          <a:lstStyle/>
          <a:p>
            <a:r>
              <a:rPr lang="en-US" dirty="0"/>
              <a:t>Traditional Dishes in Jordan </a:t>
            </a:r>
          </a:p>
        </p:txBody>
      </p:sp>
      <p:sp>
        <p:nvSpPr>
          <p:cNvPr id="3" name="Subtitle 2">
            <a:extLst>
              <a:ext uri="{FF2B5EF4-FFF2-40B4-BE49-F238E27FC236}">
                <a16:creationId xmlns:a16="http://schemas.microsoft.com/office/drawing/2014/main" id="{E06C81D2-4DAF-4885-AB2E-75CEE271210A}"/>
              </a:ext>
            </a:extLst>
          </p:cNvPr>
          <p:cNvSpPr>
            <a:spLocks noGrp="1"/>
          </p:cNvSpPr>
          <p:nvPr>
            <p:ph type="subTitle" idx="1"/>
          </p:nvPr>
        </p:nvSpPr>
        <p:spPr>
          <a:xfrm>
            <a:off x="0" y="2439920"/>
            <a:ext cx="9144000" cy="1655762"/>
          </a:xfrm>
        </p:spPr>
        <p:txBody>
          <a:bodyPr/>
          <a:lstStyle/>
          <a:p>
            <a:endParaRPr lang="en-US" dirty="0"/>
          </a:p>
          <a:p>
            <a:r>
              <a:rPr lang="en-US" dirty="0"/>
              <a:t>By </a:t>
            </a:r>
            <a:r>
              <a:rPr lang="en-US" dirty="0" err="1"/>
              <a:t>Daud</a:t>
            </a:r>
            <a:r>
              <a:rPr lang="en-US" dirty="0"/>
              <a:t> Nijmeh/ ghazi </a:t>
            </a:r>
            <a:r>
              <a:rPr lang="en-US" dirty="0" err="1"/>
              <a:t>Shoukokani</a:t>
            </a:r>
            <a:r>
              <a:rPr lang="en-US" dirty="0"/>
              <a:t> / Hamza </a:t>
            </a:r>
            <a:r>
              <a:rPr lang="en-US" dirty="0" err="1"/>
              <a:t>Abdallat</a:t>
            </a:r>
            <a:r>
              <a:rPr lang="en-US" dirty="0"/>
              <a:t> / Faisal </a:t>
            </a:r>
            <a:r>
              <a:rPr lang="en-US" dirty="0" err="1"/>
              <a:t>khleifat</a:t>
            </a:r>
            <a:endParaRPr lang="en-US" dirty="0"/>
          </a:p>
        </p:txBody>
      </p:sp>
      <p:pic>
        <p:nvPicPr>
          <p:cNvPr id="5" name="Picture 4">
            <a:extLst>
              <a:ext uri="{FF2B5EF4-FFF2-40B4-BE49-F238E27FC236}">
                <a16:creationId xmlns:a16="http://schemas.microsoft.com/office/drawing/2014/main" id="{A3482D94-C5A2-4874-9E2F-C03D7F1B8E6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6529" y="3945578"/>
            <a:ext cx="3808196" cy="2701028"/>
          </a:xfrm>
          <a:prstGeom prst="rect">
            <a:avLst/>
          </a:prstGeom>
        </p:spPr>
      </p:pic>
    </p:spTree>
    <p:extLst>
      <p:ext uri="{BB962C8B-B14F-4D97-AF65-F5344CB8AC3E}">
        <p14:creationId xmlns:p14="http://schemas.microsoft.com/office/powerpoint/2010/main" val="3460183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709A-9F18-4C12-A870-838D8798F8FB}"/>
              </a:ext>
            </a:extLst>
          </p:cNvPr>
          <p:cNvSpPr>
            <a:spLocks noGrp="1"/>
          </p:cNvSpPr>
          <p:nvPr>
            <p:ph type="title"/>
          </p:nvPr>
        </p:nvSpPr>
        <p:spPr/>
        <p:txBody>
          <a:bodyPr/>
          <a:lstStyle/>
          <a:p>
            <a:r>
              <a:rPr lang="en-US" dirty="0"/>
              <a:t>Vi</a:t>
            </a:r>
            <a:r>
              <a:rPr lang="en-US" dirty="0">
                <a:latin typeface="Arial" panose="020B0604020202020204" pitchFamily="34" charset="0"/>
                <a:cs typeface="Arial" panose="020B0604020202020204" pitchFamily="34" charset="0"/>
              </a:rPr>
              <a:t>deo </a:t>
            </a:r>
          </a:p>
        </p:txBody>
      </p:sp>
      <p:sp>
        <p:nvSpPr>
          <p:cNvPr id="3" name="Content Placeholder 2">
            <a:extLst>
              <a:ext uri="{FF2B5EF4-FFF2-40B4-BE49-F238E27FC236}">
                <a16:creationId xmlns:a16="http://schemas.microsoft.com/office/drawing/2014/main" id="{0FFDB88B-BD44-427E-AB95-E2925ECCD02B}"/>
              </a:ext>
            </a:extLst>
          </p:cNvPr>
          <p:cNvSpPr>
            <a:spLocks noGrp="1"/>
          </p:cNvSpPr>
          <p:nvPr>
            <p:ph idx="1"/>
          </p:nvPr>
        </p:nvSpPr>
        <p:spPr/>
        <p:txBody>
          <a:bodyPr/>
          <a:lstStyle/>
          <a:p>
            <a:r>
              <a:rPr lang="en-US" dirty="0"/>
              <a:t> </a:t>
            </a:r>
          </a:p>
        </p:txBody>
      </p:sp>
    </p:spTree>
    <p:extLst>
      <p:ext uri="{BB962C8B-B14F-4D97-AF65-F5344CB8AC3E}">
        <p14:creationId xmlns:p14="http://schemas.microsoft.com/office/powerpoint/2010/main" val="412552011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9AE5-1AE8-41EB-96F9-C93EC33635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8F807D7-E9E1-4A0D-9A24-2F7D15F99395}"/>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hlinkClick r:id="rId2" action="ppaction://hlinksldjump"/>
              </a:rPr>
              <a:t>https://www.touristjordan.com/jordanian-food-main-dishes-in-</a:t>
            </a:r>
          </a:p>
          <a:p>
            <a:r>
              <a:rPr lang="en-US" sz="2000" dirty="0" err="1">
                <a:latin typeface="Arial" panose="020B0604020202020204" pitchFamily="34" charset="0"/>
                <a:cs typeface="Arial" panose="020B0604020202020204" pitchFamily="34" charset="0"/>
                <a:hlinkClick r:id="rId2" action="ppaction://hlinksldjump"/>
              </a:rPr>
              <a:t>jordan</a:t>
            </a:r>
            <a:r>
              <a:rPr lang="en-US" sz="2000" dirty="0">
                <a:latin typeface="Arial" panose="020B0604020202020204" pitchFamily="34" charset="0"/>
                <a:cs typeface="Arial" panose="020B0604020202020204" pitchFamily="34" charset="0"/>
                <a:hlinkClick r:id="rId2" action="ppaction://hlinksldjump"/>
              </a:rPr>
              <a:t>/#:~:text=Mansaf,in%20a%20fermented%20yogurt%20sauce</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hlinkClick r:id="rId3"/>
              </a:rPr>
              <a:t>https://www.arabamerica.com/makmoura-irbid-citys-famous-dish/</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https://www.munchery.com/blog/zarb-jordan's-iconic-bedouin-barbecue-dish/#:~:text=The%20origin%20of%20Zarb%20dates,their%20culinary%20tradition%20and%20lifestyle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hlinkClick r:id="rId5" action="ppaction://hlinksldjump"/>
              </a:rPr>
              <a:t>https://www.tasteatlas.com/al-rashoof</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487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2014-435F-4F4B-8DFF-8161CD7BA51A}"/>
              </a:ext>
            </a:extLst>
          </p:cNvPr>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Food in Jordan</a:t>
            </a:r>
          </a:p>
        </p:txBody>
      </p:sp>
      <p:sp>
        <p:nvSpPr>
          <p:cNvPr id="3" name="Content Placeholder 2">
            <a:extLst>
              <a:ext uri="{FF2B5EF4-FFF2-40B4-BE49-F238E27FC236}">
                <a16:creationId xmlns:a16="http://schemas.microsoft.com/office/drawing/2014/main" id="{828F91CD-E35F-4A50-B2BC-D2A5DE593D25}"/>
              </a:ext>
            </a:extLst>
          </p:cNvPr>
          <p:cNvSpPr>
            <a:spLocks noGrp="1"/>
          </p:cNvSpPr>
          <p:nvPr>
            <p:ph idx="1"/>
          </p:nvPr>
        </p:nvSpPr>
        <p:spPr>
          <a:xfrm>
            <a:off x="671209" y="1690688"/>
            <a:ext cx="10682591" cy="4486275"/>
          </a:xfrm>
        </p:spPr>
        <p:txBody>
          <a:bodyPr>
            <a:normAutofit/>
          </a:bodyPr>
          <a:lstStyle/>
          <a:p>
            <a:endParaRPr lang="en-US" sz="2400" dirty="0"/>
          </a:p>
          <a:p>
            <a:r>
              <a:rPr lang="en-US" sz="2400" dirty="0">
                <a:solidFill>
                  <a:srgbClr val="151209"/>
                </a:solidFill>
                <a:latin typeface="Arial" panose="020B0604020202020204" pitchFamily="34" charset="0"/>
                <a:cs typeface="Arial" panose="020B0604020202020204" pitchFamily="34" charset="0"/>
              </a:rPr>
              <a:t>Food is a big part of the Jordanian culture seen in everyday life and celebrations. From street food to fine-dining, Jordanian food is inherently traditional, using  recipes passed down from generation to generation. tasting Jordanian food is one of the best ways to experience the country. Here are some main dishes in Jordan.</a:t>
            </a:r>
          </a:p>
          <a:p>
            <a:r>
              <a:rPr lang="en-US" sz="2400" dirty="0">
                <a:solidFill>
                  <a:srgbClr val="151209"/>
                </a:solidFill>
                <a:latin typeface="Arial" panose="020B0604020202020204" pitchFamily="34" charset="0"/>
                <a:cs typeface="Arial" panose="020B0604020202020204" pitchFamily="34" charset="0"/>
              </a:rPr>
              <a:t>Recognized as the national dish of Jordan, Mansaf is traditional and authentically Jordanian. This dish consists of cooked lamb which is prepared in a fermented yogurt sauce. The meat is then served over rice. There are many recipes, one thing is certain a visit to Jordan means eating Mansaf is a must.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9761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FA97-3A0F-45B2-BEA3-90D80DBEF1BC}"/>
              </a:ext>
            </a:extLst>
          </p:cNvPr>
          <p:cNvSpPr>
            <a:spLocks noGrp="1"/>
          </p:cNvSpPr>
          <p:nvPr>
            <p:ph type="title"/>
          </p:nvPr>
        </p:nvSpPr>
        <p:spPr>
          <a:xfrm>
            <a:off x="838200" y="0"/>
            <a:ext cx="10515600" cy="1325563"/>
          </a:xfrm>
        </p:spPr>
        <p:txBody>
          <a:bodyPr/>
          <a:lstStyle/>
          <a:p>
            <a:r>
              <a:rPr lang="en-US" dirty="0"/>
              <a:t>Mansaf</a:t>
            </a:r>
          </a:p>
        </p:txBody>
      </p:sp>
      <p:sp>
        <p:nvSpPr>
          <p:cNvPr id="3" name="Content Placeholder 2">
            <a:extLst>
              <a:ext uri="{FF2B5EF4-FFF2-40B4-BE49-F238E27FC236}">
                <a16:creationId xmlns:a16="http://schemas.microsoft.com/office/drawing/2014/main" id="{D473687F-31C3-4673-956A-11972AA3312D}"/>
              </a:ext>
            </a:extLst>
          </p:cNvPr>
          <p:cNvSpPr>
            <a:spLocks noGrp="1"/>
          </p:cNvSpPr>
          <p:nvPr>
            <p:ph idx="1"/>
          </p:nvPr>
        </p:nvSpPr>
        <p:spPr>
          <a:xfrm>
            <a:off x="585281" y="1475430"/>
            <a:ext cx="10515600" cy="4351338"/>
          </a:xfrm>
        </p:spPr>
        <p:txBody>
          <a:bodyPr/>
          <a:lstStyle/>
          <a:p>
            <a:r>
              <a:rPr lang="en-US" sz="2400" dirty="0">
                <a:latin typeface="Arial" panose="020B0604020202020204" pitchFamily="34" charset="0"/>
                <a:cs typeface="Arial" panose="020B0604020202020204" pitchFamily="34" charset="0"/>
              </a:rPr>
              <a:t>Mansaf should be eaten with the use of a person's right hand only while the left is behind the person's back. The hand is used to create balls of rice and then the ball is placed in the mouth through the use of three fingers. It is frowned upon to blow on the ball of rice, no matter how hot.</a:t>
            </a:r>
          </a:p>
          <a:p>
            <a:endParaRPr lang="en-US" dirty="0"/>
          </a:p>
          <a:p>
            <a:endParaRPr lang="en-US" dirty="0"/>
          </a:p>
        </p:txBody>
      </p:sp>
      <p:pic>
        <p:nvPicPr>
          <p:cNvPr id="17" name="Picture 16">
            <a:extLst>
              <a:ext uri="{FF2B5EF4-FFF2-40B4-BE49-F238E27FC236}">
                <a16:creationId xmlns:a16="http://schemas.microsoft.com/office/drawing/2014/main" id="{2A9F414C-1B04-47F0-AAC7-D6B25AC9F4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355" y="3822699"/>
            <a:ext cx="2653139" cy="1869257"/>
          </a:xfrm>
          <a:prstGeom prst="rect">
            <a:avLst/>
          </a:prstGeom>
        </p:spPr>
      </p:pic>
      <p:pic>
        <p:nvPicPr>
          <p:cNvPr id="23" name="Picture 22">
            <a:extLst>
              <a:ext uri="{FF2B5EF4-FFF2-40B4-BE49-F238E27FC236}">
                <a16:creationId xmlns:a16="http://schemas.microsoft.com/office/drawing/2014/main" id="{AFA55D6C-67BC-4834-9B97-60F5A9573D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26850" y="3781482"/>
            <a:ext cx="2547299" cy="1910474"/>
          </a:xfrm>
          <a:prstGeom prst="rect">
            <a:avLst/>
          </a:prstGeom>
        </p:spPr>
      </p:pic>
    </p:spTree>
    <p:extLst>
      <p:ext uri="{BB962C8B-B14F-4D97-AF65-F5344CB8AC3E}">
        <p14:creationId xmlns:p14="http://schemas.microsoft.com/office/powerpoint/2010/main" val="31239420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DB14-B14E-49C1-9EEE-86D8D959FAA4}"/>
              </a:ext>
            </a:extLst>
          </p:cNvPr>
          <p:cNvSpPr>
            <a:spLocks noGrp="1"/>
          </p:cNvSpPr>
          <p:nvPr>
            <p:ph type="title"/>
          </p:nvPr>
        </p:nvSpPr>
        <p:spPr>
          <a:xfrm>
            <a:off x="677334" y="216310"/>
            <a:ext cx="8596668" cy="1320800"/>
          </a:xfrm>
        </p:spPr>
        <p:txBody>
          <a:bodyPr/>
          <a:lstStyle/>
          <a:p>
            <a:r>
              <a:rPr lang="en-US" dirty="0"/>
              <a:t>Traditional Food in Irbid</a:t>
            </a:r>
          </a:p>
        </p:txBody>
      </p:sp>
      <p:sp>
        <p:nvSpPr>
          <p:cNvPr id="3" name="Content Placeholder 2">
            <a:extLst>
              <a:ext uri="{FF2B5EF4-FFF2-40B4-BE49-F238E27FC236}">
                <a16:creationId xmlns:a16="http://schemas.microsoft.com/office/drawing/2014/main" id="{1362CE95-DCD5-416F-9231-461B0DFB32D9}"/>
              </a:ext>
            </a:extLst>
          </p:cNvPr>
          <p:cNvSpPr>
            <a:spLocks noGrp="1"/>
          </p:cNvSpPr>
          <p:nvPr>
            <p:ph idx="1"/>
          </p:nvPr>
        </p:nvSpPr>
        <p:spPr>
          <a:xfrm>
            <a:off x="677334" y="876710"/>
            <a:ext cx="8596668" cy="3880773"/>
          </a:xfrm>
        </p:spPr>
        <p:txBody>
          <a:bodyPr>
            <a:noAutofit/>
          </a:bodyPr>
          <a:lstStyle/>
          <a:p>
            <a:r>
              <a:rPr lang="en-US" sz="2400" dirty="0">
                <a:latin typeface="Arial" panose="020B0604020202020204" pitchFamily="34" charset="0"/>
                <a:cs typeface="Arial" panose="020B0604020202020204" pitchFamily="34" charset="0"/>
              </a:rPr>
              <a:t>Jordan’s  Irbid is renowned for its rich history, vibrant culture, and delicious cuisine. One of the many delicious foods is Makmoura, it stands out as a local favorite. Makmoura is a  traditional dish that has come to represent the Irbid region’s cultural legacy.</a:t>
            </a:r>
          </a:p>
          <a:p>
            <a:r>
              <a:rPr lang="en-US" sz="2400" dirty="0">
                <a:latin typeface="Arial" panose="020B0604020202020204" pitchFamily="34" charset="0"/>
                <a:cs typeface="Arial" panose="020B0604020202020204" pitchFamily="34" charset="0"/>
              </a:rPr>
              <a:t>It is possible to trace the origins of Makmoura back to the ancient city of Irbid. Each family has added its own special touch to the recipe as it has been handed down through the decades. This meal is frequently made for special events, family get-togethers, and neighborhood festivals. This is a traditional Jordanian meal that is mostly consumed in North Jordan. Makmoura, which means “buried,” means exactly how it says. Under a substantial layer of dough, boiled chicken and onions are covered and baked in the oven until tender. </a:t>
            </a:r>
          </a:p>
        </p:txBody>
      </p:sp>
    </p:spTree>
    <p:extLst>
      <p:ext uri="{BB962C8B-B14F-4D97-AF65-F5344CB8AC3E}">
        <p14:creationId xmlns:p14="http://schemas.microsoft.com/office/powerpoint/2010/main" val="1841405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6729-C917-4B86-B46E-947B448B9BE7}"/>
              </a:ext>
            </a:extLst>
          </p:cNvPr>
          <p:cNvSpPr>
            <a:spLocks noGrp="1"/>
          </p:cNvSpPr>
          <p:nvPr>
            <p:ph type="title"/>
          </p:nvPr>
        </p:nvSpPr>
        <p:spPr/>
        <p:txBody>
          <a:bodyPr/>
          <a:lstStyle/>
          <a:p>
            <a:r>
              <a:rPr lang="en-US" dirty="0"/>
              <a:t>Makmoura</a:t>
            </a:r>
          </a:p>
        </p:txBody>
      </p:sp>
      <p:sp>
        <p:nvSpPr>
          <p:cNvPr id="3" name="Content Placeholder 2">
            <a:extLst>
              <a:ext uri="{FF2B5EF4-FFF2-40B4-BE49-F238E27FC236}">
                <a16:creationId xmlns:a16="http://schemas.microsoft.com/office/drawing/2014/main" id="{E89CA872-90B6-483E-8978-A9452F1FBDC4}"/>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Makmoura is a combination of lamb roasted to perfection, and the onions are slowly caramelized to bring out their natural sweetness. The spices used in Makmoura are a perfect blend of traditional Jordanian flavors, including cardamom, cinnamon, and cloves, which provide a unique and complex taste to the dish. The 18 layers of dough used in Makmoura are thinly rolled and expertly layered to form a beautiful pattern</a:t>
            </a:r>
            <a:r>
              <a:rPr lang="en-US" sz="2400" dirty="0"/>
              <a:t>. </a:t>
            </a:r>
          </a:p>
          <a:p>
            <a:endParaRPr lang="en-US" dirty="0"/>
          </a:p>
        </p:txBody>
      </p:sp>
    </p:spTree>
    <p:extLst>
      <p:ext uri="{BB962C8B-B14F-4D97-AF65-F5344CB8AC3E}">
        <p14:creationId xmlns:p14="http://schemas.microsoft.com/office/powerpoint/2010/main" val="1571198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E08A-DA21-4E63-9181-7D02823E79FE}"/>
              </a:ext>
            </a:extLst>
          </p:cNvPr>
          <p:cNvSpPr>
            <a:spLocks noGrp="1"/>
          </p:cNvSpPr>
          <p:nvPr>
            <p:ph type="title"/>
          </p:nvPr>
        </p:nvSpPr>
        <p:spPr/>
        <p:txBody>
          <a:bodyPr/>
          <a:lstStyle/>
          <a:p>
            <a:r>
              <a:rPr lang="en-US" dirty="0"/>
              <a:t>Traditional dishes in Mafraq</a:t>
            </a:r>
          </a:p>
        </p:txBody>
      </p:sp>
      <p:sp>
        <p:nvSpPr>
          <p:cNvPr id="3" name="Content Placeholder 2">
            <a:extLst>
              <a:ext uri="{FF2B5EF4-FFF2-40B4-BE49-F238E27FC236}">
                <a16:creationId xmlns:a16="http://schemas.microsoft.com/office/drawing/2014/main" id="{16F2CC5C-E284-4E6F-A052-DCC69A3E3720}"/>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The origin of Zarb dates back to ancient times when Bedouin tribes traveled across the harsh desert landscapes of Jordan. They developed this unique cooking technique that utilized the natural resources around them, making Zarb an integral part of their culinary tradition and lifestyle.</a:t>
            </a:r>
          </a:p>
          <a:p>
            <a:pPr marL="0" indent="0">
              <a:buNone/>
            </a:pPr>
            <a:r>
              <a:rPr lang="en-US" sz="2400" dirty="0">
                <a:latin typeface="Arial" panose="020B0604020202020204" pitchFamily="34" charset="0"/>
                <a:cs typeface="Arial" panose="020B0604020202020204" pitchFamily="34" charset="0"/>
              </a:rPr>
              <a:t> Zarb was traditionally prepared in the desert, modern adaptations now see it being cooked in home ovens or outdoor pits in the backyard. The addition of za'atar to the marinade represents a contemporary twist to this age-old recipe, introducing a robust herbaceous and tangy flavor.</a:t>
            </a:r>
          </a:p>
        </p:txBody>
      </p:sp>
    </p:spTree>
    <p:extLst>
      <p:ext uri="{BB962C8B-B14F-4D97-AF65-F5344CB8AC3E}">
        <p14:creationId xmlns:p14="http://schemas.microsoft.com/office/powerpoint/2010/main" val="20010899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A934-B555-4141-BD94-D9F86F40FC2F}"/>
              </a:ext>
            </a:extLst>
          </p:cNvPr>
          <p:cNvSpPr>
            <a:spLocks noGrp="1"/>
          </p:cNvSpPr>
          <p:nvPr>
            <p:ph type="title"/>
          </p:nvPr>
        </p:nvSpPr>
        <p:spPr/>
        <p:txBody>
          <a:bodyPr/>
          <a:lstStyle/>
          <a:p>
            <a:r>
              <a:rPr lang="en-US" dirty="0"/>
              <a:t>Ingredients To Making Zarb</a:t>
            </a:r>
          </a:p>
        </p:txBody>
      </p:sp>
      <p:sp>
        <p:nvSpPr>
          <p:cNvPr id="3" name="Content Placeholder 2">
            <a:extLst>
              <a:ext uri="{FF2B5EF4-FFF2-40B4-BE49-F238E27FC236}">
                <a16:creationId xmlns:a16="http://schemas.microsoft.com/office/drawing/2014/main" id="{33C98204-ACF1-4F4E-A7E7-6F0B632AA52A}"/>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1  2 </a:t>
            </a:r>
            <a:r>
              <a:rPr lang="en-US" sz="2400" dirty="0" err="1">
                <a:latin typeface="Arial" panose="020B0604020202020204" pitchFamily="34" charset="0"/>
                <a:cs typeface="Arial" panose="020B0604020202020204" pitchFamily="34" charset="0"/>
              </a:rPr>
              <a:t>lbs</a:t>
            </a:r>
            <a:r>
              <a:rPr lang="en-US" sz="2400" dirty="0">
                <a:latin typeface="Arial" panose="020B0604020202020204" pitchFamily="34" charset="0"/>
                <a:cs typeface="Arial" panose="020B0604020202020204" pitchFamily="34" charset="0"/>
              </a:rPr>
              <a:t> of lamb or chicken pieces</a:t>
            </a:r>
          </a:p>
          <a:p>
            <a:r>
              <a:rPr lang="en-US" sz="2400" dirty="0">
                <a:latin typeface="Arial" panose="020B0604020202020204" pitchFamily="34" charset="0"/>
                <a:cs typeface="Arial" panose="020B0604020202020204" pitchFamily="34" charset="0"/>
              </a:rPr>
              <a:t>2  2 onions, quartered</a:t>
            </a:r>
          </a:p>
          <a:p>
            <a:r>
              <a:rPr lang="en-US" sz="2400" dirty="0">
                <a:latin typeface="Arial" panose="020B0604020202020204" pitchFamily="34" charset="0"/>
                <a:cs typeface="Arial" panose="020B0604020202020204" pitchFamily="34" charset="0"/>
              </a:rPr>
              <a:t>3  4 carrots, cut into large chunks</a:t>
            </a:r>
          </a:p>
          <a:p>
            <a:r>
              <a:rPr lang="en-US" sz="2400" dirty="0">
                <a:latin typeface="Arial" panose="020B0604020202020204" pitchFamily="34" charset="0"/>
                <a:cs typeface="Arial" panose="020B0604020202020204" pitchFamily="34" charset="0"/>
              </a:rPr>
              <a:t>4  4 potatoes, cut into large chunks</a:t>
            </a:r>
          </a:p>
          <a:p>
            <a:r>
              <a:rPr lang="en-US" sz="2400" dirty="0">
                <a:latin typeface="Arial" panose="020B0604020202020204" pitchFamily="34" charset="0"/>
                <a:cs typeface="Arial" panose="020B0604020202020204" pitchFamily="34" charset="0"/>
              </a:rPr>
              <a:t>5  4 cloves of garlic, crushed</a:t>
            </a:r>
          </a:p>
          <a:p>
            <a:r>
              <a:rPr lang="en-US" sz="2400" dirty="0">
                <a:latin typeface="Arial" panose="020B0604020202020204" pitchFamily="34" charset="0"/>
                <a:cs typeface="Arial" panose="020B0604020202020204" pitchFamily="34" charset="0"/>
              </a:rPr>
              <a:t>6  2 tablespoons of olive oil</a:t>
            </a:r>
          </a:p>
          <a:p>
            <a:r>
              <a:rPr lang="en-US" sz="2400" dirty="0">
                <a:latin typeface="Arial" panose="020B0604020202020204" pitchFamily="34" charset="0"/>
                <a:cs typeface="Arial" panose="020B0604020202020204" pitchFamily="34" charset="0"/>
              </a:rPr>
              <a:t>7  1 tablespoon of za'atar</a:t>
            </a:r>
          </a:p>
          <a:p>
            <a:pPr marL="0" indent="0">
              <a:buNone/>
            </a:pPr>
            <a:r>
              <a:rPr lang="en-US" sz="2400" dirty="0">
                <a:latin typeface="Arial" panose="020B0604020202020204" pitchFamily="34" charset="0"/>
                <a:cs typeface="Arial" panose="020B0604020202020204" pitchFamily="34" charset="0"/>
              </a:rPr>
              <a:t>   Salt and pepper to taste</a:t>
            </a:r>
          </a:p>
          <a:p>
            <a:endParaRPr lang="en-US" dirty="0"/>
          </a:p>
        </p:txBody>
      </p:sp>
      <p:pic>
        <p:nvPicPr>
          <p:cNvPr id="5" name="Picture 4">
            <a:extLst>
              <a:ext uri="{FF2B5EF4-FFF2-40B4-BE49-F238E27FC236}">
                <a16:creationId xmlns:a16="http://schemas.microsoft.com/office/drawing/2014/main" id="{14D5C0AF-9ABA-40B7-A4A0-7720029AAE7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19089" y="3631290"/>
            <a:ext cx="3490673" cy="2618005"/>
          </a:xfrm>
          <a:prstGeom prst="rect">
            <a:avLst/>
          </a:prstGeom>
        </p:spPr>
      </p:pic>
      <p:sp>
        <p:nvSpPr>
          <p:cNvPr id="6" name="TextBox 5">
            <a:extLst>
              <a:ext uri="{FF2B5EF4-FFF2-40B4-BE49-F238E27FC236}">
                <a16:creationId xmlns:a16="http://schemas.microsoft.com/office/drawing/2014/main" id="{CBFA636E-84D1-4342-97FC-CDADD8A604EB}"/>
              </a:ext>
            </a:extLst>
          </p:cNvPr>
          <p:cNvSpPr txBox="1"/>
          <p:nvPr/>
        </p:nvSpPr>
        <p:spPr>
          <a:xfrm flipH="1" flipV="1">
            <a:off x="4776279" y="6492875"/>
            <a:ext cx="45719" cy="45719"/>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6183019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383E-2FA3-45E6-9C8A-C55686E3457D}"/>
              </a:ext>
            </a:extLst>
          </p:cNvPr>
          <p:cNvSpPr>
            <a:spLocks noGrp="1"/>
          </p:cNvSpPr>
          <p:nvPr>
            <p:ph type="title"/>
          </p:nvPr>
        </p:nvSpPr>
        <p:spPr>
          <a:xfrm>
            <a:off x="798632" y="0"/>
            <a:ext cx="8596668" cy="1320800"/>
          </a:xfrm>
        </p:spPr>
        <p:txBody>
          <a:bodyPr/>
          <a:lstStyle/>
          <a:p>
            <a:r>
              <a:rPr lang="en-US" dirty="0"/>
              <a:t>Traditional Dishes in Ma’an</a:t>
            </a:r>
          </a:p>
        </p:txBody>
      </p:sp>
      <p:sp>
        <p:nvSpPr>
          <p:cNvPr id="3" name="Content Placeholder 2">
            <a:extLst>
              <a:ext uri="{FF2B5EF4-FFF2-40B4-BE49-F238E27FC236}">
                <a16:creationId xmlns:a16="http://schemas.microsoft.com/office/drawing/2014/main" id="{DEAB6944-8304-491E-8A54-B602EE2C9F7D}"/>
              </a:ext>
            </a:extLst>
          </p:cNvPr>
          <p:cNvSpPr>
            <a:spLocks noGrp="1"/>
          </p:cNvSpPr>
          <p:nvPr>
            <p:ph idx="1"/>
          </p:nvPr>
        </p:nvSpPr>
        <p:spPr>
          <a:xfrm>
            <a:off x="695995" y="660400"/>
            <a:ext cx="8596668" cy="3880773"/>
          </a:xfrm>
        </p:spPr>
        <p:txBody>
          <a:bodyPr>
            <a:noAutofit/>
          </a:bodyPr>
          <a:lstStyle/>
          <a:p>
            <a:r>
              <a:rPr lang="en-US" sz="2400" dirty="0">
                <a:latin typeface="Arial" panose="020B0604020202020204" pitchFamily="34" charset="0"/>
                <a:cs typeface="Arial" panose="020B0604020202020204" pitchFamily="34" charset="0"/>
              </a:rPr>
              <a:t>Al-Rashoof is a traditional Jordanian soup that is typically made with a combination of green lentils, fried onions, </a:t>
            </a:r>
            <a:r>
              <a:rPr lang="en-US" sz="2400" i="1" dirty="0">
                <a:latin typeface="Arial" panose="020B0604020202020204" pitchFamily="34" charset="0"/>
                <a:cs typeface="Arial" panose="020B0604020202020204" pitchFamily="34" charset="0"/>
              </a:rPr>
              <a:t>jameed</a:t>
            </a:r>
            <a:r>
              <a:rPr lang="en-US" sz="2400" dirty="0">
                <a:latin typeface="Arial" panose="020B0604020202020204" pitchFamily="34" charset="0"/>
                <a:cs typeface="Arial" panose="020B0604020202020204" pitchFamily="34" charset="0"/>
              </a:rPr>
              <a:t>  yogurt, water, and chicken stock. Bulgur wheat, crushed wheat, or groats are often added to the combination.</a:t>
            </a:r>
          </a:p>
          <a:p>
            <a:r>
              <a:rPr lang="en-US" sz="2400" dirty="0">
                <a:latin typeface="Arial" panose="020B0604020202020204" pitchFamily="34" charset="0"/>
                <a:cs typeface="Arial" panose="020B0604020202020204" pitchFamily="34" charset="0"/>
              </a:rPr>
              <a:t>A common winter staple, this hearty soup is generally accompanied by sour pickles and vegetables on the side. Al -rashoof is typically associated with the cuisine of Ma’an</a:t>
            </a:r>
            <a:r>
              <a:rPr lang="en-US" sz="2400">
                <a:latin typeface="Arial" panose="020B0604020202020204" pitchFamily="34" charset="0"/>
                <a:cs typeface="Arial" panose="020B0604020202020204" pitchFamily="34" charset="0"/>
              </a:rPr>
              <a:t>, and especially </a:t>
            </a:r>
            <a:r>
              <a:rPr lang="en-US" sz="2400" dirty="0">
                <a:latin typeface="Arial" panose="020B0604020202020204" pitchFamily="34" charset="0"/>
                <a:cs typeface="Arial" panose="020B0604020202020204" pitchFamily="34" charset="0"/>
              </a:rPr>
              <a:t>with the cities located at higher altitudes, such as Salt.</a:t>
            </a:r>
          </a:p>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This soup is often served alongside mansaf, Jordan's national dish, which also contains jameed.</a:t>
            </a:r>
          </a:p>
        </p:txBody>
      </p:sp>
    </p:spTree>
    <p:extLst>
      <p:ext uri="{BB962C8B-B14F-4D97-AF65-F5344CB8AC3E}">
        <p14:creationId xmlns:p14="http://schemas.microsoft.com/office/powerpoint/2010/main" val="174691196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90DF-8726-4DC9-8B4C-7B545F39CFA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Ingredients to making Al-Rashoof</a:t>
            </a:r>
          </a:p>
        </p:txBody>
      </p:sp>
      <p:sp>
        <p:nvSpPr>
          <p:cNvPr id="3" name="Content Placeholder 2">
            <a:extLst>
              <a:ext uri="{FF2B5EF4-FFF2-40B4-BE49-F238E27FC236}">
                <a16:creationId xmlns:a16="http://schemas.microsoft.com/office/drawing/2014/main" id="{C247810B-2CFE-48E2-9493-FE7742265A44}"/>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1.5 cups. Green lentils.</a:t>
            </a:r>
          </a:p>
          <a:p>
            <a:r>
              <a:rPr lang="en-US" sz="2400" dirty="0">
                <a:latin typeface="Arial" panose="020B0604020202020204" pitchFamily="34" charset="0"/>
                <a:cs typeface="Arial" panose="020B0604020202020204" pitchFamily="34" charset="0"/>
              </a:rPr>
              <a:t>4 cups. Water.</a:t>
            </a:r>
          </a:p>
          <a:p>
            <a:r>
              <a:rPr lang="en-US" sz="2400" dirty="0">
                <a:latin typeface="Arial" panose="020B0604020202020204" pitchFamily="34" charset="0"/>
                <a:cs typeface="Arial" panose="020B0604020202020204" pitchFamily="34" charset="0"/>
              </a:rPr>
              <a:t>1.5 tbsp. Vegetable oil.</a:t>
            </a:r>
          </a:p>
          <a:p>
            <a:r>
              <a:rPr lang="en-US" sz="2400" dirty="0">
                <a:latin typeface="Arial" panose="020B0604020202020204" pitchFamily="34" charset="0"/>
                <a:cs typeface="Arial" panose="020B0604020202020204" pitchFamily="34" charset="0"/>
              </a:rPr>
              <a:t>2 Smalls. Onions, finely chopped.</a:t>
            </a:r>
          </a:p>
          <a:p>
            <a:r>
              <a:rPr lang="en-US" sz="2400" dirty="0">
                <a:latin typeface="Arial" panose="020B0604020202020204" pitchFamily="34" charset="0"/>
                <a:cs typeface="Arial" panose="020B0604020202020204" pitchFamily="34" charset="0"/>
              </a:rPr>
              <a:t>1 Medium. Onions, finely chopped.</a:t>
            </a:r>
          </a:p>
          <a:p>
            <a:r>
              <a:rPr lang="en-US" sz="2400" dirty="0">
                <a:latin typeface="Arial" panose="020B0604020202020204" pitchFamily="34" charset="0"/>
                <a:cs typeface="Arial" panose="020B0604020202020204" pitchFamily="34" charset="0"/>
              </a:rPr>
              <a:t>0.5 cup. Water.</a:t>
            </a:r>
          </a:p>
          <a:p>
            <a:r>
              <a:rPr lang="en-US" sz="2400" dirty="0">
                <a:latin typeface="Arial" panose="020B0604020202020204" pitchFamily="34" charset="0"/>
                <a:cs typeface="Arial" panose="020B0604020202020204" pitchFamily="34" charset="0"/>
              </a:rPr>
              <a:t>2 cups. Whey (Jameed)</a:t>
            </a:r>
          </a:p>
          <a:p>
            <a:r>
              <a:rPr lang="en-US" sz="2400" dirty="0">
                <a:latin typeface="Arial" panose="020B0604020202020204" pitchFamily="34" charset="0"/>
                <a:cs typeface="Arial" panose="020B0604020202020204" pitchFamily="34" charset="0"/>
              </a:rPr>
              <a:t>1 cup. Low fat yoghurt.</a:t>
            </a:r>
          </a:p>
          <a:p>
            <a:endParaRPr lang="en-US" dirty="0"/>
          </a:p>
        </p:txBody>
      </p:sp>
    </p:spTree>
    <p:extLst>
      <p:ext uri="{BB962C8B-B14F-4D97-AF65-F5344CB8AC3E}">
        <p14:creationId xmlns:p14="http://schemas.microsoft.com/office/powerpoint/2010/main" val="25916757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285</TotalTime>
  <Words>752</Words>
  <Application>Microsoft Office PowerPoint</Application>
  <PresentationFormat>Widescreen</PresentationFormat>
  <Paragraphs>47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Traditional Dishes in Jordan </vt:lpstr>
      <vt:lpstr>Food in Jordan</vt:lpstr>
      <vt:lpstr>Mansaf</vt:lpstr>
      <vt:lpstr>Traditional Food in Irbid</vt:lpstr>
      <vt:lpstr>Makmoura</vt:lpstr>
      <vt:lpstr>Traditional dishes in Mafraq</vt:lpstr>
      <vt:lpstr>Ingredients To Making Zarb</vt:lpstr>
      <vt:lpstr>Traditional Dishes in Ma’an</vt:lpstr>
      <vt:lpstr>Ingredients to making Al-Rashoof</vt:lpstr>
      <vt:lpstr>Video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Dishes in Jordan</dc:title>
  <dc:creator>salem nijmeh</dc:creator>
  <cp:lastModifiedBy>salem nijmeh</cp:lastModifiedBy>
  <cp:revision>20</cp:revision>
  <dcterms:created xsi:type="dcterms:W3CDTF">2023-11-08T14:02:26Z</dcterms:created>
  <dcterms:modified xsi:type="dcterms:W3CDTF">2023-11-08T18:48:24Z</dcterms:modified>
</cp:coreProperties>
</file>