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2" r:id="rId5"/>
    <p:sldId id="263" r:id="rId6"/>
    <p:sldId id="264" r:id="rId7"/>
    <p:sldId id="265" r:id="rId8"/>
    <p:sldId id="266" r:id="rId9"/>
    <p:sldId id="268" r:id="rId10"/>
    <p:sldId id="269" r:id="rId11"/>
    <p:sldId id="270" r:id="rId12"/>
    <p:sldId id="271" r:id="rId13"/>
    <p:sldId id="258" r:id="rId14"/>
    <p:sldId id="26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19DF96-95DF-4BCE-B6F1-8E9CC6B237DF}" v="79" dt="2023-11-08T18:33:49.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Yes</c:v>
                </c:pt>
                <c:pt idx="1">
                  <c:v>No</c:v>
                </c:pt>
                <c:pt idx="2">
                  <c:v>I don’t know</c:v>
                </c:pt>
                <c:pt idx="3">
                  <c:v>Prefer not to say</c:v>
                </c:pt>
              </c:strCache>
            </c:strRef>
          </c:cat>
          <c:val>
            <c:numRef>
              <c:f>Sheet1!$B$2:$B$5</c:f>
              <c:numCache>
                <c:formatCode>General</c:formatCode>
                <c:ptCount val="4"/>
                <c:pt idx="0">
                  <c:v>15</c:v>
                </c:pt>
                <c:pt idx="1">
                  <c:v>27</c:v>
                </c:pt>
                <c:pt idx="2">
                  <c:v>7</c:v>
                </c:pt>
                <c:pt idx="3">
                  <c:v>1</c:v>
                </c:pt>
              </c:numCache>
            </c:numRef>
          </c:val>
          <c:extLst>
            <c:ext xmlns:c16="http://schemas.microsoft.com/office/drawing/2014/chart" uri="{C3380CC4-5D6E-409C-BE32-E72D297353CC}">
              <c16:uniqueId val="{00000000-6745-482C-9440-4C8CBD378810}"/>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Yes</c:v>
                </c:pt>
                <c:pt idx="1">
                  <c:v>No</c:v>
                </c:pt>
                <c:pt idx="2">
                  <c:v>I don’t know</c:v>
                </c:pt>
                <c:pt idx="3">
                  <c:v>Prefer not to say</c:v>
                </c:pt>
              </c:strCache>
            </c:strRef>
          </c:cat>
          <c:val>
            <c:numRef>
              <c:f>Sheet1!$C$2:$C$5</c:f>
              <c:numCache>
                <c:formatCode>General</c:formatCode>
                <c:ptCount val="4"/>
              </c:numCache>
            </c:numRef>
          </c:val>
          <c:extLst>
            <c:ext xmlns:c16="http://schemas.microsoft.com/office/drawing/2014/chart" uri="{C3380CC4-5D6E-409C-BE32-E72D297353CC}">
              <c16:uniqueId val="{00000001-6745-482C-9440-4C8CBD378810}"/>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Yes</c:v>
                </c:pt>
                <c:pt idx="1">
                  <c:v>No</c:v>
                </c:pt>
                <c:pt idx="2">
                  <c:v>I don’t know</c:v>
                </c:pt>
                <c:pt idx="3">
                  <c:v>Prefer not to say</c:v>
                </c:pt>
              </c:strCache>
            </c:strRef>
          </c:cat>
          <c:val>
            <c:numRef>
              <c:f>Sheet1!$D$2:$D$5</c:f>
              <c:numCache>
                <c:formatCode>General</c:formatCode>
                <c:ptCount val="4"/>
              </c:numCache>
            </c:numRef>
          </c:val>
          <c:extLst>
            <c:ext xmlns:c16="http://schemas.microsoft.com/office/drawing/2014/chart" uri="{C3380CC4-5D6E-409C-BE32-E72D297353CC}">
              <c16:uniqueId val="{00000002-6745-482C-9440-4C8CBD378810}"/>
            </c:ext>
          </c:extLst>
        </c:ser>
        <c:dLbls>
          <c:showLegendKey val="0"/>
          <c:showVal val="0"/>
          <c:showCatName val="0"/>
          <c:showSerName val="0"/>
          <c:showPercent val="0"/>
          <c:showBubbleSize val="0"/>
        </c:dLbls>
        <c:gapWidth val="150"/>
        <c:overlap val="100"/>
        <c:axId val="388600520"/>
        <c:axId val="388601960"/>
      </c:barChart>
      <c:catAx>
        <c:axId val="388600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8601960"/>
        <c:crosses val="autoZero"/>
        <c:auto val="1"/>
        <c:lblAlgn val="ctr"/>
        <c:lblOffset val="100"/>
        <c:noMultiLvlLbl val="0"/>
      </c:catAx>
      <c:valAx>
        <c:axId val="388601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86005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10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Yes</c:v>
                </c:pt>
                <c:pt idx="1">
                  <c:v>No</c:v>
                </c:pt>
                <c:pt idx="2">
                  <c:v>I don’t know</c:v>
                </c:pt>
                <c:pt idx="3">
                  <c:v>Prefer not to say</c:v>
                </c:pt>
              </c:strCache>
            </c:strRef>
          </c:cat>
          <c:val>
            <c:numRef>
              <c:f>Sheet1!$B$2:$B$5</c:f>
              <c:numCache>
                <c:formatCode>General</c:formatCode>
                <c:ptCount val="4"/>
                <c:pt idx="0">
                  <c:v>24</c:v>
                </c:pt>
                <c:pt idx="1">
                  <c:v>7</c:v>
                </c:pt>
                <c:pt idx="2">
                  <c:v>13</c:v>
                </c:pt>
                <c:pt idx="3">
                  <c:v>6</c:v>
                </c:pt>
              </c:numCache>
            </c:numRef>
          </c:val>
          <c:extLst>
            <c:ext xmlns:c16="http://schemas.microsoft.com/office/drawing/2014/chart" uri="{C3380CC4-5D6E-409C-BE32-E72D297353CC}">
              <c16:uniqueId val="{00000000-7442-471D-94A6-A8D451ECB73A}"/>
            </c:ext>
          </c:extLst>
        </c:ser>
        <c:ser>
          <c:idx val="1"/>
          <c:order val="1"/>
          <c:tx>
            <c:strRef>
              <c:f>Sheet1!$C$1</c:f>
              <c:strCache>
                <c:ptCount val="1"/>
                <c:pt idx="0">
                  <c:v>Column2</c:v>
                </c:pt>
              </c:strCache>
            </c:strRef>
          </c:tx>
          <c:spPr>
            <a:solidFill>
              <a:schemeClr val="accent2"/>
            </a:solidFill>
            <a:ln>
              <a:noFill/>
            </a:ln>
            <a:effectLst/>
          </c:spPr>
          <c:invertIfNegative val="0"/>
          <c:cat>
            <c:strRef>
              <c:f>Sheet1!$A$2:$A$5</c:f>
              <c:strCache>
                <c:ptCount val="4"/>
                <c:pt idx="0">
                  <c:v>Yes</c:v>
                </c:pt>
                <c:pt idx="1">
                  <c:v>No</c:v>
                </c:pt>
                <c:pt idx="2">
                  <c:v>I don’t know</c:v>
                </c:pt>
                <c:pt idx="3">
                  <c:v>Prefer not to say</c:v>
                </c:pt>
              </c:strCache>
            </c:strRef>
          </c:cat>
          <c:val>
            <c:numRef>
              <c:f>Sheet1!$C$2:$C$5</c:f>
              <c:numCache>
                <c:formatCode>General</c:formatCode>
                <c:ptCount val="4"/>
              </c:numCache>
            </c:numRef>
          </c:val>
          <c:extLst>
            <c:ext xmlns:c16="http://schemas.microsoft.com/office/drawing/2014/chart" uri="{C3380CC4-5D6E-409C-BE32-E72D297353CC}">
              <c16:uniqueId val="{00000001-7442-471D-94A6-A8D451ECB73A}"/>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Yes</c:v>
                </c:pt>
                <c:pt idx="1">
                  <c:v>No</c:v>
                </c:pt>
                <c:pt idx="2">
                  <c:v>I don’t know</c:v>
                </c:pt>
                <c:pt idx="3">
                  <c:v>Prefer not to say</c:v>
                </c:pt>
              </c:strCache>
            </c:strRef>
          </c:cat>
          <c:val>
            <c:numRef>
              <c:f>Sheet1!$D$2:$D$5</c:f>
              <c:numCache>
                <c:formatCode>General</c:formatCode>
                <c:ptCount val="4"/>
              </c:numCache>
            </c:numRef>
          </c:val>
          <c:extLst>
            <c:ext xmlns:c16="http://schemas.microsoft.com/office/drawing/2014/chart" uri="{C3380CC4-5D6E-409C-BE32-E72D297353CC}">
              <c16:uniqueId val="{00000002-7442-471D-94A6-A8D451ECB73A}"/>
            </c:ext>
          </c:extLst>
        </c:ser>
        <c:dLbls>
          <c:showLegendKey val="0"/>
          <c:showVal val="0"/>
          <c:showCatName val="0"/>
          <c:showSerName val="0"/>
          <c:showPercent val="0"/>
          <c:showBubbleSize val="0"/>
        </c:dLbls>
        <c:gapWidth val="150"/>
        <c:overlap val="100"/>
        <c:axId val="1331725775"/>
        <c:axId val="331798976"/>
      </c:barChart>
      <c:catAx>
        <c:axId val="1331725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1798976"/>
        <c:crosses val="autoZero"/>
        <c:auto val="1"/>
        <c:lblAlgn val="ctr"/>
        <c:lblOffset val="100"/>
        <c:noMultiLvlLbl val="0"/>
      </c:catAx>
      <c:valAx>
        <c:axId val="331798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17257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12-14</c:v>
                </c:pt>
                <c:pt idx="1">
                  <c:v>15-17</c:v>
                </c:pt>
                <c:pt idx="2">
                  <c:v>18-20</c:v>
                </c:pt>
                <c:pt idx="3">
                  <c:v>21+</c:v>
                </c:pt>
              </c:strCache>
            </c:strRef>
          </c:cat>
          <c:val>
            <c:numRef>
              <c:f>Sheet1!$B$2:$B$5</c:f>
              <c:numCache>
                <c:formatCode>General</c:formatCode>
                <c:ptCount val="4"/>
                <c:pt idx="0">
                  <c:v>3</c:v>
                </c:pt>
                <c:pt idx="1">
                  <c:v>28</c:v>
                </c:pt>
                <c:pt idx="2">
                  <c:v>14</c:v>
                </c:pt>
                <c:pt idx="3">
                  <c:v>5</c:v>
                </c:pt>
              </c:numCache>
            </c:numRef>
          </c:val>
          <c:extLst>
            <c:ext xmlns:c16="http://schemas.microsoft.com/office/drawing/2014/chart" uri="{C3380CC4-5D6E-409C-BE32-E72D297353CC}">
              <c16:uniqueId val="{00000000-F992-4C05-97DA-CC09F9B0F422}"/>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12-14</c:v>
                </c:pt>
                <c:pt idx="1">
                  <c:v>15-17</c:v>
                </c:pt>
                <c:pt idx="2">
                  <c:v>18-20</c:v>
                </c:pt>
                <c:pt idx="3">
                  <c:v>21+</c:v>
                </c:pt>
              </c:strCache>
            </c:strRef>
          </c:cat>
          <c:val>
            <c:numRef>
              <c:f>Sheet1!$C$2:$C$5</c:f>
              <c:numCache>
                <c:formatCode>General</c:formatCode>
                <c:ptCount val="4"/>
              </c:numCache>
            </c:numRef>
          </c:val>
          <c:extLst>
            <c:ext xmlns:c16="http://schemas.microsoft.com/office/drawing/2014/chart" uri="{C3380CC4-5D6E-409C-BE32-E72D297353CC}">
              <c16:uniqueId val="{00000001-F992-4C05-97DA-CC09F9B0F422}"/>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12-14</c:v>
                </c:pt>
                <c:pt idx="1">
                  <c:v>15-17</c:v>
                </c:pt>
                <c:pt idx="2">
                  <c:v>18-20</c:v>
                </c:pt>
                <c:pt idx="3">
                  <c:v>21+</c:v>
                </c:pt>
              </c:strCache>
            </c:strRef>
          </c:cat>
          <c:val>
            <c:numRef>
              <c:f>Sheet1!$D$2:$D$5</c:f>
              <c:numCache>
                <c:formatCode>General</c:formatCode>
                <c:ptCount val="4"/>
              </c:numCache>
            </c:numRef>
          </c:val>
          <c:extLst>
            <c:ext xmlns:c16="http://schemas.microsoft.com/office/drawing/2014/chart" uri="{C3380CC4-5D6E-409C-BE32-E72D297353CC}">
              <c16:uniqueId val="{00000002-F992-4C05-97DA-CC09F9B0F422}"/>
            </c:ext>
          </c:extLst>
        </c:ser>
        <c:dLbls>
          <c:showLegendKey val="0"/>
          <c:showVal val="0"/>
          <c:showCatName val="0"/>
          <c:showSerName val="0"/>
          <c:showPercent val="0"/>
          <c:showBubbleSize val="0"/>
        </c:dLbls>
        <c:gapWidth val="150"/>
        <c:overlap val="100"/>
        <c:axId val="508847984"/>
        <c:axId val="508848704"/>
      </c:barChart>
      <c:catAx>
        <c:axId val="50884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8848704"/>
        <c:crosses val="autoZero"/>
        <c:auto val="1"/>
        <c:lblAlgn val="ctr"/>
        <c:lblOffset val="100"/>
        <c:noMultiLvlLbl val="0"/>
      </c:catAx>
      <c:valAx>
        <c:axId val="508848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8847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Yes</c:v>
                </c:pt>
                <c:pt idx="1">
                  <c:v>No</c:v>
                </c:pt>
                <c:pt idx="2">
                  <c:v>I don’t know</c:v>
                </c:pt>
                <c:pt idx="3">
                  <c:v>Prefer not to say</c:v>
                </c:pt>
              </c:strCache>
            </c:strRef>
          </c:cat>
          <c:val>
            <c:numRef>
              <c:f>Sheet1!$B$2:$B$5</c:f>
              <c:numCache>
                <c:formatCode>General</c:formatCode>
                <c:ptCount val="4"/>
                <c:pt idx="0">
                  <c:v>23</c:v>
                </c:pt>
                <c:pt idx="1">
                  <c:v>11</c:v>
                </c:pt>
                <c:pt idx="2">
                  <c:v>6</c:v>
                </c:pt>
                <c:pt idx="3">
                  <c:v>8</c:v>
                </c:pt>
              </c:numCache>
            </c:numRef>
          </c:val>
          <c:extLst>
            <c:ext xmlns:c16="http://schemas.microsoft.com/office/drawing/2014/chart" uri="{C3380CC4-5D6E-409C-BE32-E72D297353CC}">
              <c16:uniqueId val="{00000000-4E9C-4ABC-9B86-EA6ABAE78A9C}"/>
            </c:ext>
          </c:extLst>
        </c:ser>
        <c:ser>
          <c:idx val="1"/>
          <c:order val="1"/>
          <c:tx>
            <c:strRef>
              <c:f>Sheet1!$C$1</c:f>
              <c:strCache>
                <c:ptCount val="1"/>
                <c:pt idx="0">
                  <c:v>Column2</c:v>
                </c:pt>
              </c:strCache>
            </c:strRef>
          </c:tx>
          <c:spPr>
            <a:solidFill>
              <a:schemeClr val="accent2"/>
            </a:solidFill>
            <a:ln>
              <a:noFill/>
            </a:ln>
            <a:effectLst/>
          </c:spPr>
          <c:invertIfNegative val="0"/>
          <c:cat>
            <c:strRef>
              <c:f>Sheet1!$A$2:$A$5</c:f>
              <c:strCache>
                <c:ptCount val="4"/>
                <c:pt idx="0">
                  <c:v>Yes</c:v>
                </c:pt>
                <c:pt idx="1">
                  <c:v>No</c:v>
                </c:pt>
                <c:pt idx="2">
                  <c:v>I don’t know</c:v>
                </c:pt>
                <c:pt idx="3">
                  <c:v>Prefer not to say</c:v>
                </c:pt>
              </c:strCache>
            </c:strRef>
          </c:cat>
          <c:val>
            <c:numRef>
              <c:f>Sheet1!$C$2:$C$5</c:f>
              <c:numCache>
                <c:formatCode>General</c:formatCode>
                <c:ptCount val="4"/>
              </c:numCache>
            </c:numRef>
          </c:val>
          <c:extLst>
            <c:ext xmlns:c16="http://schemas.microsoft.com/office/drawing/2014/chart" uri="{C3380CC4-5D6E-409C-BE32-E72D297353CC}">
              <c16:uniqueId val="{00000001-4E9C-4ABC-9B86-EA6ABAE78A9C}"/>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Yes</c:v>
                </c:pt>
                <c:pt idx="1">
                  <c:v>No</c:v>
                </c:pt>
                <c:pt idx="2">
                  <c:v>I don’t know</c:v>
                </c:pt>
                <c:pt idx="3">
                  <c:v>Prefer not to say</c:v>
                </c:pt>
              </c:strCache>
            </c:strRef>
          </c:cat>
          <c:val>
            <c:numRef>
              <c:f>Sheet1!$D$2:$D$5</c:f>
              <c:numCache>
                <c:formatCode>General</c:formatCode>
                <c:ptCount val="4"/>
              </c:numCache>
            </c:numRef>
          </c:val>
          <c:extLst>
            <c:ext xmlns:c16="http://schemas.microsoft.com/office/drawing/2014/chart" uri="{C3380CC4-5D6E-409C-BE32-E72D297353CC}">
              <c16:uniqueId val="{00000002-4E9C-4ABC-9B86-EA6ABAE78A9C}"/>
            </c:ext>
          </c:extLst>
        </c:ser>
        <c:dLbls>
          <c:showLegendKey val="0"/>
          <c:showVal val="0"/>
          <c:showCatName val="0"/>
          <c:showSerName val="0"/>
          <c:showPercent val="0"/>
          <c:showBubbleSize val="0"/>
        </c:dLbls>
        <c:gapWidth val="150"/>
        <c:overlap val="100"/>
        <c:axId val="396485544"/>
        <c:axId val="396479784"/>
      </c:barChart>
      <c:catAx>
        <c:axId val="396485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6479784"/>
        <c:crosses val="autoZero"/>
        <c:auto val="1"/>
        <c:lblAlgn val="ctr"/>
        <c:lblOffset val="100"/>
        <c:noMultiLvlLbl val="0"/>
      </c:catAx>
      <c:valAx>
        <c:axId val="396479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64855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Yes</c:v>
                </c:pt>
                <c:pt idx="1">
                  <c:v>No</c:v>
                </c:pt>
                <c:pt idx="2">
                  <c:v>I don’t know</c:v>
                </c:pt>
                <c:pt idx="3">
                  <c:v>Prefer not to say</c:v>
                </c:pt>
              </c:strCache>
            </c:strRef>
          </c:cat>
          <c:val>
            <c:numRef>
              <c:f>Sheet1!$B$2:$B$5</c:f>
              <c:numCache>
                <c:formatCode>General</c:formatCode>
                <c:ptCount val="4"/>
                <c:pt idx="0">
                  <c:v>25</c:v>
                </c:pt>
                <c:pt idx="1">
                  <c:v>16</c:v>
                </c:pt>
                <c:pt idx="2">
                  <c:v>4</c:v>
                </c:pt>
                <c:pt idx="3">
                  <c:v>4.5</c:v>
                </c:pt>
              </c:numCache>
            </c:numRef>
          </c:val>
          <c:extLst>
            <c:ext xmlns:c16="http://schemas.microsoft.com/office/drawing/2014/chart" uri="{C3380CC4-5D6E-409C-BE32-E72D297353CC}">
              <c16:uniqueId val="{00000000-E44F-4A7A-8616-5CB271C23040}"/>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Yes</c:v>
                </c:pt>
                <c:pt idx="1">
                  <c:v>No</c:v>
                </c:pt>
                <c:pt idx="2">
                  <c:v>I don’t know</c:v>
                </c:pt>
                <c:pt idx="3">
                  <c:v>Prefer not to say</c:v>
                </c:pt>
              </c:strCache>
            </c:strRef>
          </c:cat>
          <c:val>
            <c:numRef>
              <c:f>Sheet1!$C$2:$C$5</c:f>
              <c:numCache>
                <c:formatCode>General</c:formatCode>
                <c:ptCount val="4"/>
              </c:numCache>
            </c:numRef>
          </c:val>
          <c:extLst>
            <c:ext xmlns:c16="http://schemas.microsoft.com/office/drawing/2014/chart" uri="{C3380CC4-5D6E-409C-BE32-E72D297353CC}">
              <c16:uniqueId val="{00000001-E44F-4A7A-8616-5CB271C23040}"/>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Yes</c:v>
                </c:pt>
                <c:pt idx="1">
                  <c:v>No</c:v>
                </c:pt>
                <c:pt idx="2">
                  <c:v>I don’t know</c:v>
                </c:pt>
                <c:pt idx="3">
                  <c:v>Prefer not to say</c:v>
                </c:pt>
              </c:strCache>
            </c:strRef>
          </c:cat>
          <c:val>
            <c:numRef>
              <c:f>Sheet1!$D$2:$D$5</c:f>
              <c:numCache>
                <c:formatCode>General</c:formatCode>
                <c:ptCount val="4"/>
              </c:numCache>
            </c:numRef>
          </c:val>
          <c:extLst>
            <c:ext xmlns:c16="http://schemas.microsoft.com/office/drawing/2014/chart" uri="{C3380CC4-5D6E-409C-BE32-E72D297353CC}">
              <c16:uniqueId val="{00000002-E44F-4A7A-8616-5CB271C23040}"/>
            </c:ext>
          </c:extLst>
        </c:ser>
        <c:dLbls>
          <c:showLegendKey val="0"/>
          <c:showVal val="0"/>
          <c:showCatName val="0"/>
          <c:showSerName val="0"/>
          <c:showPercent val="0"/>
          <c:showBubbleSize val="0"/>
        </c:dLbls>
        <c:gapWidth val="150"/>
        <c:overlap val="100"/>
        <c:axId val="388593320"/>
        <c:axId val="388594400"/>
      </c:barChart>
      <c:catAx>
        <c:axId val="388593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8594400"/>
        <c:crosses val="autoZero"/>
        <c:auto val="1"/>
        <c:lblAlgn val="ctr"/>
        <c:lblOffset val="100"/>
        <c:noMultiLvlLbl val="0"/>
      </c:catAx>
      <c:valAx>
        <c:axId val="388594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8593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5</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1-9</c:v>
                </c:pt>
                <c:pt idx="1">
                  <c:v>10-1 Pack</c:v>
                </c:pt>
                <c:pt idx="2">
                  <c:v>1 Pack-5 Packs</c:v>
                </c:pt>
                <c:pt idx="3">
                  <c:v>5 Packs+</c:v>
                </c:pt>
              </c:strCache>
            </c:strRef>
          </c:cat>
          <c:val>
            <c:numRef>
              <c:f>Sheet1!$B$2:$B$5</c:f>
              <c:numCache>
                <c:formatCode>General</c:formatCode>
                <c:ptCount val="4"/>
                <c:pt idx="0">
                  <c:v>5</c:v>
                </c:pt>
                <c:pt idx="1">
                  <c:v>6</c:v>
                </c:pt>
                <c:pt idx="2">
                  <c:v>17</c:v>
                </c:pt>
                <c:pt idx="3">
                  <c:v>22</c:v>
                </c:pt>
              </c:numCache>
            </c:numRef>
          </c:val>
          <c:extLst>
            <c:ext xmlns:c16="http://schemas.microsoft.com/office/drawing/2014/chart" uri="{C3380CC4-5D6E-409C-BE32-E72D297353CC}">
              <c16:uniqueId val="{00000000-D24B-47FF-974C-896940B9D64B}"/>
            </c:ext>
          </c:extLst>
        </c:ser>
        <c:dLbls>
          <c:showLegendKey val="0"/>
          <c:showVal val="0"/>
          <c:showCatName val="0"/>
          <c:showSerName val="0"/>
          <c:showPercent val="0"/>
          <c:showBubbleSize val="0"/>
        </c:dLbls>
        <c:gapWidth val="150"/>
        <c:overlap val="100"/>
        <c:axId val="388631416"/>
        <c:axId val="388632496"/>
      </c:barChart>
      <c:catAx>
        <c:axId val="388631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8632496"/>
        <c:crosses val="autoZero"/>
        <c:auto val="1"/>
        <c:lblAlgn val="ctr"/>
        <c:lblOffset val="100"/>
        <c:noMultiLvlLbl val="0"/>
      </c:catAx>
      <c:valAx>
        <c:axId val="388632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8631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6</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12 Months-6 Months</c:v>
                </c:pt>
                <c:pt idx="1">
                  <c:v>5 Months-1 Week</c:v>
                </c:pt>
                <c:pt idx="2">
                  <c:v>6 Days-Yesterday</c:v>
                </c:pt>
                <c:pt idx="3">
                  <c:v>Today</c:v>
                </c:pt>
              </c:strCache>
            </c:strRef>
          </c:cat>
          <c:val>
            <c:numRef>
              <c:f>Sheet1!$B$2:$B$5</c:f>
              <c:numCache>
                <c:formatCode>General</c:formatCode>
                <c:ptCount val="4"/>
                <c:pt idx="0">
                  <c:v>4</c:v>
                </c:pt>
                <c:pt idx="1">
                  <c:v>9</c:v>
                </c:pt>
                <c:pt idx="2">
                  <c:v>14</c:v>
                </c:pt>
                <c:pt idx="3">
                  <c:v>23</c:v>
                </c:pt>
              </c:numCache>
            </c:numRef>
          </c:val>
          <c:extLst>
            <c:ext xmlns:c16="http://schemas.microsoft.com/office/drawing/2014/chart" uri="{C3380CC4-5D6E-409C-BE32-E72D297353CC}">
              <c16:uniqueId val="{00000000-1CC7-44CD-9D96-AD6E505D8216}"/>
            </c:ext>
          </c:extLst>
        </c:ser>
        <c:ser>
          <c:idx val="1"/>
          <c:order val="1"/>
          <c:tx>
            <c:strRef>
              <c:f>Sheet1!$C$1</c:f>
              <c:strCache>
                <c:ptCount val="1"/>
                <c:pt idx="0">
                  <c:v>Column2</c:v>
                </c:pt>
              </c:strCache>
            </c:strRef>
          </c:tx>
          <c:spPr>
            <a:solidFill>
              <a:schemeClr val="accent2"/>
            </a:solidFill>
            <a:ln>
              <a:noFill/>
            </a:ln>
            <a:effectLst/>
          </c:spPr>
          <c:invertIfNegative val="0"/>
          <c:cat>
            <c:strRef>
              <c:f>Sheet1!$A$2:$A$5</c:f>
              <c:strCache>
                <c:ptCount val="4"/>
                <c:pt idx="0">
                  <c:v>12 Months-6 Months</c:v>
                </c:pt>
                <c:pt idx="1">
                  <c:v>5 Months-1 Week</c:v>
                </c:pt>
                <c:pt idx="2">
                  <c:v>6 Days-Yesterday</c:v>
                </c:pt>
                <c:pt idx="3">
                  <c:v>Today</c:v>
                </c:pt>
              </c:strCache>
            </c:strRef>
          </c:cat>
          <c:val>
            <c:numRef>
              <c:f>Sheet1!$C$2:$C$5</c:f>
              <c:numCache>
                <c:formatCode>General</c:formatCode>
                <c:ptCount val="4"/>
              </c:numCache>
            </c:numRef>
          </c:val>
          <c:extLst>
            <c:ext xmlns:c16="http://schemas.microsoft.com/office/drawing/2014/chart" uri="{C3380CC4-5D6E-409C-BE32-E72D297353CC}">
              <c16:uniqueId val="{00000001-1CC7-44CD-9D96-AD6E505D8216}"/>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12 Months-6 Months</c:v>
                </c:pt>
                <c:pt idx="1">
                  <c:v>5 Months-1 Week</c:v>
                </c:pt>
                <c:pt idx="2">
                  <c:v>6 Days-Yesterday</c:v>
                </c:pt>
                <c:pt idx="3">
                  <c:v>Today</c:v>
                </c:pt>
              </c:strCache>
            </c:strRef>
          </c:cat>
          <c:val>
            <c:numRef>
              <c:f>Sheet1!$D$2:$D$5</c:f>
              <c:numCache>
                <c:formatCode>General</c:formatCode>
                <c:ptCount val="4"/>
              </c:numCache>
            </c:numRef>
          </c:val>
          <c:extLst>
            <c:ext xmlns:c16="http://schemas.microsoft.com/office/drawing/2014/chart" uri="{C3380CC4-5D6E-409C-BE32-E72D297353CC}">
              <c16:uniqueId val="{00000002-1CC7-44CD-9D96-AD6E505D8216}"/>
            </c:ext>
          </c:extLst>
        </c:ser>
        <c:dLbls>
          <c:showLegendKey val="0"/>
          <c:showVal val="0"/>
          <c:showCatName val="0"/>
          <c:showSerName val="0"/>
          <c:showPercent val="0"/>
          <c:showBubbleSize val="0"/>
        </c:dLbls>
        <c:gapWidth val="150"/>
        <c:overlap val="100"/>
        <c:axId val="1641849679"/>
        <c:axId val="1643476735"/>
      </c:barChart>
      <c:catAx>
        <c:axId val="1641849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3476735"/>
        <c:crosses val="autoZero"/>
        <c:auto val="1"/>
        <c:lblAlgn val="ctr"/>
        <c:lblOffset val="100"/>
        <c:noMultiLvlLbl val="0"/>
      </c:catAx>
      <c:valAx>
        <c:axId val="16434767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18496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7</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1-4</c:v>
                </c:pt>
                <c:pt idx="1">
                  <c:v>5-9</c:v>
                </c:pt>
                <c:pt idx="2">
                  <c:v>10-1 Pack</c:v>
                </c:pt>
                <c:pt idx="3">
                  <c:v>1 Pack+</c:v>
                </c:pt>
              </c:strCache>
            </c:strRef>
          </c:cat>
          <c:val>
            <c:numRef>
              <c:f>Sheet1!$B$2:$B$5</c:f>
              <c:numCache>
                <c:formatCode>General</c:formatCode>
                <c:ptCount val="4"/>
                <c:pt idx="0">
                  <c:v>4.3</c:v>
                </c:pt>
                <c:pt idx="1">
                  <c:v>12</c:v>
                </c:pt>
                <c:pt idx="2">
                  <c:v>21</c:v>
                </c:pt>
                <c:pt idx="3">
                  <c:v>10</c:v>
                </c:pt>
              </c:numCache>
            </c:numRef>
          </c:val>
          <c:extLst>
            <c:ext xmlns:c16="http://schemas.microsoft.com/office/drawing/2014/chart" uri="{C3380CC4-5D6E-409C-BE32-E72D297353CC}">
              <c16:uniqueId val="{00000000-38F3-4A3E-9A44-3C5C97918AE7}"/>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1-4</c:v>
                </c:pt>
                <c:pt idx="1">
                  <c:v>5-9</c:v>
                </c:pt>
                <c:pt idx="2">
                  <c:v>10-1 Pack</c:v>
                </c:pt>
                <c:pt idx="3">
                  <c:v>1 Pack+</c:v>
                </c:pt>
              </c:strCache>
            </c:strRef>
          </c:cat>
          <c:val>
            <c:numRef>
              <c:f>Sheet1!$C$2:$C$5</c:f>
              <c:numCache>
                <c:formatCode>General</c:formatCode>
                <c:ptCount val="4"/>
              </c:numCache>
            </c:numRef>
          </c:val>
          <c:extLst>
            <c:ext xmlns:c16="http://schemas.microsoft.com/office/drawing/2014/chart" uri="{C3380CC4-5D6E-409C-BE32-E72D297353CC}">
              <c16:uniqueId val="{00000001-38F3-4A3E-9A44-3C5C97918AE7}"/>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1-4</c:v>
                </c:pt>
                <c:pt idx="1">
                  <c:v>5-9</c:v>
                </c:pt>
                <c:pt idx="2">
                  <c:v>10-1 Pack</c:v>
                </c:pt>
                <c:pt idx="3">
                  <c:v>1 Pack+</c:v>
                </c:pt>
              </c:strCache>
            </c:strRef>
          </c:cat>
          <c:val>
            <c:numRef>
              <c:f>Sheet1!$D$2:$D$5</c:f>
              <c:numCache>
                <c:formatCode>General</c:formatCode>
                <c:ptCount val="4"/>
              </c:numCache>
            </c:numRef>
          </c:val>
          <c:extLst>
            <c:ext xmlns:c16="http://schemas.microsoft.com/office/drawing/2014/chart" uri="{C3380CC4-5D6E-409C-BE32-E72D297353CC}">
              <c16:uniqueId val="{00000002-38F3-4A3E-9A44-3C5C97918AE7}"/>
            </c:ext>
          </c:extLst>
        </c:ser>
        <c:dLbls>
          <c:showLegendKey val="0"/>
          <c:showVal val="0"/>
          <c:showCatName val="0"/>
          <c:showSerName val="0"/>
          <c:showPercent val="0"/>
          <c:showBubbleSize val="0"/>
        </c:dLbls>
        <c:gapWidth val="150"/>
        <c:overlap val="100"/>
        <c:axId val="212553248"/>
        <c:axId val="1643469295"/>
      </c:barChart>
      <c:catAx>
        <c:axId val="212553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3469295"/>
        <c:crosses val="autoZero"/>
        <c:auto val="1"/>
        <c:lblAlgn val="ctr"/>
        <c:lblOffset val="100"/>
        <c:noMultiLvlLbl val="0"/>
      </c:catAx>
      <c:valAx>
        <c:axId val="16434692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5532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8</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6-9</c:v>
                </c:pt>
                <c:pt idx="1">
                  <c:v>10-13</c:v>
                </c:pt>
                <c:pt idx="2">
                  <c:v>14-17</c:v>
                </c:pt>
                <c:pt idx="3">
                  <c:v>18+</c:v>
                </c:pt>
              </c:strCache>
            </c:strRef>
          </c:cat>
          <c:val>
            <c:numRef>
              <c:f>Sheet1!$B$2:$B$5</c:f>
              <c:numCache>
                <c:formatCode>General</c:formatCode>
                <c:ptCount val="4"/>
                <c:pt idx="0">
                  <c:v>5</c:v>
                </c:pt>
                <c:pt idx="1">
                  <c:v>19</c:v>
                </c:pt>
                <c:pt idx="2">
                  <c:v>22</c:v>
                </c:pt>
                <c:pt idx="3">
                  <c:v>4</c:v>
                </c:pt>
              </c:numCache>
            </c:numRef>
          </c:val>
          <c:extLst>
            <c:ext xmlns:c16="http://schemas.microsoft.com/office/drawing/2014/chart" uri="{C3380CC4-5D6E-409C-BE32-E72D297353CC}">
              <c16:uniqueId val="{00000000-4EFC-43E4-9FE4-189D781EC9F6}"/>
            </c:ext>
          </c:extLst>
        </c:ser>
        <c:ser>
          <c:idx val="1"/>
          <c:order val="1"/>
          <c:tx>
            <c:strRef>
              <c:f>Sheet1!$C$1</c:f>
              <c:strCache>
                <c:ptCount val="1"/>
                <c:pt idx="0">
                  <c:v>Column2</c:v>
                </c:pt>
              </c:strCache>
            </c:strRef>
          </c:tx>
          <c:spPr>
            <a:solidFill>
              <a:schemeClr val="accent2"/>
            </a:solidFill>
            <a:ln>
              <a:noFill/>
            </a:ln>
            <a:effectLst/>
          </c:spPr>
          <c:invertIfNegative val="0"/>
          <c:cat>
            <c:strRef>
              <c:f>Sheet1!$A$2:$A$5</c:f>
              <c:strCache>
                <c:ptCount val="4"/>
                <c:pt idx="0">
                  <c:v>6-9</c:v>
                </c:pt>
                <c:pt idx="1">
                  <c:v>10-13</c:v>
                </c:pt>
                <c:pt idx="2">
                  <c:v>14-17</c:v>
                </c:pt>
                <c:pt idx="3">
                  <c:v>18+</c:v>
                </c:pt>
              </c:strCache>
            </c:strRef>
          </c:cat>
          <c:val>
            <c:numRef>
              <c:f>Sheet1!$C$2:$C$5</c:f>
              <c:numCache>
                <c:formatCode>General</c:formatCode>
                <c:ptCount val="4"/>
              </c:numCache>
            </c:numRef>
          </c:val>
          <c:extLst>
            <c:ext xmlns:c16="http://schemas.microsoft.com/office/drawing/2014/chart" uri="{C3380CC4-5D6E-409C-BE32-E72D297353CC}">
              <c16:uniqueId val="{00000001-4EFC-43E4-9FE4-189D781EC9F6}"/>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6-9</c:v>
                </c:pt>
                <c:pt idx="1">
                  <c:v>10-13</c:v>
                </c:pt>
                <c:pt idx="2">
                  <c:v>14-17</c:v>
                </c:pt>
                <c:pt idx="3">
                  <c:v>18+</c:v>
                </c:pt>
              </c:strCache>
            </c:strRef>
          </c:cat>
          <c:val>
            <c:numRef>
              <c:f>Sheet1!$D$2:$D$5</c:f>
              <c:numCache>
                <c:formatCode>General</c:formatCode>
                <c:ptCount val="4"/>
              </c:numCache>
            </c:numRef>
          </c:val>
          <c:extLst>
            <c:ext xmlns:c16="http://schemas.microsoft.com/office/drawing/2014/chart" uri="{C3380CC4-5D6E-409C-BE32-E72D297353CC}">
              <c16:uniqueId val="{00000002-4EFC-43E4-9FE4-189D781EC9F6}"/>
            </c:ext>
          </c:extLst>
        </c:ser>
        <c:dLbls>
          <c:showLegendKey val="0"/>
          <c:showVal val="0"/>
          <c:showCatName val="0"/>
          <c:showSerName val="0"/>
          <c:showPercent val="0"/>
          <c:showBubbleSize val="0"/>
        </c:dLbls>
        <c:gapWidth val="150"/>
        <c:overlap val="100"/>
        <c:axId val="212551328"/>
        <c:axId val="331475536"/>
      </c:barChart>
      <c:catAx>
        <c:axId val="212551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1475536"/>
        <c:crosses val="autoZero"/>
        <c:auto val="1"/>
        <c:lblAlgn val="ctr"/>
        <c:lblOffset val="100"/>
        <c:noMultiLvlLbl val="0"/>
      </c:catAx>
      <c:valAx>
        <c:axId val="331475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5513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Question 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12-14</c:v>
                </c:pt>
                <c:pt idx="1">
                  <c:v>15-17</c:v>
                </c:pt>
                <c:pt idx="2">
                  <c:v>18-20</c:v>
                </c:pt>
                <c:pt idx="3">
                  <c:v>20+</c:v>
                </c:pt>
              </c:strCache>
            </c:strRef>
          </c:cat>
          <c:val>
            <c:numRef>
              <c:f>Sheet1!$B$2:$B$5</c:f>
              <c:numCache>
                <c:formatCode>General</c:formatCode>
                <c:ptCount val="4"/>
                <c:pt idx="0">
                  <c:v>20</c:v>
                </c:pt>
                <c:pt idx="1">
                  <c:v>18</c:v>
                </c:pt>
                <c:pt idx="2">
                  <c:v>10</c:v>
                </c:pt>
                <c:pt idx="3">
                  <c:v>2</c:v>
                </c:pt>
              </c:numCache>
            </c:numRef>
          </c:val>
          <c:extLst>
            <c:ext xmlns:c16="http://schemas.microsoft.com/office/drawing/2014/chart" uri="{C3380CC4-5D6E-409C-BE32-E72D297353CC}">
              <c16:uniqueId val="{00000000-32C0-4557-A599-1A0E84A469DC}"/>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12-14</c:v>
                </c:pt>
                <c:pt idx="1">
                  <c:v>15-17</c:v>
                </c:pt>
                <c:pt idx="2">
                  <c:v>18-20</c:v>
                </c:pt>
                <c:pt idx="3">
                  <c:v>20+</c:v>
                </c:pt>
              </c:strCache>
            </c:strRef>
          </c:cat>
          <c:val>
            <c:numRef>
              <c:f>Sheet1!$C$2:$C$5</c:f>
              <c:numCache>
                <c:formatCode>General</c:formatCode>
                <c:ptCount val="4"/>
              </c:numCache>
            </c:numRef>
          </c:val>
          <c:extLst>
            <c:ext xmlns:c16="http://schemas.microsoft.com/office/drawing/2014/chart" uri="{C3380CC4-5D6E-409C-BE32-E72D297353CC}">
              <c16:uniqueId val="{00000001-32C0-4557-A599-1A0E84A469DC}"/>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12-14</c:v>
                </c:pt>
                <c:pt idx="1">
                  <c:v>15-17</c:v>
                </c:pt>
                <c:pt idx="2">
                  <c:v>18-20</c:v>
                </c:pt>
                <c:pt idx="3">
                  <c:v>20+</c:v>
                </c:pt>
              </c:strCache>
            </c:strRef>
          </c:cat>
          <c:val>
            <c:numRef>
              <c:f>Sheet1!$D$2:$D$5</c:f>
              <c:numCache>
                <c:formatCode>General</c:formatCode>
                <c:ptCount val="4"/>
              </c:numCache>
            </c:numRef>
          </c:val>
          <c:extLst>
            <c:ext xmlns:c16="http://schemas.microsoft.com/office/drawing/2014/chart" uri="{C3380CC4-5D6E-409C-BE32-E72D297353CC}">
              <c16:uniqueId val="{00000002-32C0-4557-A599-1A0E84A469DC}"/>
            </c:ext>
          </c:extLst>
        </c:ser>
        <c:dLbls>
          <c:showLegendKey val="0"/>
          <c:showVal val="0"/>
          <c:showCatName val="0"/>
          <c:showSerName val="0"/>
          <c:showPercent val="0"/>
          <c:showBubbleSize val="0"/>
        </c:dLbls>
        <c:gapWidth val="150"/>
        <c:overlap val="100"/>
        <c:axId val="1335575663"/>
        <c:axId val="1644833055"/>
      </c:barChart>
      <c:catAx>
        <c:axId val="1335575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44833055"/>
        <c:crosses val="autoZero"/>
        <c:auto val="1"/>
        <c:lblAlgn val="ctr"/>
        <c:lblOffset val="100"/>
        <c:noMultiLvlLbl val="0"/>
      </c:catAx>
      <c:valAx>
        <c:axId val="16448330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55756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5C2C-C1A0-A13B-6AA1-4F53131F29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2C4CDB-405B-804D-C715-769170F354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5F9E54-39F5-30AC-5449-2E3C52DE3EB4}"/>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5" name="Footer Placeholder 4">
            <a:extLst>
              <a:ext uri="{FF2B5EF4-FFF2-40B4-BE49-F238E27FC236}">
                <a16:creationId xmlns:a16="http://schemas.microsoft.com/office/drawing/2014/main" id="{CF672F02-0C3F-B2DB-14C0-7AAB52A9C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DD3EC-D7C4-28EE-3194-4B627B2B83BF}"/>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1226685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D16C1-94AC-601E-30DF-B0A15F45FA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09774-C3D3-7B40-2F48-A00F615628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DD07E7-CCC6-90D6-9CC2-E94B95B871B0}"/>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5" name="Footer Placeholder 4">
            <a:extLst>
              <a:ext uri="{FF2B5EF4-FFF2-40B4-BE49-F238E27FC236}">
                <a16:creationId xmlns:a16="http://schemas.microsoft.com/office/drawing/2014/main" id="{34A896D2-556E-76AC-3B4A-3ECEFB20B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35B99-A957-B819-4890-2A3797068B07}"/>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2552011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7836AE-3212-E2CC-6B37-197CB959DA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4697AE-6689-82A6-CCB0-C68E2B175C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29392B-8E19-16ED-E8DD-6A46D2E54405}"/>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5" name="Footer Placeholder 4">
            <a:extLst>
              <a:ext uri="{FF2B5EF4-FFF2-40B4-BE49-F238E27FC236}">
                <a16:creationId xmlns:a16="http://schemas.microsoft.com/office/drawing/2014/main" id="{22AB55DD-40E6-5F82-4E6F-AA7E5F765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28CD35-E4C2-856D-D187-9EC1C6E1EFCD}"/>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269762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811CE-7741-901E-CA4E-CA587C03C5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03A811-0F11-F5B8-9107-B090934BE2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24B9E-D797-E46D-F4B6-6D62F268B929}"/>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5" name="Footer Placeholder 4">
            <a:extLst>
              <a:ext uri="{FF2B5EF4-FFF2-40B4-BE49-F238E27FC236}">
                <a16:creationId xmlns:a16="http://schemas.microsoft.com/office/drawing/2014/main" id="{44C60232-0D91-DD36-12D6-975B4073EB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4F7659-24E4-4677-F7C1-4020F5A5068A}"/>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65003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F766-F588-973C-360B-1F8A3F24E9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FA36A-2198-3371-93BA-146FED76FC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64CE17-0CF5-9CBB-6FA0-B014CE1540C7}"/>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5" name="Footer Placeholder 4">
            <a:extLst>
              <a:ext uri="{FF2B5EF4-FFF2-40B4-BE49-F238E27FC236}">
                <a16:creationId xmlns:a16="http://schemas.microsoft.com/office/drawing/2014/main" id="{E9A124FD-0A3D-A819-EF02-0D4F3036C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0EE948-9B12-FB0A-8FA1-D2F3EF26E964}"/>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256002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55AD-7730-6429-95D8-6E9127789A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A75B14-F71A-69EC-45EE-6DE33475CC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3CF2BB-B49C-4C9B-4A34-6F8DC81C42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389B1C-3870-6EDD-6162-B11A4967D3CF}"/>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6" name="Footer Placeholder 5">
            <a:extLst>
              <a:ext uri="{FF2B5EF4-FFF2-40B4-BE49-F238E27FC236}">
                <a16:creationId xmlns:a16="http://schemas.microsoft.com/office/drawing/2014/main" id="{8E808D93-960D-1D70-DB48-1194E354AB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BC01B-E858-E853-8828-10D681F953A9}"/>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78416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5AA9-0597-3F2E-EF0B-B081028AD6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EA8DA4-CA96-D754-6453-90BF22BBCC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0B24C1-90B2-DB12-FEC6-DF4A7C2041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D0C7A5-A1F8-2F24-246D-F3F60B7DCA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4CDCEA-E810-E124-3CDF-2C0FEFF6FE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24D581-FB8C-1051-2F4E-97999D568063}"/>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8" name="Footer Placeholder 7">
            <a:extLst>
              <a:ext uri="{FF2B5EF4-FFF2-40B4-BE49-F238E27FC236}">
                <a16:creationId xmlns:a16="http://schemas.microsoft.com/office/drawing/2014/main" id="{5D04B73E-16FA-7CBB-4096-249807246A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787C02-EBA2-0F4D-37A5-1185D7C853F7}"/>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30096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06BC-EF21-9392-80CF-7BBF162FDC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C7A87A-406F-A833-B524-FFB6632C0587}"/>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4" name="Footer Placeholder 3">
            <a:extLst>
              <a:ext uri="{FF2B5EF4-FFF2-40B4-BE49-F238E27FC236}">
                <a16:creationId xmlns:a16="http://schemas.microsoft.com/office/drawing/2014/main" id="{75463284-33B5-C5CB-677C-CDC4B8E9C6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3BC231-9A01-B4DB-8640-ABFC6C031421}"/>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1346383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699760-D965-74B2-2E43-C02AD4C53FE9}"/>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3" name="Footer Placeholder 2">
            <a:extLst>
              <a:ext uri="{FF2B5EF4-FFF2-40B4-BE49-F238E27FC236}">
                <a16:creationId xmlns:a16="http://schemas.microsoft.com/office/drawing/2014/main" id="{E636B26D-AED7-08F8-74FA-3A5CF2615C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D62DED-07FF-D28B-43BC-56F147350F02}"/>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2661197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6348F-EF84-135C-8A9B-B095E42F1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355A7E-4A14-2CBF-4FBE-59BFB028AE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46012C-D529-206D-B740-B36EEBB920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BF6040-9395-DABD-2C1C-38F46D06BD7D}"/>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6" name="Footer Placeholder 5">
            <a:extLst>
              <a:ext uri="{FF2B5EF4-FFF2-40B4-BE49-F238E27FC236}">
                <a16:creationId xmlns:a16="http://schemas.microsoft.com/office/drawing/2014/main" id="{D6ED33C1-F6FB-C164-364E-D7D158B0FD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A6C3EB-DC6B-2CE9-B642-0434132A3B50}"/>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32788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CBDB8-24E2-7BC2-6D5D-35EB1631B4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18CA51-1AEF-9534-35C8-EAFA34A8C6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2C5EB3-4F67-1C2E-49A6-7482E215D5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A8D3D4-208E-F04E-542F-A25E11C16446}"/>
              </a:ext>
            </a:extLst>
          </p:cNvPr>
          <p:cNvSpPr>
            <a:spLocks noGrp="1"/>
          </p:cNvSpPr>
          <p:nvPr>
            <p:ph type="dt" sz="half" idx="10"/>
          </p:nvPr>
        </p:nvSpPr>
        <p:spPr/>
        <p:txBody>
          <a:bodyPr/>
          <a:lstStyle/>
          <a:p>
            <a:fld id="{40D568DB-3575-4B0F-A88C-D21876B9E9B8}" type="datetimeFigureOut">
              <a:rPr lang="en-US" smtClean="0"/>
              <a:t>11/8/2023</a:t>
            </a:fld>
            <a:endParaRPr lang="en-US"/>
          </a:p>
        </p:txBody>
      </p:sp>
      <p:sp>
        <p:nvSpPr>
          <p:cNvPr id="6" name="Footer Placeholder 5">
            <a:extLst>
              <a:ext uri="{FF2B5EF4-FFF2-40B4-BE49-F238E27FC236}">
                <a16:creationId xmlns:a16="http://schemas.microsoft.com/office/drawing/2014/main" id="{765E89A5-CCF4-031E-1592-19BF8A240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120C05-1688-8759-F740-EE7C3BB6FA14}"/>
              </a:ext>
            </a:extLst>
          </p:cNvPr>
          <p:cNvSpPr>
            <a:spLocks noGrp="1"/>
          </p:cNvSpPr>
          <p:nvPr>
            <p:ph type="sldNum" sz="quarter" idx="12"/>
          </p:nvPr>
        </p:nvSpPr>
        <p:spPr/>
        <p:txBody>
          <a:bodyPr/>
          <a:lstStyle/>
          <a:p>
            <a:fld id="{B12D6ADD-51E7-419A-88A9-AB231E7065A6}" type="slidenum">
              <a:rPr lang="en-US" smtClean="0"/>
              <a:t>‹#›</a:t>
            </a:fld>
            <a:endParaRPr lang="en-US"/>
          </a:p>
        </p:txBody>
      </p:sp>
    </p:spTree>
    <p:extLst>
      <p:ext uri="{BB962C8B-B14F-4D97-AF65-F5344CB8AC3E}">
        <p14:creationId xmlns:p14="http://schemas.microsoft.com/office/powerpoint/2010/main" val="315218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375F45-8AFC-E9B9-3883-166298F13B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CF045D-CCE5-BD0D-D62C-39835D18E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E671A4-6FD8-C3E9-A520-FAF653FB9B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568DB-3575-4B0F-A88C-D21876B9E9B8}" type="datetimeFigureOut">
              <a:rPr lang="en-US" smtClean="0"/>
              <a:t>11/8/2023</a:t>
            </a:fld>
            <a:endParaRPr lang="en-US"/>
          </a:p>
        </p:txBody>
      </p:sp>
      <p:sp>
        <p:nvSpPr>
          <p:cNvPr id="5" name="Footer Placeholder 4">
            <a:extLst>
              <a:ext uri="{FF2B5EF4-FFF2-40B4-BE49-F238E27FC236}">
                <a16:creationId xmlns:a16="http://schemas.microsoft.com/office/drawing/2014/main" id="{8667A869-DE21-2B82-7297-8272E9EB10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3E5095-9E06-91CF-4938-7FDC7EB33B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D6ADD-51E7-419A-88A9-AB231E7065A6}" type="slidenum">
              <a:rPr lang="en-US" smtClean="0"/>
              <a:t>‹#›</a:t>
            </a:fld>
            <a:endParaRPr lang="en-US"/>
          </a:p>
        </p:txBody>
      </p:sp>
    </p:spTree>
    <p:extLst>
      <p:ext uri="{BB962C8B-B14F-4D97-AF65-F5344CB8AC3E}">
        <p14:creationId xmlns:p14="http://schemas.microsoft.com/office/powerpoint/2010/main" val="940692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C526A-986F-D058-AC2E-75E35985B50D}"/>
              </a:ext>
            </a:extLst>
          </p:cNvPr>
          <p:cNvSpPr>
            <a:spLocks noGrp="1"/>
          </p:cNvSpPr>
          <p:nvPr>
            <p:ph type="ctrTitle"/>
          </p:nvPr>
        </p:nvSpPr>
        <p:spPr/>
        <p:txBody>
          <a:bodyPr>
            <a:normAutofit/>
          </a:bodyPr>
          <a:lstStyle/>
          <a:p>
            <a:r>
              <a:rPr lang="en-US" sz="7200" b="1" dirty="0">
                <a:latin typeface="+mn-lt"/>
              </a:rPr>
              <a:t>Starts with a joke, ends costing a life</a:t>
            </a:r>
          </a:p>
        </p:txBody>
      </p:sp>
      <p:sp>
        <p:nvSpPr>
          <p:cNvPr id="3" name="Subtitle 2">
            <a:extLst>
              <a:ext uri="{FF2B5EF4-FFF2-40B4-BE49-F238E27FC236}">
                <a16:creationId xmlns:a16="http://schemas.microsoft.com/office/drawing/2014/main" id="{3BB8C6F1-BE70-8062-C001-F304B9F33AC0}"/>
              </a:ext>
            </a:extLst>
          </p:cNvPr>
          <p:cNvSpPr>
            <a:spLocks noGrp="1"/>
          </p:cNvSpPr>
          <p:nvPr>
            <p:ph type="subTitle" idx="1"/>
          </p:nvPr>
        </p:nvSpPr>
        <p:spPr/>
        <p:txBody>
          <a:bodyPr/>
          <a:lstStyle/>
          <a:p>
            <a:r>
              <a:rPr lang="en-US" i="1" dirty="0"/>
              <a:t>By: Samir, Abdulrahman, Bashar, Rashed</a:t>
            </a:r>
          </a:p>
        </p:txBody>
      </p:sp>
    </p:spTree>
    <p:extLst>
      <p:ext uri="{BB962C8B-B14F-4D97-AF65-F5344CB8AC3E}">
        <p14:creationId xmlns:p14="http://schemas.microsoft.com/office/powerpoint/2010/main" val="3964126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8061C345-7F3F-1BE7-0B7B-C5D6908FE75F}"/>
              </a:ext>
            </a:extLst>
          </p:cNvPr>
          <p:cNvGraphicFramePr/>
          <p:nvPr>
            <p:extLst>
              <p:ext uri="{D42A27DB-BD31-4B8C-83A1-F6EECF244321}">
                <p14:modId xmlns:p14="http://schemas.microsoft.com/office/powerpoint/2010/main" val="3652000361"/>
              </p:ext>
            </p:extLst>
          </p:nvPr>
        </p:nvGraphicFramePr>
        <p:xfrm>
          <a:off x="1431497" y="542244"/>
          <a:ext cx="4013957" cy="271957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9FEBD277-A6D7-CD41-BBDB-12786AB03D16}"/>
              </a:ext>
            </a:extLst>
          </p:cNvPr>
          <p:cNvGraphicFramePr/>
          <p:nvPr>
            <p:extLst>
              <p:ext uri="{D42A27DB-BD31-4B8C-83A1-F6EECF244321}">
                <p14:modId xmlns:p14="http://schemas.microsoft.com/office/powerpoint/2010/main" val="602427356"/>
              </p:ext>
            </p:extLst>
          </p:nvPr>
        </p:nvGraphicFramePr>
        <p:xfrm>
          <a:off x="6746546" y="542244"/>
          <a:ext cx="4013956" cy="27195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id="{6FB68878-C99E-88B1-F555-8858EAE1A523}"/>
              </a:ext>
            </a:extLst>
          </p:cNvPr>
          <p:cNvGraphicFramePr/>
          <p:nvPr>
            <p:extLst>
              <p:ext uri="{D42A27DB-BD31-4B8C-83A1-F6EECF244321}">
                <p14:modId xmlns:p14="http://schemas.microsoft.com/office/powerpoint/2010/main" val="3594801057"/>
              </p:ext>
            </p:extLst>
          </p:nvPr>
        </p:nvGraphicFramePr>
        <p:xfrm>
          <a:off x="1431498" y="3603010"/>
          <a:ext cx="4013957" cy="271957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a:extLst>
              <a:ext uri="{FF2B5EF4-FFF2-40B4-BE49-F238E27FC236}">
                <a16:creationId xmlns:a16="http://schemas.microsoft.com/office/drawing/2014/main" id="{826CED26-1F56-B62A-768A-2C9BEE9CE9E3}"/>
              </a:ext>
            </a:extLst>
          </p:cNvPr>
          <p:cNvGraphicFramePr/>
          <p:nvPr>
            <p:extLst>
              <p:ext uri="{D42A27DB-BD31-4B8C-83A1-F6EECF244321}">
                <p14:modId xmlns:p14="http://schemas.microsoft.com/office/powerpoint/2010/main" val="3948325043"/>
              </p:ext>
            </p:extLst>
          </p:nvPr>
        </p:nvGraphicFramePr>
        <p:xfrm>
          <a:off x="6746546" y="3603009"/>
          <a:ext cx="4013956" cy="271957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402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2995BB6C-CDB2-CA81-F88E-8D5B0D5977F1}"/>
              </a:ext>
            </a:extLst>
          </p:cNvPr>
          <p:cNvGraphicFramePr/>
          <p:nvPr>
            <p:extLst>
              <p:ext uri="{D42A27DB-BD31-4B8C-83A1-F6EECF244321}">
                <p14:modId xmlns:p14="http://schemas.microsoft.com/office/powerpoint/2010/main" val="1907419663"/>
              </p:ext>
            </p:extLst>
          </p:nvPr>
        </p:nvGraphicFramePr>
        <p:xfrm>
          <a:off x="1022065" y="528598"/>
          <a:ext cx="4414293" cy="26513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38DC113E-0C33-B64D-5FCD-E146C36BC911}"/>
              </a:ext>
            </a:extLst>
          </p:cNvPr>
          <p:cNvGraphicFramePr/>
          <p:nvPr>
            <p:extLst>
              <p:ext uri="{D42A27DB-BD31-4B8C-83A1-F6EECF244321}">
                <p14:modId xmlns:p14="http://schemas.microsoft.com/office/powerpoint/2010/main" val="491346359"/>
              </p:ext>
            </p:extLst>
          </p:nvPr>
        </p:nvGraphicFramePr>
        <p:xfrm>
          <a:off x="6755642" y="528598"/>
          <a:ext cx="4414293" cy="26513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A6964EB4-ECDD-0ACE-3ED5-039B344156F5}"/>
              </a:ext>
            </a:extLst>
          </p:cNvPr>
          <p:cNvGraphicFramePr/>
          <p:nvPr>
            <p:extLst>
              <p:ext uri="{D42A27DB-BD31-4B8C-83A1-F6EECF244321}">
                <p14:modId xmlns:p14="http://schemas.microsoft.com/office/powerpoint/2010/main" val="879530294"/>
              </p:ext>
            </p:extLst>
          </p:nvPr>
        </p:nvGraphicFramePr>
        <p:xfrm>
          <a:off x="1022064" y="3678072"/>
          <a:ext cx="4414293" cy="26513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a:extLst>
              <a:ext uri="{FF2B5EF4-FFF2-40B4-BE49-F238E27FC236}">
                <a16:creationId xmlns:a16="http://schemas.microsoft.com/office/drawing/2014/main" id="{D4E1EEE5-CBD5-BC8B-BACA-546DAB0E6B7D}"/>
              </a:ext>
            </a:extLst>
          </p:cNvPr>
          <p:cNvGraphicFramePr/>
          <p:nvPr>
            <p:extLst>
              <p:ext uri="{D42A27DB-BD31-4B8C-83A1-F6EECF244321}">
                <p14:modId xmlns:p14="http://schemas.microsoft.com/office/powerpoint/2010/main" val="1686526058"/>
              </p:ext>
            </p:extLst>
          </p:nvPr>
        </p:nvGraphicFramePr>
        <p:xfrm>
          <a:off x="6755642" y="3678072"/>
          <a:ext cx="4414293" cy="265133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6853433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F99E258E-5C5B-9B87-138C-8C2C996CD8D4}"/>
              </a:ext>
            </a:extLst>
          </p:cNvPr>
          <p:cNvGraphicFramePr/>
          <p:nvPr>
            <p:extLst>
              <p:ext uri="{D42A27DB-BD31-4B8C-83A1-F6EECF244321}">
                <p14:modId xmlns:p14="http://schemas.microsoft.com/office/powerpoint/2010/main" val="1784337945"/>
              </p:ext>
            </p:extLst>
          </p:nvPr>
        </p:nvGraphicFramePr>
        <p:xfrm>
          <a:off x="669364" y="1475939"/>
          <a:ext cx="4888753" cy="39061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A6382A51-2506-1B88-F572-AA339DB4A80A}"/>
              </a:ext>
            </a:extLst>
          </p:cNvPr>
          <p:cNvGraphicFramePr/>
          <p:nvPr>
            <p:extLst>
              <p:ext uri="{D42A27DB-BD31-4B8C-83A1-F6EECF244321}">
                <p14:modId xmlns:p14="http://schemas.microsoft.com/office/powerpoint/2010/main" val="2383502067"/>
              </p:ext>
            </p:extLst>
          </p:nvPr>
        </p:nvGraphicFramePr>
        <p:xfrm>
          <a:off x="6633885" y="1475939"/>
          <a:ext cx="4888753" cy="3906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80867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66D3-72B7-3D30-D840-C226AC918F95}"/>
              </a:ext>
            </a:extLst>
          </p:cNvPr>
          <p:cNvSpPr>
            <a:spLocks noGrp="1"/>
          </p:cNvSpPr>
          <p:nvPr>
            <p:ph type="title"/>
          </p:nvPr>
        </p:nvSpPr>
        <p:spPr/>
        <p:txBody>
          <a:bodyPr>
            <a:normAutofit/>
          </a:bodyPr>
          <a:lstStyle/>
          <a:p>
            <a:r>
              <a:rPr lang="en-US" sz="4800" b="1" dirty="0">
                <a:latin typeface="+mn-lt"/>
              </a:rPr>
              <a:t>Conclusion</a:t>
            </a:r>
          </a:p>
        </p:txBody>
      </p:sp>
      <p:sp>
        <p:nvSpPr>
          <p:cNvPr id="3" name="Content Placeholder 2">
            <a:extLst>
              <a:ext uri="{FF2B5EF4-FFF2-40B4-BE49-F238E27FC236}">
                <a16:creationId xmlns:a16="http://schemas.microsoft.com/office/drawing/2014/main" id="{AC8D801D-6873-0C2C-591B-6DCBAD6B2E79}"/>
              </a:ext>
            </a:extLst>
          </p:cNvPr>
          <p:cNvSpPr>
            <a:spLocks noGrp="1"/>
          </p:cNvSpPr>
          <p:nvPr>
            <p:ph idx="1"/>
          </p:nvPr>
        </p:nvSpPr>
        <p:spPr/>
        <p:txBody>
          <a:bodyPr/>
          <a:lstStyle/>
          <a:p>
            <a:pPr marL="0" indent="0">
              <a:buNone/>
            </a:pPr>
            <a:r>
              <a:rPr lang="en-US" dirty="0"/>
              <a:t>Every 5 in 6 teens that were asked, smoke, this puts our generation in danger since 83% of the teens of our generation smoke. This puts our generation in danger, and the only people that can change this is us.</a:t>
            </a:r>
          </a:p>
        </p:txBody>
      </p:sp>
    </p:spTree>
    <p:extLst>
      <p:ext uri="{BB962C8B-B14F-4D97-AF65-F5344CB8AC3E}">
        <p14:creationId xmlns:p14="http://schemas.microsoft.com/office/powerpoint/2010/main" val="3785301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3DD201-C11D-8700-06F5-BA3422F01677}"/>
              </a:ext>
            </a:extLst>
          </p:cNvPr>
          <p:cNvSpPr>
            <a:spLocks noGrp="1"/>
          </p:cNvSpPr>
          <p:nvPr>
            <p:ph idx="1"/>
          </p:nvPr>
        </p:nvSpPr>
        <p:spPr>
          <a:xfrm>
            <a:off x="838200" y="832513"/>
            <a:ext cx="10515600" cy="5535518"/>
          </a:xfrm>
        </p:spPr>
        <p:txBody>
          <a:bodyPr>
            <a:normAutofit/>
          </a:bodyPr>
          <a:lstStyle/>
          <a:p>
            <a:pPr marL="0" indent="0" algn="ctr">
              <a:buNone/>
            </a:pPr>
            <a:endParaRPr lang="en-US" sz="10000" dirty="0"/>
          </a:p>
          <a:p>
            <a:pPr marL="0" indent="0" algn="ctr">
              <a:buNone/>
            </a:pPr>
            <a:r>
              <a:rPr lang="en-US" sz="10000" b="1" dirty="0"/>
              <a:t>Thank you!</a:t>
            </a:r>
          </a:p>
        </p:txBody>
      </p:sp>
    </p:spTree>
    <p:extLst>
      <p:ext uri="{BB962C8B-B14F-4D97-AF65-F5344CB8AC3E}">
        <p14:creationId xmlns:p14="http://schemas.microsoft.com/office/powerpoint/2010/main" val="2631359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F8F1-9087-337F-C42A-4BAC109218F7}"/>
              </a:ext>
            </a:extLst>
          </p:cNvPr>
          <p:cNvSpPr>
            <a:spLocks noGrp="1"/>
          </p:cNvSpPr>
          <p:nvPr>
            <p:ph type="title"/>
          </p:nvPr>
        </p:nvSpPr>
        <p:spPr/>
        <p:txBody>
          <a:bodyPr>
            <a:normAutofit/>
          </a:bodyPr>
          <a:lstStyle/>
          <a:p>
            <a:r>
              <a:rPr lang="en-US" sz="4800" b="1" dirty="0">
                <a:latin typeface="+mn-lt"/>
              </a:rPr>
              <a:t>Survey</a:t>
            </a:r>
          </a:p>
        </p:txBody>
      </p:sp>
      <p:sp>
        <p:nvSpPr>
          <p:cNvPr id="3" name="Content Placeholder 2">
            <a:extLst>
              <a:ext uri="{FF2B5EF4-FFF2-40B4-BE49-F238E27FC236}">
                <a16:creationId xmlns:a16="http://schemas.microsoft.com/office/drawing/2014/main" id="{BD81B1CC-A62B-DEF9-C6BF-456A1441E484}"/>
              </a:ext>
            </a:extLst>
          </p:cNvPr>
          <p:cNvSpPr>
            <a:spLocks noGrp="1"/>
          </p:cNvSpPr>
          <p:nvPr>
            <p:ph idx="1"/>
          </p:nvPr>
        </p:nvSpPr>
        <p:spPr/>
        <p:txBody>
          <a:bodyPr/>
          <a:lstStyle/>
          <a:p>
            <a:pPr marL="0" indent="0">
              <a:buNone/>
            </a:pPr>
            <a:r>
              <a:rPr lang="en-US" dirty="0"/>
              <a:t>We went to the supermarket after school to ask the teenagers that smoke about their smoking addiction, we first wanted to count all teenagers that we will ask, that are addicted to smoking and then we started asking them simple questions about their smoking addiction, these are the results we got:</a:t>
            </a:r>
          </a:p>
          <a:p>
            <a:r>
              <a:rPr lang="en-US" dirty="0"/>
              <a:t>Their addiction started as a bet, but then they couldn’t stop.</a:t>
            </a:r>
          </a:p>
          <a:p>
            <a:r>
              <a:rPr lang="en-US" dirty="0"/>
              <a:t>Some started to forget the bad things in life.</a:t>
            </a:r>
          </a:p>
          <a:p>
            <a:r>
              <a:rPr lang="en-US" dirty="0"/>
              <a:t>Other started from their parents' influence.</a:t>
            </a:r>
          </a:p>
          <a:p>
            <a:r>
              <a:rPr lang="en-US" dirty="0"/>
              <a:t>Some started because they wanted to look “cool.”</a:t>
            </a:r>
          </a:p>
        </p:txBody>
      </p:sp>
    </p:spTree>
    <p:extLst>
      <p:ext uri="{BB962C8B-B14F-4D97-AF65-F5344CB8AC3E}">
        <p14:creationId xmlns:p14="http://schemas.microsoft.com/office/powerpoint/2010/main" val="428940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E9B7A-B1C2-4C14-A466-806CADAC2291}"/>
              </a:ext>
            </a:extLst>
          </p:cNvPr>
          <p:cNvSpPr>
            <a:spLocks noGrp="1"/>
          </p:cNvSpPr>
          <p:nvPr>
            <p:ph type="title"/>
          </p:nvPr>
        </p:nvSpPr>
        <p:spPr/>
        <p:txBody>
          <a:bodyPr>
            <a:normAutofit/>
          </a:bodyPr>
          <a:lstStyle/>
          <a:p>
            <a:r>
              <a:rPr lang="en-US" sz="4800" b="1" dirty="0">
                <a:latin typeface="+mn-lt"/>
              </a:rPr>
              <a:t>Survey preparation </a:t>
            </a:r>
          </a:p>
        </p:txBody>
      </p:sp>
      <p:sp>
        <p:nvSpPr>
          <p:cNvPr id="3" name="Content Placeholder 2">
            <a:extLst>
              <a:ext uri="{FF2B5EF4-FFF2-40B4-BE49-F238E27FC236}">
                <a16:creationId xmlns:a16="http://schemas.microsoft.com/office/drawing/2014/main" id="{E35C2D71-C9BC-3449-73AE-E88875FBE66C}"/>
              </a:ext>
            </a:extLst>
          </p:cNvPr>
          <p:cNvSpPr>
            <a:spLocks noGrp="1"/>
          </p:cNvSpPr>
          <p:nvPr>
            <p:ph idx="1"/>
          </p:nvPr>
        </p:nvSpPr>
        <p:spPr/>
        <p:txBody>
          <a:bodyPr>
            <a:normAutofit/>
          </a:bodyPr>
          <a:lstStyle/>
          <a:p>
            <a:pPr marL="0" indent="0">
              <a:buNone/>
            </a:pPr>
            <a:r>
              <a:rPr lang="en-US" dirty="0"/>
              <a:t>We asked a total of 50 smokers, and got the answers of each, the youngest of them being at 14, and the oldest at 22. Before going to the supermarket, we did some research and wrote down 10 questions, then we presented the questions and let them answer, these are the questions:</a:t>
            </a:r>
          </a:p>
        </p:txBody>
      </p:sp>
    </p:spTree>
    <p:extLst>
      <p:ext uri="{BB962C8B-B14F-4D97-AF65-F5344CB8AC3E}">
        <p14:creationId xmlns:p14="http://schemas.microsoft.com/office/powerpoint/2010/main" val="4071323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70DD6-4E8C-240C-5DD9-DC70C463B75D}"/>
              </a:ext>
            </a:extLst>
          </p:cNvPr>
          <p:cNvSpPr>
            <a:spLocks noGrp="1"/>
          </p:cNvSpPr>
          <p:nvPr>
            <p:ph type="title"/>
          </p:nvPr>
        </p:nvSpPr>
        <p:spPr/>
        <p:txBody>
          <a:bodyPr>
            <a:normAutofit/>
          </a:bodyPr>
          <a:lstStyle/>
          <a:p>
            <a:r>
              <a:rPr lang="en-US" sz="4800" b="1" dirty="0">
                <a:latin typeface="+mn-lt"/>
              </a:rPr>
              <a:t>Survey questions</a:t>
            </a:r>
          </a:p>
        </p:txBody>
      </p:sp>
      <p:sp>
        <p:nvSpPr>
          <p:cNvPr id="3" name="Content Placeholder 2">
            <a:extLst>
              <a:ext uri="{FF2B5EF4-FFF2-40B4-BE49-F238E27FC236}">
                <a16:creationId xmlns:a16="http://schemas.microsoft.com/office/drawing/2014/main" id="{64067D5D-3580-8031-C780-12848EE0D2FD}"/>
              </a:ext>
            </a:extLst>
          </p:cNvPr>
          <p:cNvSpPr>
            <a:spLocks noGrp="1"/>
          </p:cNvSpPr>
          <p:nvPr>
            <p:ph idx="1"/>
          </p:nvPr>
        </p:nvSpPr>
        <p:spPr>
          <a:xfrm>
            <a:off x="838200" y="1473958"/>
            <a:ext cx="10515600" cy="5018917"/>
          </a:xfrm>
        </p:spPr>
        <p:txBody>
          <a:bodyPr>
            <a:normAutofit/>
          </a:bodyPr>
          <a:lstStyle/>
          <a:p>
            <a:pPr marL="0" indent="0">
              <a:buNone/>
            </a:pPr>
            <a:r>
              <a:rPr lang="en-US" b="1" i="0" dirty="0">
                <a:solidFill>
                  <a:srgbClr val="000000"/>
                </a:solidFill>
                <a:effectLst/>
              </a:rPr>
              <a:t>1. When you first tried smoking, did you consider being addicted to cigarettes?</a:t>
            </a:r>
          </a:p>
          <a:p>
            <a:pPr marL="1371600" lvl="2" indent="-457200">
              <a:buFont typeface="+mj-lt"/>
              <a:buAutoNum type="alphaLcParenR"/>
            </a:pPr>
            <a:r>
              <a:rPr lang="en-US" sz="2400" b="0" dirty="0">
                <a:solidFill>
                  <a:srgbClr val="000000"/>
                </a:solidFill>
                <a:effectLst/>
              </a:rPr>
              <a:t>Yes</a:t>
            </a:r>
          </a:p>
          <a:p>
            <a:pPr marL="1371600" lvl="2" indent="-457200">
              <a:buFont typeface="+mj-lt"/>
              <a:buAutoNum type="alphaLcParenR"/>
            </a:pPr>
            <a:r>
              <a:rPr lang="en-US" sz="2400" dirty="0">
                <a:solidFill>
                  <a:srgbClr val="000000"/>
                </a:solidFill>
              </a:rPr>
              <a:t>No</a:t>
            </a:r>
          </a:p>
          <a:p>
            <a:pPr marL="1371600" lvl="2" indent="-457200">
              <a:buFont typeface="+mj-lt"/>
              <a:buAutoNum type="alphaLcParenR"/>
            </a:pPr>
            <a:r>
              <a:rPr lang="en-US" sz="2400" b="0" dirty="0">
                <a:solidFill>
                  <a:srgbClr val="000000"/>
                </a:solidFill>
                <a:effectLst/>
              </a:rPr>
              <a:t>I don’t know</a:t>
            </a:r>
          </a:p>
          <a:p>
            <a:pPr marL="1371600" lvl="2" indent="-457200">
              <a:buFont typeface="+mj-lt"/>
              <a:buAutoNum type="alphaLcParenR"/>
            </a:pPr>
            <a:r>
              <a:rPr lang="en-US" sz="2400" dirty="0">
                <a:solidFill>
                  <a:srgbClr val="000000"/>
                </a:solidFill>
              </a:rPr>
              <a:t>Prefer not to share</a:t>
            </a:r>
            <a:endParaRPr lang="en-US" sz="2500" b="1" i="0" dirty="0">
              <a:solidFill>
                <a:srgbClr val="000000"/>
              </a:solidFill>
              <a:effectLst/>
            </a:endParaRPr>
          </a:p>
          <a:p>
            <a:pPr marL="0" indent="0">
              <a:buNone/>
            </a:pPr>
            <a:r>
              <a:rPr lang="en-US" b="1" i="0" dirty="0">
                <a:solidFill>
                  <a:srgbClr val="000000"/>
                </a:solidFill>
                <a:effectLst/>
              </a:rPr>
              <a:t>2. When did you become a regular smoker?</a:t>
            </a:r>
          </a:p>
          <a:p>
            <a:pPr marL="1371600" lvl="2" indent="-457200">
              <a:buFont typeface="+mj-lt"/>
              <a:buAutoNum type="alphaLcParenR"/>
            </a:pPr>
            <a:r>
              <a:rPr lang="en-US" sz="2400" dirty="0">
                <a:solidFill>
                  <a:srgbClr val="000000"/>
                </a:solidFill>
              </a:rPr>
              <a:t>12-14</a:t>
            </a:r>
          </a:p>
          <a:p>
            <a:pPr marL="1371600" lvl="2" indent="-457200">
              <a:buFont typeface="+mj-lt"/>
              <a:buAutoNum type="alphaLcParenR"/>
            </a:pPr>
            <a:r>
              <a:rPr lang="en-US" sz="2400" b="0" i="0" dirty="0">
                <a:solidFill>
                  <a:srgbClr val="000000"/>
                </a:solidFill>
                <a:effectLst/>
              </a:rPr>
              <a:t>15-17</a:t>
            </a:r>
          </a:p>
          <a:p>
            <a:pPr marL="1371600" lvl="2" indent="-457200">
              <a:buFont typeface="+mj-lt"/>
              <a:buAutoNum type="alphaLcParenR"/>
            </a:pPr>
            <a:r>
              <a:rPr lang="en-US" sz="2400" dirty="0">
                <a:solidFill>
                  <a:srgbClr val="000000"/>
                </a:solidFill>
              </a:rPr>
              <a:t>18-20</a:t>
            </a:r>
          </a:p>
          <a:p>
            <a:pPr marL="1371600" lvl="2" indent="-457200">
              <a:buFont typeface="+mj-lt"/>
              <a:buAutoNum type="alphaLcParenR"/>
            </a:pPr>
            <a:r>
              <a:rPr lang="en-US" sz="2400" b="0" i="0" dirty="0">
                <a:solidFill>
                  <a:srgbClr val="000000"/>
                </a:solidFill>
                <a:effectLst/>
              </a:rPr>
              <a:t>2</a:t>
            </a:r>
            <a:r>
              <a:rPr lang="en-US" sz="2400" dirty="0">
                <a:solidFill>
                  <a:srgbClr val="000000"/>
                </a:solidFill>
              </a:rPr>
              <a:t>1+</a:t>
            </a:r>
            <a:endParaRPr lang="en-US" sz="2500" b="1" i="0" dirty="0">
              <a:solidFill>
                <a:srgbClr val="000000"/>
              </a:solidFill>
              <a:effectLst/>
            </a:endParaRPr>
          </a:p>
          <a:p>
            <a:pPr marL="1371600" lvl="2" indent="-457200">
              <a:buFont typeface="+mj-lt"/>
              <a:buAutoNum type="alphaLcParenR"/>
            </a:pPr>
            <a:endParaRPr lang="en-US" sz="2400" b="0" i="0" dirty="0">
              <a:solidFill>
                <a:srgbClr val="000000"/>
              </a:solidFill>
              <a:effectLst/>
            </a:endParaRPr>
          </a:p>
        </p:txBody>
      </p:sp>
    </p:spTree>
    <p:extLst>
      <p:ext uri="{BB962C8B-B14F-4D97-AF65-F5344CB8AC3E}">
        <p14:creationId xmlns:p14="http://schemas.microsoft.com/office/powerpoint/2010/main" val="34276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AFD940-3996-E2A1-176A-B44915475B52}"/>
              </a:ext>
            </a:extLst>
          </p:cNvPr>
          <p:cNvSpPr>
            <a:spLocks noGrp="1"/>
          </p:cNvSpPr>
          <p:nvPr>
            <p:ph idx="1"/>
          </p:nvPr>
        </p:nvSpPr>
        <p:spPr>
          <a:xfrm>
            <a:off x="838200" y="1253331"/>
            <a:ext cx="10515600" cy="4351338"/>
          </a:xfrm>
        </p:spPr>
        <p:txBody>
          <a:bodyPr>
            <a:normAutofit fontScale="92500" lnSpcReduction="20000"/>
          </a:bodyPr>
          <a:lstStyle/>
          <a:p>
            <a:pPr marL="0" indent="0">
              <a:buNone/>
            </a:pPr>
            <a:r>
              <a:rPr lang="en-US" sz="3000" b="1" dirty="0">
                <a:solidFill>
                  <a:srgbClr val="000000"/>
                </a:solidFill>
              </a:rPr>
              <a:t>3. </a:t>
            </a:r>
            <a:r>
              <a:rPr lang="en-US" sz="3000" b="1" i="0" dirty="0">
                <a:solidFill>
                  <a:srgbClr val="000000"/>
                </a:solidFill>
                <a:effectLst/>
              </a:rPr>
              <a:t>While you were growing up, did any of your siblings, parents, relatives or friends smoke?</a:t>
            </a:r>
          </a:p>
          <a:p>
            <a:pPr marL="971550" lvl="1" indent="-514350">
              <a:buFont typeface="+mj-lt"/>
              <a:buAutoNum type="alphaLcParenR"/>
            </a:pPr>
            <a:r>
              <a:rPr lang="en-US" sz="2600" dirty="0">
                <a:solidFill>
                  <a:srgbClr val="000000"/>
                </a:solidFill>
              </a:rPr>
              <a:t>Yes</a:t>
            </a:r>
          </a:p>
          <a:p>
            <a:pPr marL="971550" lvl="1" indent="-514350">
              <a:buFont typeface="+mj-lt"/>
              <a:buAutoNum type="alphaLcParenR"/>
            </a:pPr>
            <a:r>
              <a:rPr lang="en-US" sz="2600" dirty="0">
                <a:solidFill>
                  <a:srgbClr val="000000"/>
                </a:solidFill>
              </a:rPr>
              <a:t>No</a:t>
            </a:r>
          </a:p>
          <a:p>
            <a:pPr marL="971550" lvl="1" indent="-514350">
              <a:buFont typeface="+mj-lt"/>
              <a:buAutoNum type="alphaLcParenR"/>
            </a:pPr>
            <a:r>
              <a:rPr lang="en-US" sz="2600" dirty="0">
                <a:solidFill>
                  <a:srgbClr val="000000"/>
                </a:solidFill>
              </a:rPr>
              <a:t>I don’t know</a:t>
            </a:r>
          </a:p>
          <a:p>
            <a:pPr marL="971550" lvl="1" indent="-514350">
              <a:buFont typeface="+mj-lt"/>
              <a:buAutoNum type="alphaLcParenR"/>
            </a:pPr>
            <a:r>
              <a:rPr lang="en-US" sz="2600" dirty="0">
                <a:solidFill>
                  <a:srgbClr val="000000"/>
                </a:solidFill>
              </a:rPr>
              <a:t>Prefer not to share</a:t>
            </a:r>
          </a:p>
          <a:p>
            <a:pPr marL="0" indent="0">
              <a:buNone/>
            </a:pPr>
            <a:r>
              <a:rPr lang="en-US" sz="3000" b="1" i="0" dirty="0">
                <a:solidFill>
                  <a:srgbClr val="000000"/>
                </a:solidFill>
                <a:effectLst/>
              </a:rPr>
              <a:t>4. When you first tried smoking, did your friends encourage you that smoking was "cool"?</a:t>
            </a:r>
          </a:p>
          <a:p>
            <a:pPr marL="914400" lvl="1" indent="-457200">
              <a:buFont typeface="+mj-lt"/>
              <a:buAutoNum type="alphaLcParenR"/>
            </a:pPr>
            <a:r>
              <a:rPr lang="en-US" sz="2600" dirty="0">
                <a:solidFill>
                  <a:srgbClr val="000000"/>
                </a:solidFill>
              </a:rPr>
              <a:t>Yes</a:t>
            </a:r>
          </a:p>
          <a:p>
            <a:pPr marL="914400" lvl="1" indent="-457200">
              <a:buFont typeface="+mj-lt"/>
              <a:buAutoNum type="alphaLcParenR"/>
            </a:pPr>
            <a:r>
              <a:rPr lang="en-US" sz="2600" i="0" dirty="0">
                <a:solidFill>
                  <a:srgbClr val="000000"/>
                </a:solidFill>
                <a:effectLst/>
              </a:rPr>
              <a:t>No</a:t>
            </a:r>
          </a:p>
          <a:p>
            <a:pPr marL="914400" lvl="1" indent="-457200">
              <a:buFont typeface="+mj-lt"/>
              <a:buAutoNum type="alphaLcParenR"/>
            </a:pPr>
            <a:r>
              <a:rPr lang="en-US" sz="2600" dirty="0">
                <a:solidFill>
                  <a:srgbClr val="000000"/>
                </a:solidFill>
              </a:rPr>
              <a:t>I don’t know</a:t>
            </a:r>
          </a:p>
          <a:p>
            <a:pPr marL="914400" lvl="1" indent="-457200">
              <a:buFont typeface="+mj-lt"/>
              <a:buAutoNum type="alphaLcParenR"/>
            </a:pPr>
            <a:r>
              <a:rPr lang="en-US" sz="2600" i="0" dirty="0">
                <a:solidFill>
                  <a:srgbClr val="000000"/>
                </a:solidFill>
                <a:effectLst/>
              </a:rPr>
              <a:t>Prefer not to say</a:t>
            </a:r>
          </a:p>
        </p:txBody>
      </p:sp>
    </p:spTree>
    <p:extLst>
      <p:ext uri="{BB962C8B-B14F-4D97-AF65-F5344CB8AC3E}">
        <p14:creationId xmlns:p14="http://schemas.microsoft.com/office/powerpoint/2010/main" val="294236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AF45ED-9B4B-D666-4291-EB5A5853A43A}"/>
              </a:ext>
            </a:extLst>
          </p:cNvPr>
          <p:cNvSpPr>
            <a:spLocks noGrp="1"/>
          </p:cNvSpPr>
          <p:nvPr>
            <p:ph idx="1"/>
          </p:nvPr>
        </p:nvSpPr>
        <p:spPr>
          <a:xfrm>
            <a:off x="838200" y="1253331"/>
            <a:ext cx="10515600" cy="4351338"/>
          </a:xfrm>
        </p:spPr>
        <p:txBody>
          <a:bodyPr>
            <a:normAutofit/>
          </a:bodyPr>
          <a:lstStyle/>
          <a:p>
            <a:pPr marL="0" indent="0">
              <a:buNone/>
            </a:pPr>
            <a:r>
              <a:rPr lang="en-US" b="1" dirty="0">
                <a:solidFill>
                  <a:srgbClr val="000000"/>
                </a:solidFill>
              </a:rPr>
              <a:t>5. About h</a:t>
            </a:r>
            <a:r>
              <a:rPr lang="en-US" b="1" i="0" dirty="0">
                <a:solidFill>
                  <a:srgbClr val="000000"/>
                </a:solidFill>
                <a:effectLst/>
              </a:rPr>
              <a:t>ow many cigarettes have you smoked in your entire life?</a:t>
            </a:r>
            <a:endParaRPr lang="en-US" sz="2800" b="1" i="0" dirty="0">
              <a:solidFill>
                <a:srgbClr val="000000"/>
              </a:solidFill>
              <a:effectLst/>
            </a:endParaRPr>
          </a:p>
          <a:p>
            <a:pPr marL="971550" lvl="1" indent="-514350">
              <a:buFont typeface="+mj-lt"/>
              <a:buAutoNum type="alphaLcParenR"/>
            </a:pPr>
            <a:r>
              <a:rPr lang="en-US" dirty="0">
                <a:solidFill>
                  <a:srgbClr val="000000"/>
                </a:solidFill>
              </a:rPr>
              <a:t>1-9</a:t>
            </a:r>
          </a:p>
          <a:p>
            <a:pPr marL="971550" lvl="1" indent="-514350">
              <a:buFont typeface="+mj-lt"/>
              <a:buAutoNum type="alphaLcParenR"/>
            </a:pPr>
            <a:r>
              <a:rPr lang="en-US" b="0" i="0" dirty="0">
                <a:solidFill>
                  <a:srgbClr val="000000"/>
                </a:solidFill>
                <a:effectLst/>
              </a:rPr>
              <a:t>10-1 Pack</a:t>
            </a:r>
          </a:p>
          <a:p>
            <a:pPr marL="971550" lvl="1" indent="-514350">
              <a:buFont typeface="+mj-lt"/>
              <a:buAutoNum type="alphaLcParenR"/>
            </a:pPr>
            <a:r>
              <a:rPr lang="en-US" b="0" i="0" dirty="0">
                <a:solidFill>
                  <a:srgbClr val="000000"/>
                </a:solidFill>
                <a:effectLst/>
              </a:rPr>
              <a:t>1 Pack-5 Packs</a:t>
            </a:r>
          </a:p>
          <a:p>
            <a:pPr marL="971550" lvl="1" indent="-514350">
              <a:buFont typeface="+mj-lt"/>
              <a:buAutoNum type="alphaLcParenR"/>
            </a:pPr>
            <a:r>
              <a:rPr lang="en-US" b="0" i="0" dirty="0">
                <a:solidFill>
                  <a:srgbClr val="000000"/>
                </a:solidFill>
                <a:effectLst/>
              </a:rPr>
              <a:t>5 Packs+</a:t>
            </a:r>
          </a:p>
          <a:p>
            <a:pPr marL="0" indent="0">
              <a:buNone/>
            </a:pPr>
            <a:r>
              <a:rPr lang="en-US" sz="2800" b="1" i="0" dirty="0">
                <a:solidFill>
                  <a:srgbClr val="000000"/>
                </a:solidFill>
                <a:effectLst/>
              </a:rPr>
              <a:t>6. When was the last time you smoked?</a:t>
            </a:r>
          </a:p>
          <a:p>
            <a:pPr marL="971550" lvl="1" indent="-514350">
              <a:buFont typeface="+mj-lt"/>
              <a:buAutoNum type="alphaLcParenR"/>
            </a:pPr>
            <a:r>
              <a:rPr lang="en-US" dirty="0">
                <a:solidFill>
                  <a:srgbClr val="000000"/>
                </a:solidFill>
              </a:rPr>
              <a:t>12 months-6 months</a:t>
            </a:r>
          </a:p>
          <a:p>
            <a:pPr marL="971550" lvl="1" indent="-514350">
              <a:buFont typeface="+mj-lt"/>
              <a:buAutoNum type="alphaLcParenR"/>
            </a:pPr>
            <a:r>
              <a:rPr lang="en-US" dirty="0">
                <a:solidFill>
                  <a:srgbClr val="000000"/>
                </a:solidFill>
              </a:rPr>
              <a:t>5 months-1 Week</a:t>
            </a:r>
          </a:p>
          <a:p>
            <a:pPr marL="971550" lvl="1" indent="-514350">
              <a:buFont typeface="+mj-lt"/>
              <a:buAutoNum type="alphaLcParenR"/>
            </a:pPr>
            <a:r>
              <a:rPr lang="en-US" dirty="0">
                <a:solidFill>
                  <a:srgbClr val="000000"/>
                </a:solidFill>
              </a:rPr>
              <a:t>6 days-Yesterday</a:t>
            </a:r>
          </a:p>
          <a:p>
            <a:pPr marL="971550" lvl="1" indent="-514350">
              <a:buFont typeface="+mj-lt"/>
              <a:buAutoNum type="alphaLcParenR"/>
            </a:pPr>
            <a:r>
              <a:rPr lang="en-US" dirty="0">
                <a:solidFill>
                  <a:srgbClr val="000000"/>
                </a:solidFill>
              </a:rPr>
              <a:t>Today</a:t>
            </a:r>
          </a:p>
          <a:p>
            <a:pPr marL="971550" lvl="1" indent="-514350">
              <a:buFont typeface="+mj-lt"/>
              <a:buAutoNum type="alphaLcParenR"/>
            </a:pPr>
            <a:endParaRPr lang="en-US" dirty="0">
              <a:solidFill>
                <a:srgbClr val="000000"/>
              </a:solidFill>
            </a:endParaRPr>
          </a:p>
        </p:txBody>
      </p:sp>
    </p:spTree>
    <p:extLst>
      <p:ext uri="{BB962C8B-B14F-4D97-AF65-F5344CB8AC3E}">
        <p14:creationId xmlns:p14="http://schemas.microsoft.com/office/powerpoint/2010/main" val="92699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F0EB0A-734F-5519-12FC-7A66A526A88A}"/>
              </a:ext>
            </a:extLst>
          </p:cNvPr>
          <p:cNvSpPr>
            <a:spLocks noGrp="1"/>
          </p:cNvSpPr>
          <p:nvPr>
            <p:ph idx="1"/>
          </p:nvPr>
        </p:nvSpPr>
        <p:spPr>
          <a:xfrm>
            <a:off x="843887" y="1253331"/>
            <a:ext cx="10515600" cy="4351338"/>
          </a:xfrm>
        </p:spPr>
        <p:txBody>
          <a:bodyPr/>
          <a:lstStyle/>
          <a:p>
            <a:pPr marL="0" indent="0">
              <a:buNone/>
            </a:pPr>
            <a:r>
              <a:rPr lang="en-US" sz="2800" b="1" i="0" dirty="0">
                <a:solidFill>
                  <a:srgbClr val="000000"/>
                </a:solidFill>
                <a:effectLst/>
              </a:rPr>
              <a:t>7. How many cigarettes do you smoke a day?</a:t>
            </a:r>
          </a:p>
          <a:p>
            <a:pPr marL="971550" lvl="1" indent="-514350">
              <a:buFont typeface="+mj-lt"/>
              <a:buAutoNum type="alphaLcParenR"/>
            </a:pPr>
            <a:r>
              <a:rPr lang="en-US" dirty="0">
                <a:solidFill>
                  <a:srgbClr val="000000"/>
                </a:solidFill>
              </a:rPr>
              <a:t>1-4</a:t>
            </a:r>
          </a:p>
          <a:p>
            <a:pPr marL="971550" lvl="1" indent="-514350">
              <a:buFont typeface="+mj-lt"/>
              <a:buAutoNum type="alphaLcParenR"/>
            </a:pPr>
            <a:r>
              <a:rPr lang="en-US" dirty="0">
                <a:solidFill>
                  <a:srgbClr val="000000"/>
                </a:solidFill>
              </a:rPr>
              <a:t>5-9</a:t>
            </a:r>
          </a:p>
          <a:p>
            <a:pPr marL="971550" lvl="1" indent="-514350">
              <a:buFont typeface="+mj-lt"/>
              <a:buAutoNum type="alphaLcParenR"/>
            </a:pPr>
            <a:r>
              <a:rPr lang="en-US" dirty="0">
                <a:solidFill>
                  <a:srgbClr val="000000"/>
                </a:solidFill>
              </a:rPr>
              <a:t>10-1 Pack</a:t>
            </a:r>
          </a:p>
          <a:p>
            <a:pPr marL="971550" lvl="1" indent="-514350">
              <a:buFont typeface="+mj-lt"/>
              <a:buAutoNum type="alphaLcParenR"/>
            </a:pPr>
            <a:r>
              <a:rPr lang="en-US" dirty="0">
                <a:solidFill>
                  <a:srgbClr val="000000"/>
                </a:solidFill>
              </a:rPr>
              <a:t>1 Pack+</a:t>
            </a:r>
          </a:p>
          <a:p>
            <a:pPr marL="0" indent="0">
              <a:buNone/>
            </a:pPr>
            <a:r>
              <a:rPr lang="en-US" sz="2800" b="1" i="0" dirty="0">
                <a:solidFill>
                  <a:srgbClr val="000000"/>
                </a:solidFill>
                <a:effectLst/>
              </a:rPr>
              <a:t>8. How old were you when you tried a cigarette, even a single puff?</a:t>
            </a:r>
          </a:p>
          <a:p>
            <a:pPr marL="971550" lvl="1" indent="-514350">
              <a:buFont typeface="+mj-lt"/>
              <a:buAutoNum type="alphaLcParenR"/>
            </a:pPr>
            <a:r>
              <a:rPr lang="en-US" dirty="0">
                <a:solidFill>
                  <a:srgbClr val="000000"/>
                </a:solidFill>
              </a:rPr>
              <a:t>6-9</a:t>
            </a:r>
          </a:p>
          <a:p>
            <a:pPr marL="971550" lvl="1" indent="-514350">
              <a:buFont typeface="+mj-lt"/>
              <a:buAutoNum type="alphaLcParenR"/>
            </a:pPr>
            <a:r>
              <a:rPr lang="en-US" b="0" i="0" dirty="0">
                <a:solidFill>
                  <a:srgbClr val="000000"/>
                </a:solidFill>
                <a:effectLst/>
              </a:rPr>
              <a:t>10-13</a:t>
            </a:r>
          </a:p>
          <a:p>
            <a:pPr marL="971550" lvl="1" indent="-514350">
              <a:buFont typeface="+mj-lt"/>
              <a:buAutoNum type="alphaLcParenR"/>
            </a:pPr>
            <a:r>
              <a:rPr lang="en-US" dirty="0">
                <a:solidFill>
                  <a:srgbClr val="000000"/>
                </a:solidFill>
              </a:rPr>
              <a:t>14-17</a:t>
            </a:r>
          </a:p>
          <a:p>
            <a:pPr marL="971550" lvl="1" indent="-514350">
              <a:buFont typeface="+mj-lt"/>
              <a:buAutoNum type="alphaLcParenR"/>
            </a:pPr>
            <a:r>
              <a:rPr lang="en-US" dirty="0">
                <a:solidFill>
                  <a:srgbClr val="000000"/>
                </a:solidFill>
              </a:rPr>
              <a:t>18+</a:t>
            </a:r>
          </a:p>
        </p:txBody>
      </p:sp>
    </p:spTree>
    <p:extLst>
      <p:ext uri="{BB962C8B-B14F-4D97-AF65-F5344CB8AC3E}">
        <p14:creationId xmlns:p14="http://schemas.microsoft.com/office/powerpoint/2010/main" val="4234107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E962E-E125-7427-A1A1-2CC794CE76BA}"/>
              </a:ext>
            </a:extLst>
          </p:cNvPr>
          <p:cNvSpPr>
            <a:spLocks noGrp="1"/>
          </p:cNvSpPr>
          <p:nvPr>
            <p:ph idx="1"/>
          </p:nvPr>
        </p:nvSpPr>
        <p:spPr>
          <a:xfrm>
            <a:off x="838200" y="1253331"/>
            <a:ext cx="10515600" cy="4351338"/>
          </a:xfrm>
        </p:spPr>
        <p:txBody>
          <a:bodyPr/>
          <a:lstStyle/>
          <a:p>
            <a:pPr marL="0" indent="0">
              <a:buNone/>
            </a:pPr>
            <a:r>
              <a:rPr lang="en-US" sz="2800" b="1" i="0" dirty="0">
                <a:solidFill>
                  <a:srgbClr val="000000"/>
                </a:solidFill>
                <a:effectLst/>
              </a:rPr>
              <a:t>9. How old were you when you first smoked an entire cigarette?</a:t>
            </a:r>
          </a:p>
          <a:p>
            <a:pPr marL="971550" lvl="1" indent="-514350">
              <a:buFont typeface="+mj-lt"/>
              <a:buAutoNum type="alphaLcParenR"/>
            </a:pPr>
            <a:r>
              <a:rPr lang="en-US" dirty="0">
                <a:solidFill>
                  <a:srgbClr val="000000"/>
                </a:solidFill>
              </a:rPr>
              <a:t>12-14</a:t>
            </a:r>
          </a:p>
          <a:p>
            <a:pPr marL="971550" lvl="1" indent="-514350">
              <a:buFont typeface="+mj-lt"/>
              <a:buAutoNum type="alphaLcParenR"/>
            </a:pPr>
            <a:r>
              <a:rPr lang="en-US" dirty="0">
                <a:solidFill>
                  <a:srgbClr val="000000"/>
                </a:solidFill>
              </a:rPr>
              <a:t>15-17</a:t>
            </a:r>
          </a:p>
          <a:p>
            <a:pPr marL="971550" lvl="1" indent="-514350">
              <a:buFont typeface="+mj-lt"/>
              <a:buAutoNum type="alphaLcParenR"/>
            </a:pPr>
            <a:r>
              <a:rPr lang="en-US" dirty="0">
                <a:solidFill>
                  <a:srgbClr val="000000"/>
                </a:solidFill>
              </a:rPr>
              <a:t>18-20</a:t>
            </a:r>
          </a:p>
          <a:p>
            <a:pPr marL="971550" lvl="1" indent="-514350">
              <a:buFont typeface="+mj-lt"/>
              <a:buAutoNum type="alphaLcParenR"/>
            </a:pPr>
            <a:r>
              <a:rPr lang="en-US" dirty="0">
                <a:solidFill>
                  <a:srgbClr val="000000"/>
                </a:solidFill>
              </a:rPr>
              <a:t>20+</a:t>
            </a:r>
          </a:p>
          <a:p>
            <a:pPr marL="0" indent="0">
              <a:buNone/>
            </a:pPr>
            <a:r>
              <a:rPr lang="en-US" sz="2800" b="1" dirty="0">
                <a:solidFill>
                  <a:srgbClr val="000000"/>
                </a:solidFill>
              </a:rPr>
              <a:t>10. Do you find it hard to quit smoking?</a:t>
            </a:r>
            <a:endParaRPr lang="en-US" sz="2800" b="1" dirty="0"/>
          </a:p>
          <a:p>
            <a:pPr marL="971550" lvl="1" indent="-514350">
              <a:buFont typeface="+mj-lt"/>
              <a:buAutoNum type="alphaLcParenR"/>
            </a:pPr>
            <a:r>
              <a:rPr lang="en-US" dirty="0"/>
              <a:t>Yes</a:t>
            </a:r>
          </a:p>
          <a:p>
            <a:pPr marL="971550" lvl="1" indent="-514350">
              <a:buFont typeface="+mj-lt"/>
              <a:buAutoNum type="alphaLcParenR"/>
            </a:pPr>
            <a:r>
              <a:rPr lang="en-US" dirty="0"/>
              <a:t>No</a:t>
            </a:r>
          </a:p>
          <a:p>
            <a:pPr marL="971550" lvl="1" indent="-514350">
              <a:buFont typeface="+mj-lt"/>
              <a:buAutoNum type="alphaLcParenR"/>
            </a:pPr>
            <a:r>
              <a:rPr lang="en-US" dirty="0"/>
              <a:t>I don’t know</a:t>
            </a:r>
          </a:p>
          <a:p>
            <a:pPr marL="971550" lvl="1" indent="-514350">
              <a:buFont typeface="+mj-lt"/>
              <a:buAutoNum type="alphaLcParenR"/>
            </a:pPr>
            <a:r>
              <a:rPr lang="en-US" dirty="0"/>
              <a:t>Prefer not to share</a:t>
            </a:r>
          </a:p>
        </p:txBody>
      </p:sp>
    </p:spTree>
    <p:extLst>
      <p:ext uri="{BB962C8B-B14F-4D97-AF65-F5344CB8AC3E}">
        <p14:creationId xmlns:p14="http://schemas.microsoft.com/office/powerpoint/2010/main" val="2521471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5C3B9-E7ED-A589-D894-ABD4A3480C68}"/>
              </a:ext>
            </a:extLst>
          </p:cNvPr>
          <p:cNvSpPr>
            <a:spLocks noGrp="1"/>
          </p:cNvSpPr>
          <p:nvPr>
            <p:ph type="title"/>
          </p:nvPr>
        </p:nvSpPr>
        <p:spPr/>
        <p:txBody>
          <a:bodyPr>
            <a:normAutofit/>
          </a:bodyPr>
          <a:lstStyle/>
          <a:p>
            <a:r>
              <a:rPr lang="en-US" sz="4800" b="1" dirty="0">
                <a:latin typeface="+mn-lt"/>
              </a:rPr>
              <a:t>Survey answers</a:t>
            </a:r>
          </a:p>
        </p:txBody>
      </p:sp>
      <p:sp>
        <p:nvSpPr>
          <p:cNvPr id="3" name="Content Placeholder 2">
            <a:extLst>
              <a:ext uri="{FF2B5EF4-FFF2-40B4-BE49-F238E27FC236}">
                <a16:creationId xmlns:a16="http://schemas.microsoft.com/office/drawing/2014/main" id="{7493FAE1-3851-44CE-0D13-BAC345EDCE11}"/>
              </a:ext>
            </a:extLst>
          </p:cNvPr>
          <p:cNvSpPr>
            <a:spLocks noGrp="1"/>
          </p:cNvSpPr>
          <p:nvPr>
            <p:ph idx="1"/>
          </p:nvPr>
        </p:nvSpPr>
        <p:spPr/>
        <p:txBody>
          <a:bodyPr/>
          <a:lstStyle/>
          <a:p>
            <a:pPr marL="0" indent="0">
              <a:buNone/>
            </a:pPr>
            <a:r>
              <a:rPr lang="en-US" dirty="0"/>
              <a:t>We plotted 10 bar graphs, for the 10 questions we made, then we added the answers of each student, here are the answers:</a:t>
            </a:r>
          </a:p>
        </p:txBody>
      </p:sp>
    </p:spTree>
    <p:extLst>
      <p:ext uri="{BB962C8B-B14F-4D97-AF65-F5344CB8AC3E}">
        <p14:creationId xmlns:p14="http://schemas.microsoft.com/office/powerpoint/2010/main" val="3874742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497</Words>
  <Application>Microsoft Office PowerPoint</Application>
  <PresentationFormat>Widescreen</PresentationFormat>
  <Paragraphs>77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Starts with a joke, ends costing a life</vt:lpstr>
      <vt:lpstr>Survey</vt:lpstr>
      <vt:lpstr>Survey preparation </vt:lpstr>
      <vt:lpstr>Survey questions</vt:lpstr>
      <vt:lpstr>PowerPoint Presentation</vt:lpstr>
      <vt:lpstr>PowerPoint Presentation</vt:lpstr>
      <vt:lpstr>PowerPoint Presentation</vt:lpstr>
      <vt:lpstr>PowerPoint Presentation</vt:lpstr>
      <vt:lpstr>Survey answers</vt:lpstr>
      <vt:lpstr>PowerPoint Presentation</vt:lpstr>
      <vt:lpstr>PowerPoint Presentation</vt:lpstr>
      <vt:lpstr>PowerPoint Presentation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Starts with a joke, end costing a life</dc:title>
  <dc:creator>Samir Malky</dc:creator>
  <cp:lastModifiedBy>Samir Malky</cp:lastModifiedBy>
  <cp:revision>3</cp:revision>
  <dcterms:created xsi:type="dcterms:W3CDTF">2023-11-03T11:51:46Z</dcterms:created>
  <dcterms:modified xsi:type="dcterms:W3CDTF">2023-11-08T18:39:35Z</dcterms:modified>
</cp:coreProperties>
</file>