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notesMasterIdLst>
    <p:notesMasterId r:id="rId13"/>
  </p:notesMasterIdLst>
  <p:sldIdLst>
    <p:sldId id="257" r:id="rId2"/>
    <p:sldId id="258" r:id="rId3"/>
    <p:sldId id="259" r:id="rId4"/>
    <p:sldId id="261" r:id="rId5"/>
    <p:sldId id="262" r:id="rId6"/>
    <p:sldId id="263" r:id="rId7"/>
    <p:sldId id="264" r:id="rId8"/>
    <p:sldId id="265" r:id="rId9"/>
    <p:sldId id="266" r:id="rId10"/>
    <p:sldId id="267"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5CE6E-3905-447D-B8CE-5212156D61B8}"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373CF-4E10-4082-BF95-0A3E7E1F0238}" type="slidenum">
              <a:rPr lang="en-US" smtClean="0"/>
              <a:t>‹#›</a:t>
            </a:fld>
            <a:endParaRPr lang="en-US"/>
          </a:p>
        </p:txBody>
      </p:sp>
    </p:spTree>
    <p:extLst>
      <p:ext uri="{BB962C8B-B14F-4D97-AF65-F5344CB8AC3E}">
        <p14:creationId xmlns:p14="http://schemas.microsoft.com/office/powerpoint/2010/main" val="35131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373CF-4E10-4082-BF95-0A3E7E1F0238}" type="slidenum">
              <a:rPr lang="en-US" smtClean="0"/>
              <a:t>4</a:t>
            </a:fld>
            <a:endParaRPr lang="en-US"/>
          </a:p>
        </p:txBody>
      </p:sp>
    </p:spTree>
    <p:extLst>
      <p:ext uri="{BB962C8B-B14F-4D97-AF65-F5344CB8AC3E}">
        <p14:creationId xmlns:p14="http://schemas.microsoft.com/office/powerpoint/2010/main" val="275570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36401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66243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029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58271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810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04530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97213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75894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405927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57166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752649-BABD-4A92-9B32-0169EC2CD032}"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05080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752649-BABD-4A92-9B32-0169EC2CD032}"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112603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752649-BABD-4A92-9B32-0169EC2CD032}"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58567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52649-BABD-4A92-9B32-0169EC2CD032}"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95132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52649-BABD-4A92-9B32-0169EC2CD032}"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44904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752649-BABD-4A92-9B32-0169EC2CD032}"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76892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752649-BABD-4A92-9B32-0169EC2CD032}" type="datetimeFigureOut">
              <a:rPr lang="en-US" smtClean="0"/>
              <a:t>11/8/2023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3BEA4A5-5EEB-46DB-B6C8-EFA91E2A7FC8}" type="slidenum">
              <a:rPr lang="en-US" smtClean="0"/>
              <a:t>‹#›</a:t>
            </a:fld>
            <a:endParaRPr lang="en-US"/>
          </a:p>
        </p:txBody>
      </p:sp>
    </p:spTree>
    <p:extLst>
      <p:ext uri="{BB962C8B-B14F-4D97-AF65-F5344CB8AC3E}">
        <p14:creationId xmlns:p14="http://schemas.microsoft.com/office/powerpoint/2010/main" val="300601607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Jordanian_cuisine" TargetMode="External"/><Relationship Id="rId2" Type="http://schemas.openxmlformats.org/officeDocument/2006/relationships/hyperlink" Target="https://girleatworld.net/jordan-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F91C2-6E4E-D18B-57A9-1D562DC91F82}"/>
              </a:ext>
            </a:extLst>
          </p:cNvPr>
          <p:cNvSpPr>
            <a:spLocks noGrp="1"/>
          </p:cNvSpPr>
          <p:nvPr>
            <p:ph idx="1"/>
          </p:nvPr>
        </p:nvSpPr>
        <p:spPr>
          <a:xfrm>
            <a:off x="250723" y="1828800"/>
            <a:ext cx="11100619" cy="5514182"/>
          </a:xfrm>
        </p:spPr>
        <p:txBody>
          <a:bodyPr>
            <a:normAutofit/>
          </a:bodyPr>
          <a:lstStyle/>
          <a:p>
            <a:pPr marL="0" indent="0" algn="ctr">
              <a:buNone/>
            </a:pPr>
            <a:r>
              <a:rPr lang="en-US" sz="4800" b="1" dirty="0">
                <a:solidFill>
                  <a:schemeClr val="accent1">
                    <a:lumMod val="75000"/>
                  </a:schemeClr>
                </a:solidFill>
                <a:latin typeface="Arial" panose="020B0604020202020204" pitchFamily="34" charset="0"/>
                <a:cs typeface="Arial" panose="020B0604020202020204" pitchFamily="34" charset="0"/>
              </a:rPr>
              <a:t>Food Tradition in Jordan </a:t>
            </a:r>
          </a:p>
          <a:p>
            <a:pPr marL="0" indent="0">
              <a:buNone/>
            </a:pPr>
            <a:endParaRPr lang="en-US" sz="4000" b="1"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sz="20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r>
              <a:rPr lang="en-US" sz="2400" b="1" dirty="0">
                <a:solidFill>
                  <a:schemeClr val="accent1">
                    <a:lumMod val="75000"/>
                  </a:schemeClr>
                </a:solidFill>
                <a:latin typeface="Arial" panose="020B0604020202020204" pitchFamily="34" charset="0"/>
                <a:cs typeface="Arial" panose="020B0604020202020204" pitchFamily="34" charset="0"/>
              </a:rPr>
              <a:t>                                                                 Done by: Nadia Bro</a:t>
            </a:r>
          </a:p>
          <a:p>
            <a:pPr marL="0" indent="0" algn="ctr">
              <a:buNone/>
            </a:pP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Abrahim</a:t>
            </a:r>
            <a:r>
              <a:rPr lang="en-US" sz="2400" b="1" dirty="0">
                <a:solidFill>
                  <a:schemeClr val="accent1">
                    <a:lumMod val="75000"/>
                  </a:schemeClr>
                </a:solidFill>
                <a:latin typeface="Arial" panose="020B0604020202020204" pitchFamily="34" charset="0"/>
                <a:cs typeface="Arial" panose="020B0604020202020204" pitchFamily="34" charset="0"/>
              </a:rPr>
              <a:t> Ayoub</a:t>
            </a:r>
          </a:p>
          <a:p>
            <a:pPr marL="0" indent="0" algn="ctr">
              <a:buNone/>
            </a:pPr>
            <a:r>
              <a:rPr lang="en-US" sz="2400" b="1" dirty="0">
                <a:solidFill>
                  <a:schemeClr val="accent1">
                    <a:lumMod val="75000"/>
                  </a:schemeClr>
                </a:solidFill>
                <a:latin typeface="Arial" panose="020B0604020202020204" pitchFamily="34" charset="0"/>
                <a:cs typeface="Arial" panose="020B0604020202020204" pitchFamily="34" charset="0"/>
              </a:rPr>
              <a:t>                                                                                      Tiana </a:t>
            </a:r>
            <a:r>
              <a:rPr lang="en-US" sz="2400" b="1" dirty="0" err="1">
                <a:solidFill>
                  <a:schemeClr val="accent1">
                    <a:lumMod val="75000"/>
                  </a:schemeClr>
                </a:solidFill>
                <a:latin typeface="Arial" panose="020B0604020202020204" pitchFamily="34" charset="0"/>
                <a:cs typeface="Arial" panose="020B0604020202020204" pitchFamily="34" charset="0"/>
              </a:rPr>
              <a:t>Ghawi</a:t>
            </a:r>
            <a:r>
              <a:rPr lang="en-US" sz="2400" b="1" dirty="0">
                <a:solidFill>
                  <a:schemeClr val="accent1">
                    <a:lumMod val="75000"/>
                  </a:schemeClr>
                </a:solidFill>
                <a:latin typeface="Arial" panose="020B0604020202020204" pitchFamily="34" charset="0"/>
                <a:cs typeface="Arial" panose="020B0604020202020204" pitchFamily="34" charset="0"/>
              </a:rPr>
              <a:t>  </a:t>
            </a:r>
          </a:p>
          <a:p>
            <a:pPr marL="0" indent="0" algn="ctr">
              <a:buNone/>
            </a:pPr>
            <a:r>
              <a:rPr lang="en-US" sz="2400" b="1" dirty="0">
                <a:solidFill>
                  <a:schemeClr val="accent1">
                    <a:lumMod val="75000"/>
                  </a:schemeClr>
                </a:solidFill>
                <a:latin typeface="Arial" panose="020B0604020202020204" pitchFamily="34" charset="0"/>
                <a:cs typeface="Arial" panose="020B0604020202020204" pitchFamily="34" charset="0"/>
              </a:rPr>
              <a:t>                                                                                         Adam </a:t>
            </a:r>
            <a:r>
              <a:rPr lang="en-US" sz="2400" b="1" dirty="0" err="1">
                <a:solidFill>
                  <a:schemeClr val="accent1">
                    <a:lumMod val="75000"/>
                  </a:schemeClr>
                </a:solidFill>
                <a:latin typeface="Arial" panose="020B0604020202020204" pitchFamily="34" charset="0"/>
                <a:cs typeface="Arial" panose="020B0604020202020204" pitchFamily="34" charset="0"/>
              </a:rPr>
              <a:t>Sabagh</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7E676F4C-489F-A421-D479-CE8549C92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182" y="56893"/>
            <a:ext cx="50387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64E9628-788E-5366-D821-8A45A0D45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645" y="2855812"/>
            <a:ext cx="8922774" cy="220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26BB8-41BE-7D97-0946-C898594FBB9F}"/>
              </a:ext>
            </a:extLst>
          </p:cNvPr>
          <p:cNvSpPr>
            <a:spLocks noGrp="1"/>
          </p:cNvSpPr>
          <p:nvPr>
            <p:ph idx="1"/>
          </p:nvPr>
        </p:nvSpPr>
        <p:spPr>
          <a:xfrm>
            <a:off x="575187" y="1991031"/>
            <a:ext cx="9070258" cy="1932040"/>
          </a:xfrm>
        </p:spPr>
        <p:txBody>
          <a:bodyPr>
            <a:normAutofit/>
          </a:bodyPr>
          <a:lstStyle/>
          <a:p>
            <a:pPr marL="0" indent="0">
              <a:buNone/>
            </a:pPr>
            <a:r>
              <a:rPr lang="en-US" sz="2800" dirty="0">
                <a:solidFill>
                  <a:schemeClr val="accent1">
                    <a:lumMod val="75000"/>
                  </a:schemeClr>
                </a:solidFill>
                <a:latin typeface="Arial" panose="020B0604020202020204" pitchFamily="34" charset="0"/>
                <a:cs typeface="Arial" panose="020B0604020202020204" pitchFamily="34" charset="0"/>
              </a:rPr>
              <a:t>Video of an interview made by Nadia Bro and her mother about one of the famous food tradition “</a:t>
            </a:r>
            <a:r>
              <a:rPr lang="en-US" sz="2800" b="1" dirty="0" err="1">
                <a:solidFill>
                  <a:schemeClr val="accent1">
                    <a:lumMod val="75000"/>
                  </a:schemeClr>
                </a:solidFill>
                <a:latin typeface="Arial" panose="020B0604020202020204" pitchFamily="34" charset="0"/>
                <a:cs typeface="Arial" panose="020B0604020202020204" pitchFamily="34" charset="0"/>
              </a:rPr>
              <a:t>Mansaf</a:t>
            </a:r>
            <a:r>
              <a:rPr lang="en-US" sz="2800" dirty="0">
                <a:solidFill>
                  <a:schemeClr val="accent1">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62684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D54B-9B44-898E-FCC0-F891B8FA7E6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B2742B2-3F65-52A8-D217-86E4AD9804D3}"/>
              </a:ext>
            </a:extLst>
          </p:cNvPr>
          <p:cNvSpPr>
            <a:spLocks noGrp="1"/>
          </p:cNvSpPr>
          <p:nvPr>
            <p:ph idx="1"/>
          </p:nvPr>
        </p:nvSpPr>
        <p:spPr>
          <a:xfrm>
            <a:off x="677334" y="1622323"/>
            <a:ext cx="8596668" cy="4419039"/>
          </a:xfrm>
        </p:spPr>
        <p:txBody>
          <a:bodyPr>
            <a:normAutofit/>
          </a:bodyPr>
          <a:lstStyle/>
          <a:p>
            <a:r>
              <a:rPr lang="en-US" sz="24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https://girleatworld.net/jordan-food/</a:t>
            </a:r>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https://en.wikipedia.org/wiki/Jordanian_cuisine</a:t>
            </a: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lgn="r">
              <a:buNone/>
            </a:pPr>
            <a:r>
              <a:rPr lang="en-US" sz="4000" b="1" dirty="0">
                <a:solidFill>
                  <a:schemeClr val="accent1">
                    <a:lumMod val="75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217116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88365-1C7A-985E-8337-C2531B947311}"/>
              </a:ext>
            </a:extLst>
          </p:cNvPr>
          <p:cNvSpPr>
            <a:spLocks noGrp="1"/>
          </p:cNvSpPr>
          <p:nvPr>
            <p:ph type="title"/>
          </p:nvPr>
        </p:nvSpPr>
        <p:spPr>
          <a:xfrm>
            <a:off x="412954" y="1194620"/>
            <a:ext cx="5515897" cy="813168"/>
          </a:xfrm>
        </p:spPr>
        <p:txBody>
          <a:bodyPr>
            <a:noAutofit/>
          </a:bodyPr>
          <a:lstStyle/>
          <a:p>
            <a:r>
              <a:rPr lang="en-US" sz="3200" b="1" u="sng" dirty="0">
                <a:latin typeface="Arial" panose="020B0604020202020204" pitchFamily="34" charset="0"/>
                <a:cs typeface="Arial" panose="020B0604020202020204" pitchFamily="34" charset="0"/>
              </a:rPr>
              <a:t>Famous Jordanian Food</a:t>
            </a:r>
          </a:p>
        </p:txBody>
      </p:sp>
      <p:pic>
        <p:nvPicPr>
          <p:cNvPr id="2050" name="Picture 2" descr="10 Must Eat Foods in Jordan - Nebo Tours">
            <a:extLst>
              <a:ext uri="{FF2B5EF4-FFF2-40B4-BE49-F238E27FC236}">
                <a16:creationId xmlns:a16="http://schemas.microsoft.com/office/drawing/2014/main" id="{E7CBDADD-8F50-A48D-2A5A-29A4AFD7B0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01570" y="2158600"/>
            <a:ext cx="4513262" cy="2540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E38178F8-5798-0B5C-1B3C-D669946E1420}"/>
              </a:ext>
            </a:extLst>
          </p:cNvPr>
          <p:cNvSpPr>
            <a:spLocks noGrp="1"/>
          </p:cNvSpPr>
          <p:nvPr>
            <p:ph type="body" sz="half" idx="2"/>
          </p:nvPr>
        </p:nvSpPr>
        <p:spPr>
          <a:xfrm>
            <a:off x="412955" y="2153265"/>
            <a:ext cx="4645742" cy="3657600"/>
          </a:xfrm>
        </p:spPr>
        <p:txBody>
          <a:bodyPr>
            <a:noAutofit/>
          </a:bodyPr>
          <a:lstStyle/>
          <a:p>
            <a:r>
              <a:rPr lang="en-US" sz="2400" i="0" dirty="0">
                <a:solidFill>
                  <a:schemeClr val="accent1">
                    <a:lumMod val="75000"/>
                  </a:schemeClr>
                </a:solidFill>
                <a:effectLst/>
                <a:latin typeface="Arial" panose="020B0604020202020204" pitchFamily="34" charset="0"/>
                <a:cs typeface="Arial" panose="020B0604020202020204" pitchFamily="34" charset="0"/>
              </a:rPr>
              <a:t>Jordan is a country that is rich in culture and traditions, and where cultures meet, great food is bound to be found. We have presented a list of the top 10 traditional foods that are popular in Jordan. </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373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FC7C8-4E1C-2ABE-9875-089A0BC5AD3C}"/>
              </a:ext>
            </a:extLst>
          </p:cNvPr>
          <p:cNvSpPr>
            <a:spLocks noGrp="1"/>
          </p:cNvSpPr>
          <p:nvPr>
            <p:ph type="title"/>
          </p:nvPr>
        </p:nvSpPr>
        <p:spPr>
          <a:xfrm>
            <a:off x="677334" y="176981"/>
            <a:ext cx="8596668" cy="884903"/>
          </a:xfrm>
        </p:spPr>
        <p:txBody>
          <a:bodyPr/>
          <a:lstStyle/>
          <a:p>
            <a:pPr algn="ctr"/>
            <a:r>
              <a:rPr lang="en-US" b="1" i="0" dirty="0">
                <a:effectLst/>
                <a:latin typeface="Arial" panose="020B0604020202020204" pitchFamily="34" charset="0"/>
                <a:cs typeface="Arial" panose="020B0604020202020204" pitchFamily="34" charset="0"/>
              </a:rPr>
              <a:t>Wondering what to eat in Jordan?</a:t>
            </a:r>
            <a:endParaRPr lang="en-US"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62CD023B-C962-22EF-673A-302664C98168}"/>
              </a:ext>
            </a:extLst>
          </p:cNvPr>
          <p:cNvSpPr>
            <a:spLocks noGrp="1"/>
          </p:cNvSpPr>
          <p:nvPr>
            <p:ph idx="1"/>
          </p:nvPr>
        </p:nvSpPr>
        <p:spPr>
          <a:xfrm>
            <a:off x="677334" y="1061884"/>
            <a:ext cx="8596668" cy="5619135"/>
          </a:xfrm>
        </p:spPr>
        <p:txBody>
          <a:bodyPr>
            <a:normAutofit/>
          </a:bodyPr>
          <a:lstStyle/>
          <a:p>
            <a:pPr marL="0" indent="0">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While the list of food in Jordan can be bigger, we took the top 10 recommendations that reflect traditional food in Jordan. Some of the dishes can be found and shared across many countries.</a:t>
            </a:r>
          </a:p>
          <a:p>
            <a:pPr marL="0" indent="0">
              <a:buNone/>
            </a:pPr>
            <a:r>
              <a:rPr lang="en-US" sz="2400" b="0" i="0" dirty="0">
                <a:solidFill>
                  <a:schemeClr val="accent1">
                    <a:lumMod val="75000"/>
                  </a:schemeClr>
                </a:solidFill>
                <a:effectLst/>
                <a:latin typeface="Arial" panose="020B0604020202020204" pitchFamily="34" charset="0"/>
              </a:rPr>
              <a:t>In addition, food is commonly used by Jordanians to express their hospitality and generosity. Jordanians serve family, friends, and guests with great pride in their homes, no matter how modest their means. A "Jordanian invitation" means that one is expected to bring nothing and eat everything</a:t>
            </a:r>
            <a:r>
              <a:rPr lang="en-US" sz="2400" b="0" i="0" dirty="0">
                <a:solidFill>
                  <a:srgbClr val="202122"/>
                </a:solidFill>
                <a:effectLst/>
                <a:latin typeface="Arial" panose="020B0604020202020204" pitchFamily="34" charset="0"/>
              </a:rPr>
              <a:t>.</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3078" name="Picture 6" descr="Jordan food &amp; drink">
            <a:extLst>
              <a:ext uri="{FF2B5EF4-FFF2-40B4-BE49-F238E27FC236}">
                <a16:creationId xmlns:a16="http://schemas.microsoft.com/office/drawing/2014/main" id="{44560D95-1C63-70A5-6FFA-0B2A894BB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222" y="4589514"/>
            <a:ext cx="5715000" cy="226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95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4828-A66D-47B7-1246-3440B865C944}"/>
              </a:ext>
            </a:extLst>
          </p:cNvPr>
          <p:cNvSpPr>
            <a:spLocks noGrp="1"/>
          </p:cNvSpPr>
          <p:nvPr>
            <p:ph type="title"/>
          </p:nvPr>
        </p:nvSpPr>
        <p:spPr/>
        <p:txBody>
          <a:bodyPr>
            <a:normAutofit/>
          </a:bodyPr>
          <a:lstStyle/>
          <a:p>
            <a:pPr algn="ctr"/>
            <a:r>
              <a:rPr lang="en-US" sz="4000" b="1" i="0" dirty="0">
                <a:effectLst/>
                <a:latin typeface="Arial" panose="020B0604020202020204" pitchFamily="34" charset="0"/>
                <a:cs typeface="Arial" panose="020B0604020202020204" pitchFamily="34" charset="0"/>
              </a:rPr>
              <a:t>Here’s the list:</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7A5AF-555A-19AC-0137-FE906F2A7FC7}"/>
              </a:ext>
            </a:extLst>
          </p:cNvPr>
          <p:cNvSpPr>
            <a:spLocks noGrp="1"/>
          </p:cNvSpPr>
          <p:nvPr>
            <p:ph idx="1"/>
          </p:nvPr>
        </p:nvSpPr>
        <p:spPr>
          <a:xfrm>
            <a:off x="677334" y="1430595"/>
            <a:ext cx="9159840" cy="5309418"/>
          </a:xfrm>
        </p:spPr>
        <p:txBody>
          <a:bodyPr>
            <a:noAutofit/>
          </a:bodyPr>
          <a:lstStyle/>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 </a:t>
            </a:r>
            <a:r>
              <a:rPr lang="en-US" sz="2400" i="0" dirty="0" err="1">
                <a:solidFill>
                  <a:schemeClr val="accent1">
                    <a:lumMod val="75000"/>
                  </a:schemeClr>
                </a:solidFill>
                <a:effectLst/>
                <a:latin typeface="Arial" panose="020B0604020202020204" pitchFamily="34" charset="0"/>
                <a:cs typeface="Arial" panose="020B0604020202020204" pitchFamily="34" charset="0"/>
              </a:rPr>
              <a:t>Mansaf</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Makloubeh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Zarb</a:t>
            </a: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Sayadieh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Barbeque &amp; </a:t>
            </a:r>
            <a:r>
              <a:rPr lang="en-US" sz="2400" i="0" dirty="0" err="1">
                <a:solidFill>
                  <a:schemeClr val="accent1">
                    <a:lumMod val="75000"/>
                  </a:schemeClr>
                </a:solidFill>
                <a:effectLst/>
                <a:latin typeface="Arial" panose="020B0604020202020204" pitchFamily="34" charset="0"/>
                <a:cs typeface="Arial" panose="020B0604020202020204" pitchFamily="34" charset="0"/>
              </a:rPr>
              <a:t>Mezzah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Hummus &amp; Falafel</a:t>
            </a: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Ka’ek</a:t>
            </a:r>
            <a:r>
              <a:rPr lang="en-US" sz="2400" i="0" dirty="0">
                <a:solidFill>
                  <a:schemeClr val="accent1">
                    <a:lumMod val="75000"/>
                  </a:schemeClr>
                </a:solidFill>
                <a:effectLst/>
                <a:latin typeface="Arial" panose="020B0604020202020204" pitchFamily="34" charset="0"/>
                <a:cs typeface="Arial" panose="020B0604020202020204" pitchFamily="34" charset="0"/>
              </a:rPr>
              <a:t> &amp; Eggs</a:t>
            </a: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Knafeh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Manakish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dirty="0">
                <a:solidFill>
                  <a:schemeClr val="accent1">
                    <a:lumMod val="75000"/>
                  </a:schemeClr>
                </a:solidFill>
                <a:latin typeface="Arial" panose="020B0604020202020204" pitchFamily="34" charset="0"/>
                <a:cs typeface="Arial" panose="020B0604020202020204" pitchFamily="34" charset="0"/>
              </a:rPr>
              <a:t>Za’atar</a:t>
            </a:r>
          </a:p>
          <a:p>
            <a:pPr>
              <a:buFont typeface="+mj-lt"/>
              <a:buAutoNum type="arabicPeriod"/>
            </a:pPr>
            <a:endParaRPr lang="en-US" sz="2400" dirty="0">
              <a:solidFill>
                <a:schemeClr val="accent1">
                  <a:lumMod val="75000"/>
                </a:schemeClr>
              </a:solidFill>
              <a:latin typeface="Arial" panose="020B0604020202020204" pitchFamily="34" charset="0"/>
              <a:cs typeface="Arial" panose="020B0604020202020204" pitchFamily="34" charset="0"/>
            </a:endParaRPr>
          </a:p>
          <a:p>
            <a:pPr>
              <a:buFont typeface="+mj-lt"/>
              <a:buAutoNum type="arabicPeriod"/>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4098" name="Picture 2" descr="Ka'ek &amp; Eggs in Jordan">
            <a:extLst>
              <a:ext uri="{FF2B5EF4-FFF2-40B4-BE49-F238E27FC236}">
                <a16:creationId xmlns:a16="http://schemas.microsoft.com/office/drawing/2014/main" id="{3E50A0DB-AF50-CB6A-9B7E-4BBD47B02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058" y="1519905"/>
            <a:ext cx="3472970" cy="24629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ordanian Food: Manakish with egg, cheese and za'atar">
            <a:extLst>
              <a:ext uri="{FF2B5EF4-FFF2-40B4-BE49-F238E27FC236}">
                <a16:creationId xmlns:a16="http://schemas.microsoft.com/office/drawing/2014/main" id="{468FEF1A-BD15-EB3B-0C9A-36355C0DA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572" y="4129959"/>
            <a:ext cx="3472971" cy="24629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ordanian Food: Za'atar on Bread">
            <a:extLst>
              <a:ext uri="{FF2B5EF4-FFF2-40B4-BE49-F238E27FC236}">
                <a16:creationId xmlns:a16="http://schemas.microsoft.com/office/drawing/2014/main" id="{F1C72E73-A608-41C4-A41B-81483409E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388" y="4067281"/>
            <a:ext cx="2963334" cy="246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7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738A-37F3-169D-323F-D24B85D19E3B}"/>
              </a:ext>
            </a:extLst>
          </p:cNvPr>
          <p:cNvSpPr>
            <a:spLocks noGrp="1"/>
          </p:cNvSpPr>
          <p:nvPr>
            <p:ph type="title"/>
          </p:nvPr>
        </p:nvSpPr>
        <p:spPr>
          <a:xfrm>
            <a:off x="677334" y="235974"/>
            <a:ext cx="8596668" cy="1694426"/>
          </a:xfrm>
        </p:spPr>
        <p:txBody>
          <a:bodyPr>
            <a:normAutofit/>
          </a:bodyPr>
          <a:lstStyle/>
          <a:p>
            <a:pPr algn="ctr"/>
            <a:r>
              <a:rPr lang="en-US" sz="4000" b="1" i="0" dirty="0">
                <a:effectLst/>
                <a:latin typeface="Arial" panose="020B0604020202020204" pitchFamily="34" charset="0"/>
                <a:cs typeface="Arial" panose="020B0604020202020204" pitchFamily="34" charset="0"/>
              </a:rPr>
              <a:t>Traditional Breakfast in Jordan</a:t>
            </a:r>
            <a:br>
              <a:rPr lang="en-US" sz="4000" b="1" i="0" dirty="0">
                <a:effectLst/>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C254DA-859A-2C36-93C9-35C352D1C60A}"/>
              </a:ext>
            </a:extLst>
          </p:cNvPr>
          <p:cNvSpPr>
            <a:spLocks noGrp="1"/>
          </p:cNvSpPr>
          <p:nvPr>
            <p:ph idx="1"/>
          </p:nvPr>
        </p:nvSpPr>
        <p:spPr>
          <a:xfrm>
            <a:off x="677333" y="899652"/>
            <a:ext cx="9941506" cy="5958348"/>
          </a:xfrm>
        </p:spPr>
        <p:txBody>
          <a:bodyPr>
            <a:normAutofit/>
          </a:bodyPr>
          <a:lstStyle/>
          <a:p>
            <a:pPr marL="0" indent="0">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Breakfast is my favorite meal of the day. What people eat for breakfast often also tells a lot about the culture of the place.</a:t>
            </a:r>
          </a:p>
          <a:p>
            <a:r>
              <a:rPr lang="en-US" sz="2400" i="0" dirty="0" err="1">
                <a:solidFill>
                  <a:schemeClr val="accent1">
                    <a:lumMod val="75000"/>
                  </a:schemeClr>
                </a:solidFill>
                <a:effectLst/>
                <a:latin typeface="Arial" panose="020B0604020202020204" pitchFamily="34" charset="0"/>
                <a:cs typeface="Arial" panose="020B0604020202020204" pitchFamily="34" charset="0"/>
              </a:rPr>
              <a:t>Manakish</a:t>
            </a:r>
            <a:r>
              <a:rPr lang="en-US" sz="2400" i="0" dirty="0">
                <a:solidFill>
                  <a:schemeClr val="accent1">
                    <a:lumMod val="75000"/>
                  </a:schemeClr>
                </a:solidFill>
                <a:effectLst/>
                <a:latin typeface="Arial" panose="020B0604020202020204" pitchFamily="34" charset="0"/>
                <a:cs typeface="Arial" panose="020B0604020202020204" pitchFamily="34" charset="0"/>
              </a:rPr>
              <a:t> / </a:t>
            </a:r>
            <a:r>
              <a:rPr lang="en-US" sz="2400" i="0" dirty="0" err="1">
                <a:solidFill>
                  <a:schemeClr val="accent1">
                    <a:lumMod val="75000"/>
                  </a:schemeClr>
                </a:solidFill>
                <a:effectLst/>
                <a:latin typeface="Arial" panose="020B0604020202020204" pitchFamily="34" charset="0"/>
                <a:cs typeface="Arial" panose="020B0604020202020204" pitchFamily="34" charset="0"/>
              </a:rPr>
              <a:t>Man’ousheh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r>
              <a:rPr lang="en-US" sz="2400" i="0" dirty="0" err="1">
                <a:solidFill>
                  <a:schemeClr val="accent1">
                    <a:lumMod val="75000"/>
                  </a:schemeClr>
                </a:solidFill>
                <a:effectLst/>
                <a:latin typeface="Arial" panose="020B0604020202020204" pitchFamily="34" charset="0"/>
                <a:cs typeface="Arial" panose="020B0604020202020204" pitchFamily="34" charset="0"/>
              </a:rPr>
              <a:t>Ka’ek</a:t>
            </a:r>
            <a:r>
              <a:rPr lang="en-US" sz="2400" i="0" dirty="0">
                <a:solidFill>
                  <a:schemeClr val="accent1">
                    <a:lumMod val="75000"/>
                  </a:schemeClr>
                </a:solidFill>
                <a:effectLst/>
                <a:latin typeface="Arial" panose="020B0604020202020204" pitchFamily="34" charset="0"/>
                <a:cs typeface="Arial" panose="020B0604020202020204" pitchFamily="34" charset="0"/>
              </a:rPr>
              <a:t> &amp; Eggs</a:t>
            </a:r>
          </a:p>
          <a:p>
            <a:r>
              <a:rPr lang="en-US" sz="2400" b="1" i="0" u="sng" dirty="0">
                <a:solidFill>
                  <a:schemeClr val="accent1">
                    <a:lumMod val="75000"/>
                  </a:schemeClr>
                </a:solidFill>
                <a:effectLst/>
                <a:latin typeface="Arial" panose="020B0604020202020204" pitchFamily="34" charset="0"/>
                <a:cs typeface="Arial" panose="020B0604020202020204" pitchFamily="34" charset="0"/>
              </a:rPr>
              <a:t>Hummus &amp; Falafel :</a:t>
            </a:r>
          </a:p>
          <a:p>
            <a:pPr marL="0" indent="0">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Known all over the world, </a:t>
            </a:r>
            <a:r>
              <a:rPr lang="en-US" sz="2400" b="0" i="0" dirty="0" err="1">
                <a:solidFill>
                  <a:schemeClr val="accent1">
                    <a:lumMod val="75000"/>
                  </a:schemeClr>
                </a:solidFill>
                <a:effectLst/>
                <a:latin typeface="Arial" panose="020B0604020202020204" pitchFamily="34" charset="0"/>
                <a:cs typeface="Arial" panose="020B0604020202020204" pitchFamily="34" charset="0"/>
              </a:rPr>
              <a:t>Hummos</a:t>
            </a:r>
            <a:r>
              <a:rPr lang="en-US" sz="2400" b="0" i="0" dirty="0">
                <a:solidFill>
                  <a:schemeClr val="accent1">
                    <a:lumMod val="75000"/>
                  </a:schemeClr>
                </a:solidFill>
                <a:effectLst/>
                <a:latin typeface="Arial" panose="020B0604020202020204" pitchFamily="34" charset="0"/>
                <a:cs typeface="Arial" panose="020B0604020202020204" pitchFamily="34" charset="0"/>
              </a:rPr>
              <a:t>, Foul, and Falafel are the staple diet of every home. This economical vegetarian delight is served most commonly for breakfast as it is rich on proteins.</a:t>
            </a:r>
          </a:p>
          <a:p>
            <a:pPr marL="0" indent="0">
              <a:buNone/>
            </a:pPr>
            <a:r>
              <a:rPr lang="en-US" sz="2800" b="1" i="0" u="sng" dirty="0">
                <a:solidFill>
                  <a:schemeClr val="accent1">
                    <a:lumMod val="75000"/>
                  </a:schemeClr>
                </a:solidFill>
                <a:effectLst/>
                <a:latin typeface="Arial" panose="020B0604020202020204" pitchFamily="34" charset="0"/>
                <a:cs typeface="Arial" panose="020B0604020202020204" pitchFamily="34" charset="0"/>
              </a:rPr>
              <a:t>Areas:</a:t>
            </a:r>
            <a:r>
              <a:rPr lang="en-US" sz="2800" b="1" u="sng" dirty="0">
                <a:solidFill>
                  <a:schemeClr val="accent1">
                    <a:lumMod val="75000"/>
                  </a:schemeClr>
                </a:solidFill>
                <a:latin typeface="Arial" panose="020B0604020202020204" pitchFamily="34" charset="0"/>
                <a:cs typeface="Arial" panose="020B0604020202020204" pitchFamily="34" charset="0"/>
              </a:rPr>
              <a:t> Amman , Jordan</a:t>
            </a:r>
            <a:r>
              <a:rPr lang="en-US" sz="2400" b="1" i="0" u="sng" dirty="0">
                <a:solidFill>
                  <a:srgbClr val="666666"/>
                </a:solidFill>
                <a:effectLst/>
                <a:latin typeface="Open Sans" panose="020B0606030504020204" pitchFamily="34" charset="0"/>
              </a:rPr>
              <a:t>.</a:t>
            </a:r>
            <a:endParaRPr lang="en-US" sz="2400" b="1" i="0" u="sng" dirty="0">
              <a:solidFill>
                <a:schemeClr val="accent1">
                  <a:lumMod val="75000"/>
                </a:schemeClr>
              </a:solidFill>
              <a:effectLst/>
              <a:latin typeface="Arial" panose="020B0604020202020204" pitchFamily="34" charset="0"/>
              <a:cs typeface="Arial" panose="020B0604020202020204" pitchFamily="34" charset="0"/>
            </a:endParaRPr>
          </a:p>
          <a:p>
            <a:pPr marL="0" indent="0">
              <a:buNone/>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5124" name="Picture 4" descr="Hummus &amp; Falafel in Jordan">
            <a:extLst>
              <a:ext uri="{FF2B5EF4-FFF2-40B4-BE49-F238E27FC236}">
                <a16:creationId xmlns:a16="http://schemas.microsoft.com/office/drawing/2014/main" id="{F5C1C22B-7626-44F6-690A-ACBE66EBD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705" y="5058697"/>
            <a:ext cx="7211962" cy="184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5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5F69265-7790-565D-2B4B-AA4B232B1C3B}"/>
              </a:ext>
            </a:extLst>
          </p:cNvPr>
          <p:cNvSpPr/>
          <p:nvPr/>
        </p:nvSpPr>
        <p:spPr>
          <a:xfrm>
            <a:off x="250721" y="0"/>
            <a:ext cx="10368117" cy="3554361"/>
          </a:xfrm>
          <a:prstGeom prst="cloud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B516612-8E54-3B28-C049-307754E06271}"/>
              </a:ext>
            </a:extLst>
          </p:cNvPr>
          <p:cNvSpPr txBox="1"/>
          <p:nvPr/>
        </p:nvSpPr>
        <p:spPr>
          <a:xfrm>
            <a:off x="1356852" y="294967"/>
            <a:ext cx="8436077" cy="2677656"/>
          </a:xfrm>
          <a:prstGeom prst="rect">
            <a:avLst/>
          </a:prstGeom>
          <a:noFill/>
        </p:spPr>
        <p:txBody>
          <a:bodyPr wrap="square">
            <a:spAutoFit/>
          </a:bodyPr>
          <a:lstStyle/>
          <a:p>
            <a:pPr algn="ctr"/>
            <a:r>
              <a:rPr lang="en-US" sz="2400" b="1" i="0" dirty="0">
                <a:solidFill>
                  <a:schemeClr val="accent1">
                    <a:lumMod val="75000"/>
                  </a:schemeClr>
                </a:solidFill>
                <a:effectLst/>
                <a:latin typeface="Arial" panose="020B0604020202020204" pitchFamily="34" charset="0"/>
                <a:cs typeface="Arial" panose="020B0604020202020204" pitchFamily="34" charset="0"/>
              </a:rPr>
              <a:t>Do </a:t>
            </a:r>
            <a:r>
              <a:rPr lang="en-US" sz="2400" b="1" dirty="0">
                <a:solidFill>
                  <a:schemeClr val="accent1">
                    <a:lumMod val="75000"/>
                  </a:schemeClr>
                </a:solidFill>
                <a:latin typeface="Arial" panose="020B0604020202020204" pitchFamily="34" charset="0"/>
                <a:cs typeface="Arial" panose="020B0604020202020204" pitchFamily="34" charset="0"/>
              </a:rPr>
              <a:t>you</a:t>
            </a:r>
            <a:r>
              <a:rPr lang="en-US" sz="2400" b="1" i="0" dirty="0">
                <a:solidFill>
                  <a:schemeClr val="accent1">
                    <a:lumMod val="75000"/>
                  </a:schemeClr>
                </a:solidFill>
                <a:effectLst/>
                <a:latin typeface="Arial" panose="020B0604020202020204" pitchFamily="34" charset="0"/>
                <a:cs typeface="Arial" panose="020B0604020202020204" pitchFamily="34" charset="0"/>
              </a:rPr>
              <a:t> know?????????!!!!!!!!!!</a:t>
            </a:r>
          </a:p>
          <a:p>
            <a:r>
              <a:rPr lang="en-US" sz="2400" b="0" i="0" dirty="0">
                <a:solidFill>
                  <a:schemeClr val="accent1">
                    <a:lumMod val="75000"/>
                  </a:schemeClr>
                </a:solidFill>
                <a:effectLst/>
                <a:latin typeface="Arial" panose="020B0604020202020204" pitchFamily="34" charset="0"/>
                <a:cs typeface="Arial" panose="020B0604020202020204" pitchFamily="34" charset="0"/>
              </a:rPr>
              <a:t>This breakfast spread below is the legendary </a:t>
            </a:r>
            <a:r>
              <a:rPr lang="en-US" sz="2400" b="1" i="0" dirty="0">
                <a:solidFill>
                  <a:schemeClr val="accent1">
                    <a:lumMod val="75000"/>
                  </a:schemeClr>
                </a:solidFill>
                <a:effectLst/>
                <a:latin typeface="Arial" panose="020B0604020202020204" pitchFamily="34" charset="0"/>
                <a:cs typeface="Arial" panose="020B0604020202020204" pitchFamily="34" charset="0"/>
              </a:rPr>
              <a:t>Hashem Restaurant</a:t>
            </a:r>
            <a:r>
              <a:rPr lang="en-US" sz="2400" b="0" i="0" dirty="0">
                <a:solidFill>
                  <a:schemeClr val="accent1">
                    <a:lumMod val="75000"/>
                  </a:schemeClr>
                </a:solidFill>
                <a:effectLst/>
                <a:latin typeface="Arial" panose="020B0604020202020204" pitchFamily="34" charset="0"/>
                <a:cs typeface="Arial" panose="020B0604020202020204" pitchFamily="34" charset="0"/>
              </a:rPr>
              <a:t> in Amman. Hashem is actually a very simple restaurant that may even qualify to be called street food, but it serves a feast fit for a King – Literally, as the Royal Jordanian family had been spotted casually having breakfast here.</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6146" name="Picture 2" descr="Jordanian Food: Hashem Restaurant">
            <a:extLst>
              <a:ext uri="{FF2B5EF4-FFF2-40B4-BE49-F238E27FC236}">
                <a16:creationId xmlns:a16="http://schemas.microsoft.com/office/drawing/2014/main" id="{6E402EA4-D2DA-DF90-F713-3A7F2CD3B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60" y="4085302"/>
            <a:ext cx="9594543" cy="26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8841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32E5-DE72-9404-0BD4-C866D9B26E21}"/>
              </a:ext>
            </a:extLst>
          </p:cNvPr>
          <p:cNvSpPr>
            <a:spLocks noGrp="1"/>
          </p:cNvSpPr>
          <p:nvPr>
            <p:ph type="title"/>
          </p:nvPr>
        </p:nvSpPr>
        <p:spPr/>
        <p:txBody>
          <a:bodyPr>
            <a:normAutofit fontScale="90000"/>
          </a:bodyPr>
          <a:lstStyle/>
          <a:p>
            <a:pPr algn="ctr"/>
            <a:r>
              <a:rPr lang="en-US" sz="5300" b="1" i="0" dirty="0">
                <a:effectLst/>
                <a:latin typeface="Arial" panose="020B0604020202020204" pitchFamily="34" charset="0"/>
                <a:cs typeface="Arial" panose="020B0604020202020204" pitchFamily="34" charset="0"/>
              </a:rPr>
              <a:t>Zarb</a:t>
            </a:r>
            <a:br>
              <a:rPr lang="en-US" b="0" i="0" dirty="0">
                <a:solidFill>
                  <a:srgbClr val="333333"/>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D79A7FD9-3B1E-1E4A-6CD6-222722DC24D0}"/>
              </a:ext>
            </a:extLst>
          </p:cNvPr>
          <p:cNvSpPr>
            <a:spLocks noGrp="1"/>
          </p:cNvSpPr>
          <p:nvPr>
            <p:ph idx="1"/>
          </p:nvPr>
        </p:nvSpPr>
        <p:spPr>
          <a:xfrm>
            <a:off x="677334" y="1445342"/>
            <a:ext cx="8596668" cy="5191431"/>
          </a:xfrm>
        </p:spPr>
        <p:txBody>
          <a:bodyPr/>
          <a:lstStyle/>
          <a:p>
            <a:pPr marL="0" indent="0" algn="just" fontAlgn="base">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This Bedouin is slow cooked for long hours in an underground pit giving it a unique smokey flavor from the hardwood used to generate the long lasting embers. With several variations, most will feature whole lamb, whole chicken, or cuts of both, seasoned and marinated, cooked over vegetables and rice.</a:t>
            </a:r>
          </a:p>
          <a:p>
            <a:pPr marL="0" indent="0" algn="just" fontAlgn="base">
              <a:buNone/>
            </a:pPr>
            <a:r>
              <a:rPr lang="en-US" sz="2800" b="1" u="sng" dirty="0">
                <a:solidFill>
                  <a:schemeClr val="accent1">
                    <a:lumMod val="75000"/>
                  </a:schemeClr>
                </a:solidFill>
                <a:latin typeface="Arial" panose="020B0604020202020204" pitchFamily="34" charset="0"/>
                <a:cs typeface="Arial" panose="020B0604020202020204" pitchFamily="34" charset="0"/>
              </a:rPr>
              <a:t>Areas: Wadi Rum.</a:t>
            </a:r>
          </a:p>
          <a:p>
            <a:pPr marL="0" indent="0" algn="just" fontAlgn="base">
              <a:buNone/>
            </a:pPr>
            <a:endParaRPr lang="en-US" sz="2800" b="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170" name="Picture 2" descr="Zarb in Jordan">
            <a:extLst>
              <a:ext uri="{FF2B5EF4-FFF2-40B4-BE49-F238E27FC236}">
                <a16:creationId xmlns:a16="http://schemas.microsoft.com/office/drawing/2014/main" id="{7B692DEC-C3D5-F752-464F-9D7840BFE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858" y="4055806"/>
            <a:ext cx="8288594" cy="258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51931"/>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4F39-DDD8-79A0-2641-96F8ED4A85AA}"/>
              </a:ext>
            </a:extLst>
          </p:cNvPr>
          <p:cNvSpPr>
            <a:spLocks noGrp="1"/>
          </p:cNvSpPr>
          <p:nvPr>
            <p:ph type="title"/>
          </p:nvPr>
        </p:nvSpPr>
        <p:spPr/>
        <p:txBody>
          <a:bodyPr>
            <a:normAutofit/>
          </a:bodyPr>
          <a:lstStyle/>
          <a:p>
            <a:pPr algn="ctr"/>
            <a:r>
              <a:rPr lang="en-US" sz="4400" b="1" dirty="0" err="1">
                <a:latin typeface="Arial" panose="020B0604020202020204" pitchFamily="34" charset="0"/>
                <a:cs typeface="Arial" panose="020B0604020202020204" pitchFamily="34" charset="0"/>
              </a:rPr>
              <a:t>Mansaf</a:t>
            </a:r>
            <a:endParaRPr lang="en-US" sz="4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16325-445A-07FE-4EB5-FD369C661F3B}"/>
              </a:ext>
            </a:extLst>
          </p:cNvPr>
          <p:cNvSpPr>
            <a:spLocks noGrp="1"/>
          </p:cNvSpPr>
          <p:nvPr>
            <p:ph idx="1"/>
          </p:nvPr>
        </p:nvSpPr>
        <p:spPr>
          <a:xfrm>
            <a:off x="677334" y="1415845"/>
            <a:ext cx="8596668" cy="5088194"/>
          </a:xfrm>
        </p:spPr>
        <p:txBody>
          <a:bodyPr/>
          <a:lstStyle/>
          <a:p>
            <a:pPr marL="0" indent="0" algn="just" fontAlgn="base">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The traditional signature dish of Jordan, and source of pride for all Jordanians on who makes the best </a:t>
            </a:r>
            <a:r>
              <a:rPr lang="en-US" sz="2400" b="0" i="0" dirty="0" err="1">
                <a:solidFill>
                  <a:schemeClr val="accent1">
                    <a:lumMod val="75000"/>
                  </a:schemeClr>
                </a:solidFill>
                <a:effectLst/>
                <a:latin typeface="Arial" panose="020B0604020202020204" pitchFamily="34" charset="0"/>
                <a:cs typeface="Arial" panose="020B0604020202020204" pitchFamily="34" charset="0"/>
              </a:rPr>
              <a:t>Mansaf</a:t>
            </a:r>
            <a:r>
              <a:rPr lang="en-US" sz="2400" b="0" i="0" dirty="0">
                <a:solidFill>
                  <a:schemeClr val="accent1">
                    <a:lumMod val="75000"/>
                  </a:schemeClr>
                </a:solidFill>
                <a:effectLst/>
                <a:latin typeface="Arial" panose="020B0604020202020204" pitchFamily="34" charset="0"/>
                <a:cs typeface="Arial" panose="020B0604020202020204" pitchFamily="34" charset="0"/>
              </a:rPr>
              <a:t>.</a:t>
            </a:r>
            <a:br>
              <a:rPr lang="en-US" sz="2400" b="0" i="0" dirty="0">
                <a:solidFill>
                  <a:schemeClr val="accent1">
                    <a:lumMod val="75000"/>
                  </a:schemeClr>
                </a:solidFill>
                <a:effectLst/>
                <a:latin typeface="Arial" panose="020B0604020202020204" pitchFamily="34" charset="0"/>
                <a:cs typeface="Arial" panose="020B0604020202020204" pitchFamily="34" charset="0"/>
              </a:rPr>
            </a:br>
            <a:r>
              <a:rPr lang="en-US" sz="2400" b="0" i="0" dirty="0">
                <a:solidFill>
                  <a:schemeClr val="accent1">
                    <a:lumMod val="75000"/>
                  </a:schemeClr>
                </a:solidFill>
                <a:effectLst/>
                <a:latin typeface="Arial" panose="020B0604020202020204" pitchFamily="34" charset="0"/>
                <a:cs typeface="Arial" panose="020B0604020202020204" pitchFamily="34" charset="0"/>
              </a:rPr>
              <a:t>A large platter of white rice over paper thin bread called “</a:t>
            </a:r>
            <a:r>
              <a:rPr lang="en-US" sz="2400" b="0" i="0" dirty="0" err="1">
                <a:solidFill>
                  <a:schemeClr val="accent1">
                    <a:lumMod val="75000"/>
                  </a:schemeClr>
                </a:solidFill>
                <a:effectLst/>
                <a:latin typeface="Arial" panose="020B0604020202020204" pitchFamily="34" charset="0"/>
                <a:cs typeface="Arial" panose="020B0604020202020204" pitchFamily="34" charset="0"/>
              </a:rPr>
              <a:t>Shrak</a:t>
            </a:r>
            <a:r>
              <a:rPr lang="en-US" sz="2400" b="0" i="0" dirty="0">
                <a:solidFill>
                  <a:schemeClr val="accent1">
                    <a:lumMod val="75000"/>
                  </a:schemeClr>
                </a:solidFill>
                <a:effectLst/>
                <a:latin typeface="Arial" panose="020B0604020202020204" pitchFamily="34" charset="0"/>
                <a:cs typeface="Arial" panose="020B0604020202020204" pitchFamily="34" charset="0"/>
              </a:rPr>
              <a:t>” topped with pull-apart lamb cuts, and soaked in a special sauce made from dried yoghurt called </a:t>
            </a:r>
            <a:r>
              <a:rPr lang="en-US" sz="2400" b="0" i="0" dirty="0" err="1">
                <a:solidFill>
                  <a:schemeClr val="accent1">
                    <a:lumMod val="75000"/>
                  </a:schemeClr>
                </a:solidFill>
                <a:effectLst/>
                <a:latin typeface="Arial" panose="020B0604020202020204" pitchFamily="34" charset="0"/>
                <a:cs typeface="Arial" panose="020B0604020202020204" pitchFamily="34" charset="0"/>
              </a:rPr>
              <a:t>Jameed</a:t>
            </a:r>
            <a:r>
              <a:rPr lang="en-US" sz="2400" b="0" i="0" dirty="0">
                <a:solidFill>
                  <a:schemeClr val="accent1">
                    <a:lumMod val="75000"/>
                  </a:schemeClr>
                </a:solidFill>
                <a:effectLst/>
                <a:latin typeface="Arial" panose="020B0604020202020204" pitchFamily="34" charset="0"/>
                <a:cs typeface="Arial" panose="020B0604020202020204" pitchFamily="34" charset="0"/>
              </a:rPr>
              <a:t>.</a:t>
            </a:r>
          </a:p>
          <a:p>
            <a:pPr marL="0" indent="0" algn="just" fontAlgn="base">
              <a:buNone/>
            </a:pPr>
            <a:br>
              <a:rPr lang="en-US" b="0" i="0" dirty="0">
                <a:solidFill>
                  <a:srgbClr val="666666"/>
                </a:solidFill>
                <a:effectLst/>
                <a:latin typeface="Open Sans" panose="020B0606030504020204" pitchFamily="34" charset="0"/>
              </a:rPr>
            </a:br>
            <a:r>
              <a:rPr lang="en-US" sz="2800" b="1" u="sng" dirty="0">
                <a:solidFill>
                  <a:schemeClr val="accent1">
                    <a:lumMod val="75000"/>
                  </a:schemeClr>
                </a:solidFill>
                <a:latin typeface="Arial" panose="020B0604020202020204" pitchFamily="34" charset="0"/>
                <a:cs typeface="Arial" panose="020B0604020202020204" pitchFamily="34" charset="0"/>
              </a:rPr>
              <a:t>Areas: Amman, Kerak, Al Salt</a:t>
            </a:r>
          </a:p>
          <a:p>
            <a:pPr marL="0" indent="0" algn="just" fontAlgn="base">
              <a:buNone/>
            </a:pPr>
            <a:endParaRPr lang="en-US" sz="2800" b="1" u="sng" dirty="0">
              <a:solidFill>
                <a:schemeClr val="accent1">
                  <a:lumMod val="75000"/>
                </a:schemeClr>
              </a:solidFill>
              <a:latin typeface="Arial" panose="020B0604020202020204" pitchFamily="34" charset="0"/>
              <a:cs typeface="Arial" panose="020B0604020202020204" pitchFamily="34" charset="0"/>
            </a:endParaRPr>
          </a:p>
          <a:p>
            <a:pPr marL="0" indent="0">
              <a:buNone/>
            </a:pPr>
            <a:br>
              <a:rPr lang="en-US" dirty="0"/>
            </a:br>
            <a:endParaRPr lang="en-US" dirty="0"/>
          </a:p>
        </p:txBody>
      </p:sp>
      <p:pic>
        <p:nvPicPr>
          <p:cNvPr id="1026" name="Picture 2" descr="Have you ever Tried The MANSAF?? The Mansaf is a traditional Jordanian dish  made of lamb cooked in a sauce of fermented dried yogurt and served with  rice or bulgur. It is">
            <a:extLst>
              <a:ext uri="{FF2B5EF4-FFF2-40B4-BE49-F238E27FC236}">
                <a16:creationId xmlns:a16="http://schemas.microsoft.com/office/drawing/2014/main" id="{5E010D86-B26B-DE63-B3BE-05B02602A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1" y="4468762"/>
            <a:ext cx="4277032" cy="228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911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4BED-4DAE-01A0-7302-CAE97B192F2B}"/>
              </a:ext>
            </a:extLst>
          </p:cNvPr>
          <p:cNvSpPr>
            <a:spLocks noGrp="1"/>
          </p:cNvSpPr>
          <p:nvPr>
            <p:ph type="title"/>
          </p:nvPr>
        </p:nvSpPr>
        <p:spPr>
          <a:xfrm>
            <a:off x="677334" y="609600"/>
            <a:ext cx="8596668" cy="909484"/>
          </a:xfrm>
        </p:spPr>
        <p:txBody>
          <a:bodyPr>
            <a:normAutofit fontScale="90000"/>
          </a:bodyPr>
          <a:lstStyle/>
          <a:p>
            <a:pPr algn="ctr"/>
            <a:r>
              <a:rPr lang="en-US" b="1" i="0" dirty="0" err="1">
                <a:effectLst/>
                <a:latin typeface="Arial" panose="020B0604020202020204" pitchFamily="34" charset="0"/>
                <a:cs typeface="Arial" panose="020B0604020202020204" pitchFamily="34" charset="0"/>
              </a:rPr>
              <a:t>Knafeh</a:t>
            </a:r>
            <a:br>
              <a:rPr lang="en-US" b="1" i="0" dirty="0">
                <a:solidFill>
                  <a:srgbClr val="191919"/>
                </a:solidFill>
                <a:effectLst/>
                <a:latin typeface="Jost"/>
              </a:rPr>
            </a:br>
            <a:endParaRPr lang="en-US" dirty="0"/>
          </a:p>
        </p:txBody>
      </p:sp>
      <p:sp>
        <p:nvSpPr>
          <p:cNvPr id="3" name="Content Placeholder 2">
            <a:extLst>
              <a:ext uri="{FF2B5EF4-FFF2-40B4-BE49-F238E27FC236}">
                <a16:creationId xmlns:a16="http://schemas.microsoft.com/office/drawing/2014/main" id="{5EF0F550-15EC-8BC4-FABC-AA3C2739EA7E}"/>
              </a:ext>
            </a:extLst>
          </p:cNvPr>
          <p:cNvSpPr>
            <a:spLocks noGrp="1"/>
          </p:cNvSpPr>
          <p:nvPr>
            <p:ph idx="1"/>
          </p:nvPr>
        </p:nvSpPr>
        <p:spPr>
          <a:xfrm>
            <a:off x="677334" y="1356853"/>
            <a:ext cx="8596668" cy="4684510"/>
          </a:xfrm>
        </p:spPr>
        <p:txBody>
          <a:bodyPr>
            <a:normAutofit/>
          </a:bodyPr>
          <a:lstStyle/>
          <a:p>
            <a:pPr marL="0" indent="0">
              <a:buNone/>
            </a:pPr>
            <a:r>
              <a:rPr lang="en-US" sz="2400" b="0" i="0" dirty="0" err="1">
                <a:solidFill>
                  <a:schemeClr val="accent1">
                    <a:lumMod val="75000"/>
                  </a:schemeClr>
                </a:solidFill>
                <a:effectLst/>
                <a:latin typeface="Arial" panose="020B0604020202020204" pitchFamily="34" charset="0"/>
                <a:cs typeface="Arial" panose="020B0604020202020204" pitchFamily="34" charset="0"/>
              </a:rPr>
              <a:t>Knafeh</a:t>
            </a:r>
            <a:r>
              <a:rPr lang="en-US" sz="2400" b="0" i="0" dirty="0">
                <a:solidFill>
                  <a:schemeClr val="accent1">
                    <a:lumMod val="75000"/>
                  </a:schemeClr>
                </a:solidFill>
                <a:effectLst/>
                <a:latin typeface="Arial" panose="020B0604020202020204" pitchFamily="34" charset="0"/>
                <a:cs typeface="Arial" panose="020B0604020202020204" pitchFamily="34" charset="0"/>
              </a:rPr>
              <a:t> is a dessert that is very popular in Arabic countries. It is made with white cheese, topped with crunchy pastry, then drenched in sweet syrup and topped with crushed-up pistachio and cashew.</a:t>
            </a: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8196" name="Picture 4" descr="Jordanian Food: Knafeh, a syrian desert that is popular in Arab countries">
            <a:extLst>
              <a:ext uri="{FF2B5EF4-FFF2-40B4-BE49-F238E27FC236}">
                <a16:creationId xmlns:a16="http://schemas.microsoft.com/office/drawing/2014/main" id="{A5228439-E29F-D291-8977-93E04A54A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36" y="3022862"/>
            <a:ext cx="8914683" cy="374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690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docProps/app.xml><?xml version="1.0" encoding="utf-8"?>
<Properties xmlns="http://schemas.openxmlformats.org/officeDocument/2006/extended-properties" xmlns:vt="http://schemas.openxmlformats.org/officeDocument/2006/docPropsVTypes">
  <Template/>
  <TotalTime>239</TotalTime>
  <Words>541</Words>
  <Application>Microsoft Office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Jost</vt:lpstr>
      <vt:lpstr>Open Sans</vt:lpstr>
      <vt:lpstr>Trebuchet MS</vt:lpstr>
      <vt:lpstr>Wingdings 3</vt:lpstr>
      <vt:lpstr>Facet</vt:lpstr>
      <vt:lpstr>PowerPoint Presentation</vt:lpstr>
      <vt:lpstr>Famous Jordanian Food</vt:lpstr>
      <vt:lpstr>Wondering what to eat in Jordan?</vt:lpstr>
      <vt:lpstr>Here’s the list:</vt:lpstr>
      <vt:lpstr>Traditional Breakfast in Jordan </vt:lpstr>
      <vt:lpstr>PowerPoint Presentation</vt:lpstr>
      <vt:lpstr>Zarb </vt:lpstr>
      <vt:lpstr>Mansaf</vt:lpstr>
      <vt:lpstr>Knafeh </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Bshara Bro</dc:creator>
  <cp:lastModifiedBy>Bshara Bro</cp:lastModifiedBy>
  <cp:revision>16</cp:revision>
  <dcterms:created xsi:type="dcterms:W3CDTF">2023-11-08T09:54:50Z</dcterms:created>
  <dcterms:modified xsi:type="dcterms:W3CDTF">2023-11-08T18:03:36Z</dcterms:modified>
</cp:coreProperties>
</file>