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5" r:id="rId8"/>
    <p:sldId id="261" r:id="rId9"/>
    <p:sldId id="262" r:id="rId10"/>
    <p:sldId id="266"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181.21851" units="1/cm"/>
          <inkml:channelProperty channel="Y" name="resolution" value="2093.73804" units="1/cm"/>
          <inkml:channelProperty channel="F" name="resolution" value="6.53591E-7" units="1/dev"/>
          <inkml:channelProperty channel="T" name="resolution" value="1" units="1/dev"/>
        </inkml:channelProperties>
      </inkml:inkSource>
      <inkml:timestamp xml:id="ts0" timeString="2023-11-03T22:17:48.706"/>
    </inkml:context>
    <inkml:brush xml:id="br0">
      <inkml:brushProperty name="width" value="0.05292" units="cm"/>
      <inkml:brushProperty name="height" value="0.05292" units="cm"/>
      <inkml:brushProperty name="color" value="#FF0000"/>
    </inkml:brush>
  </inkml:definitions>
  <inkml:trace contextRef="#ctx0" brushRef="#br0">22231 16966 1023 0,'15'13'0'0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16" name="Slide Number Placeholder 15"/>
          <p:cNvSpPr>
            <a:spLocks noGrp="1"/>
          </p:cNvSpPr>
          <p:nvPr>
            <p:ph type="sldNum" sz="quarter" idx="11"/>
          </p:nvPr>
        </p:nvSpPr>
        <p:spPr/>
        <p:txBody>
          <a:bodyPr/>
          <a:lstStyle/>
          <a:p>
            <a:fld id="{B2CEB645-0C7F-45A4-8491-DA41C34C7436}"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EB645-0C7F-45A4-8491-DA41C34C743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EB645-0C7F-45A4-8491-DA41C34C743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0E8DEA6F-E774-4B39-8DB6-150747997224}" type="datetimeFigureOut">
              <a:rPr lang="en-US" smtClean="0"/>
              <a:t>11/3/2023</a:t>
            </a:fld>
            <a:endParaRPr lang="en-US" dirty="0"/>
          </a:p>
        </p:txBody>
      </p:sp>
      <p:sp>
        <p:nvSpPr>
          <p:cNvPr id="15" name="Slide Number Placeholder 14"/>
          <p:cNvSpPr>
            <a:spLocks noGrp="1"/>
          </p:cNvSpPr>
          <p:nvPr>
            <p:ph type="sldNum" sz="quarter" idx="15"/>
          </p:nvPr>
        </p:nvSpPr>
        <p:spPr/>
        <p:txBody>
          <a:bodyPr/>
          <a:lstStyle>
            <a:lvl1pPr algn="ctr">
              <a:defRPr/>
            </a:lvl1pPr>
          </a:lstStyle>
          <a:p>
            <a:fld id="{B2CEB645-0C7F-45A4-8491-DA41C34C7436}"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EB645-0C7F-45A4-8491-DA41C34C7436}" type="slidenum">
              <a:rPr lang="en-US" smtClean="0"/>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CEB645-0C7F-45A4-8491-DA41C34C7436}" type="slidenum">
              <a:rPr lang="en-US" smtClean="0"/>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2CEB645-0C7F-45A4-8491-DA41C34C7436}"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CEB645-0C7F-45A4-8491-DA41C34C7436}" type="slidenum">
              <a:rPr lang="en-US" smtClean="0"/>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CEB645-0C7F-45A4-8491-DA41C34C743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0E8DEA6F-E774-4B39-8DB6-150747997224}" type="datetimeFigureOut">
              <a:rPr lang="en-US" smtClean="0"/>
              <a:t>11/3/2023</a:t>
            </a:fld>
            <a:endParaRPr lang="en-US" dirty="0"/>
          </a:p>
        </p:txBody>
      </p:sp>
      <p:sp>
        <p:nvSpPr>
          <p:cNvPr id="9" name="Slide Number Placeholder 8"/>
          <p:cNvSpPr>
            <a:spLocks noGrp="1"/>
          </p:cNvSpPr>
          <p:nvPr>
            <p:ph type="sldNum" sz="quarter" idx="15"/>
          </p:nvPr>
        </p:nvSpPr>
        <p:spPr/>
        <p:txBody>
          <a:bodyPr/>
          <a:lstStyle/>
          <a:p>
            <a:fld id="{B2CEB645-0C7F-45A4-8491-DA41C34C7436}"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0E8DEA6F-E774-4B39-8DB6-150747997224}" type="datetimeFigureOut">
              <a:rPr lang="en-US" smtClean="0"/>
              <a:t>11/3/2023</a:t>
            </a:fld>
            <a:endParaRPr lang="en-US" dirty="0"/>
          </a:p>
        </p:txBody>
      </p:sp>
      <p:sp>
        <p:nvSpPr>
          <p:cNvPr id="9" name="Slide Number Placeholder 8"/>
          <p:cNvSpPr>
            <a:spLocks noGrp="1"/>
          </p:cNvSpPr>
          <p:nvPr>
            <p:ph type="sldNum" sz="quarter" idx="11"/>
          </p:nvPr>
        </p:nvSpPr>
        <p:spPr/>
        <p:txBody>
          <a:bodyPr/>
          <a:lstStyle/>
          <a:p>
            <a:fld id="{B2CEB645-0C7F-45A4-8491-DA41C34C7436}"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E8DEA6F-E774-4B39-8DB6-150747997224}" type="datetimeFigureOut">
              <a:rPr lang="en-US" smtClean="0"/>
              <a:t>11/3/2023</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2CEB645-0C7F-45A4-8491-DA41C34C7436}" type="slidenum">
              <a:rPr lang="en-US" smtClean="0"/>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SP_41JBZza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youtu.be/U6wFt90hDrc"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r.wikipedia.org/wiki/%D9%85%D9%83%D9%85%D9%88%D8%B1%D8%A9_(%D8%B7%D8%B9%D8%A7%D9%85)" TargetMode="External"/><Relationship Id="rId2" Type="http://schemas.openxmlformats.org/officeDocument/2006/relationships/hyperlink" Target="https://ich.unesco.org/en/RL/al-mansaf-in-jordan-a-festive-banquet-and-its-social-and-cultural-meanings-01849" TargetMode="External"/><Relationship Id="rId1" Type="http://schemas.openxmlformats.org/officeDocument/2006/relationships/slideLayout" Target="../slideLayouts/slideLayout2.xml"/><Relationship Id="rId5" Type="http://schemas.openxmlformats.org/officeDocument/2006/relationships/hyperlink" Target="https://en.wikipedia.org/wiki/Jordanian_cuisine" TargetMode="External"/><Relationship Id="rId4" Type="http://schemas.openxmlformats.org/officeDocument/2006/relationships/hyperlink" Target="https://en.wikipedia.org/wiki/Sayadie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Tina Jabari, Tia </a:t>
            </a:r>
            <a:r>
              <a:rPr lang="en-US" dirty="0" err="1"/>
              <a:t>Rabadi</a:t>
            </a:r>
            <a:r>
              <a:rPr lang="en-US" dirty="0"/>
              <a:t>, Omar Bataineh, Saif </a:t>
            </a:r>
            <a:r>
              <a:rPr lang="en-US" dirty="0" err="1"/>
              <a:t>Sarraf</a:t>
            </a:r>
            <a:endParaRPr lang="en-US" dirty="0"/>
          </a:p>
          <a:p>
            <a:r>
              <a:rPr lang="en-US" dirty="0"/>
              <a:t>6 E     </a:t>
            </a:r>
          </a:p>
        </p:txBody>
      </p:sp>
      <p:sp>
        <p:nvSpPr>
          <p:cNvPr id="2" name="Title 1"/>
          <p:cNvSpPr>
            <a:spLocks noGrp="1"/>
          </p:cNvSpPr>
          <p:nvPr>
            <p:ph type="ctrTitle"/>
          </p:nvPr>
        </p:nvSpPr>
        <p:spPr/>
        <p:txBody>
          <a:bodyPr/>
          <a:lstStyle/>
          <a:p>
            <a:r>
              <a:rPr lang="en-US" dirty="0"/>
              <a:t>Traditional Food in Jordan</a:t>
            </a:r>
          </a:p>
        </p:txBody>
      </p:sp>
    </p:spTree>
    <p:extLst>
      <p:ext uri="{BB962C8B-B14F-4D97-AF65-F5344CB8AC3E}">
        <p14:creationId xmlns:p14="http://schemas.microsoft.com/office/powerpoint/2010/main" val="251896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57E2CC-A2D6-5258-8A88-A3AC89ECBB7B}"/>
              </a:ext>
            </a:extLst>
          </p:cNvPr>
          <p:cNvSpPr>
            <a:spLocks noGrp="1"/>
          </p:cNvSpPr>
          <p:nvPr>
            <p:ph idx="1"/>
          </p:nvPr>
        </p:nvSpPr>
        <p:spPr/>
        <p:txBody>
          <a:bodyPr/>
          <a:lstStyle/>
          <a:p>
            <a:pPr marL="0" indent="0">
              <a:buNone/>
            </a:pPr>
            <a:r>
              <a:rPr lang="en-US" dirty="0"/>
              <a:t>Omar Bataineh and his mom: traditional food in Irbid</a:t>
            </a:r>
          </a:p>
          <a:p>
            <a:pPr marL="0" indent="0">
              <a:buNone/>
            </a:pPr>
            <a:endParaRPr lang="en-US" dirty="0">
              <a:hlinkClick r:id="rId2"/>
            </a:endParaRPr>
          </a:p>
          <a:p>
            <a:endParaRPr lang="en-US" dirty="0">
              <a:hlinkClick r:id="rId2"/>
            </a:endParaRPr>
          </a:p>
          <a:p>
            <a:pPr marL="0" indent="0">
              <a:buNone/>
            </a:pPr>
            <a:r>
              <a:rPr lang="en-US" dirty="0">
                <a:hlinkClick r:id="rId2"/>
              </a:rPr>
              <a:t>https://www.youtube.com/watch?v=SP_41JBZzag</a:t>
            </a:r>
            <a:endParaRPr lang="en-US" dirty="0"/>
          </a:p>
          <a:p>
            <a:endParaRPr lang="en-US" dirty="0"/>
          </a:p>
          <a:p>
            <a:endParaRPr lang="en-US" dirty="0"/>
          </a:p>
        </p:txBody>
      </p:sp>
      <p:sp>
        <p:nvSpPr>
          <p:cNvPr id="3" name="Title 2">
            <a:extLst>
              <a:ext uri="{FF2B5EF4-FFF2-40B4-BE49-F238E27FC236}">
                <a16:creationId xmlns:a16="http://schemas.microsoft.com/office/drawing/2014/main" id="{BD9513FF-5069-0A72-0520-618F6A4A924E}"/>
              </a:ext>
            </a:extLst>
          </p:cNvPr>
          <p:cNvSpPr>
            <a:spLocks noGrp="1"/>
          </p:cNvSpPr>
          <p:nvPr>
            <p:ph type="title"/>
          </p:nvPr>
        </p:nvSpPr>
        <p:spPr/>
        <p:txBody>
          <a:bodyPr/>
          <a:lstStyle/>
          <a:p>
            <a:r>
              <a:rPr lang="en-US" dirty="0"/>
              <a:t>Interview with a Family Member</a:t>
            </a:r>
          </a:p>
        </p:txBody>
      </p:sp>
    </p:spTree>
    <p:extLst>
      <p:ext uri="{BB962C8B-B14F-4D97-AF65-F5344CB8AC3E}">
        <p14:creationId xmlns:p14="http://schemas.microsoft.com/office/powerpoint/2010/main" val="294544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57E2CC-A2D6-5258-8A88-A3AC89ECBB7B}"/>
              </a:ext>
            </a:extLst>
          </p:cNvPr>
          <p:cNvSpPr>
            <a:spLocks noGrp="1"/>
          </p:cNvSpPr>
          <p:nvPr>
            <p:ph idx="1"/>
          </p:nvPr>
        </p:nvSpPr>
        <p:spPr/>
        <p:txBody>
          <a:bodyPr/>
          <a:lstStyle/>
          <a:p>
            <a:pPr marL="0" indent="0">
              <a:buNone/>
            </a:pPr>
            <a:r>
              <a:rPr lang="en-US" dirty="0"/>
              <a:t>Saif </a:t>
            </a:r>
            <a:r>
              <a:rPr lang="en-US" dirty="0" err="1"/>
              <a:t>Sarraf</a:t>
            </a:r>
            <a:r>
              <a:rPr lang="en-US" dirty="0"/>
              <a:t> and his brother: How to prepare Mansaf?</a:t>
            </a:r>
          </a:p>
          <a:p>
            <a:pPr marL="0" indent="0">
              <a:buNone/>
            </a:pPr>
            <a:endParaRPr lang="en-US" b="0" i="0" dirty="0">
              <a:solidFill>
                <a:srgbClr val="1155CC"/>
              </a:solidFill>
              <a:effectLst/>
              <a:latin typeface="Arial" panose="020B0604020202020204" pitchFamily="34" charset="0"/>
              <a:hlinkClick r:id="rId2"/>
            </a:endParaRPr>
          </a:p>
          <a:p>
            <a:pPr marL="0" indent="0">
              <a:buNone/>
            </a:pPr>
            <a:r>
              <a:rPr lang="en-US" b="0" i="0" dirty="0">
                <a:solidFill>
                  <a:srgbClr val="1155CC"/>
                </a:solidFill>
                <a:effectLst/>
                <a:latin typeface="Arial" panose="020B0604020202020204" pitchFamily="34" charset="0"/>
                <a:hlinkClick r:id="rId2"/>
              </a:rPr>
              <a:t>https://youtu.be/U6wFt90hDrc</a:t>
            </a:r>
            <a:endParaRPr lang="en-US" b="0" i="0" dirty="0">
              <a:solidFill>
                <a:srgbClr val="1155CC"/>
              </a:solidFill>
              <a:effectLst/>
              <a:latin typeface="Arial" panose="020B0604020202020204" pitchFamily="34" charset="0"/>
            </a:endParaRPr>
          </a:p>
          <a:p>
            <a:pPr marL="0" indent="0">
              <a:buNone/>
            </a:pPr>
            <a:endParaRPr lang="en-US" dirty="0"/>
          </a:p>
          <a:p>
            <a:endParaRPr lang="en-US" dirty="0"/>
          </a:p>
        </p:txBody>
      </p:sp>
      <p:sp>
        <p:nvSpPr>
          <p:cNvPr id="3" name="Title 2">
            <a:extLst>
              <a:ext uri="{FF2B5EF4-FFF2-40B4-BE49-F238E27FC236}">
                <a16:creationId xmlns:a16="http://schemas.microsoft.com/office/drawing/2014/main" id="{BD9513FF-5069-0A72-0520-618F6A4A924E}"/>
              </a:ext>
            </a:extLst>
          </p:cNvPr>
          <p:cNvSpPr>
            <a:spLocks noGrp="1"/>
          </p:cNvSpPr>
          <p:nvPr>
            <p:ph type="title"/>
          </p:nvPr>
        </p:nvSpPr>
        <p:spPr/>
        <p:txBody>
          <a:bodyPr/>
          <a:lstStyle/>
          <a:p>
            <a:r>
              <a:rPr lang="en-US" dirty="0"/>
              <a:t>Interview with a Family Member</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1643208-B507-A948-4138-A273E4A807FE}"/>
                  </a:ext>
                </a:extLst>
              </p14:cNvPr>
              <p14:cNvContentPartPr/>
              <p14:nvPr/>
            </p14:nvContentPartPr>
            <p14:xfrm>
              <a:off x="8003160" y="6107760"/>
              <a:ext cx="5760" cy="5040"/>
            </p14:xfrm>
          </p:contentPart>
        </mc:Choice>
        <mc:Fallback>
          <p:pic>
            <p:nvPicPr>
              <p:cNvPr id="4" name="Ink 3">
                <a:extLst>
                  <a:ext uri="{FF2B5EF4-FFF2-40B4-BE49-F238E27FC236}">
                    <a16:creationId xmlns:a16="http://schemas.microsoft.com/office/drawing/2014/main" id="{B1643208-B507-A948-4138-A273E4A807FE}"/>
                  </a:ext>
                </a:extLst>
              </p:cNvPr>
              <p:cNvPicPr/>
              <p:nvPr/>
            </p:nvPicPr>
            <p:blipFill>
              <a:blip r:embed="rId4"/>
              <a:stretch>
                <a:fillRect/>
              </a:stretch>
            </p:blipFill>
            <p:spPr>
              <a:xfrm>
                <a:off x="7993800" y="6098400"/>
                <a:ext cx="24480" cy="23760"/>
              </a:xfrm>
              <a:prstGeom prst="rect">
                <a:avLst/>
              </a:prstGeom>
            </p:spPr>
          </p:pic>
        </mc:Fallback>
      </mc:AlternateContent>
    </p:spTree>
    <p:extLst>
      <p:ext uri="{BB962C8B-B14F-4D97-AF65-F5344CB8AC3E}">
        <p14:creationId xmlns:p14="http://schemas.microsoft.com/office/powerpoint/2010/main" val="424903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AB5F0-707F-BC0F-40D2-10BE26F507F5}"/>
              </a:ext>
            </a:extLst>
          </p:cNvPr>
          <p:cNvSpPr>
            <a:spLocks noGrp="1"/>
          </p:cNvSpPr>
          <p:nvPr>
            <p:ph idx="1"/>
          </p:nvPr>
        </p:nvSpPr>
        <p:spPr/>
        <p:txBody>
          <a:bodyPr/>
          <a:lstStyle/>
          <a:p>
            <a:pPr marL="514350" indent="-514350">
              <a:buFont typeface="+mj-lt"/>
              <a:buAutoNum type="arabicPeriod"/>
            </a:pPr>
            <a:r>
              <a:rPr lang="en-US" sz="2000" dirty="0">
                <a:solidFill>
                  <a:srgbClr val="00B0F0"/>
                </a:solidFill>
              </a:rPr>
              <a:t>https://dictionary.cambridge.org/dictionary/english/tradition#google_vignette </a:t>
            </a:r>
          </a:p>
          <a:p>
            <a:pPr marL="514350" indent="-514350">
              <a:buFont typeface="+mj-lt"/>
              <a:buAutoNum type="arabicPeriod"/>
            </a:pPr>
            <a:r>
              <a:rPr lang="en-US" sz="2000" dirty="0">
                <a:solidFill>
                  <a:srgbClr val="00B0F0"/>
                </a:solidFill>
              </a:rPr>
              <a:t>https://www.academia.edu/31464154/Definitions_of_Traditional_Food_Cuisine_With_a_special_interest_in_traditional_production_preparation_and_consumption </a:t>
            </a:r>
          </a:p>
          <a:p>
            <a:pPr marL="514350" indent="-514350">
              <a:buFont typeface="+mj-lt"/>
              <a:buAutoNum type="arabicPeriod"/>
            </a:pPr>
            <a:r>
              <a:rPr lang="en-US" sz="2000" dirty="0">
                <a:solidFill>
                  <a:srgbClr val="00B0F0"/>
                </a:solidFill>
                <a:hlinkClick r:id="rId2">
                  <a:extLst>
                    <a:ext uri="{A12FA001-AC4F-418D-AE19-62706E023703}">
                      <ahyp:hlinkClr xmlns:ahyp="http://schemas.microsoft.com/office/drawing/2018/hyperlinkcolor" val="tx"/>
                    </a:ext>
                  </a:extLst>
                </a:hlinkClick>
              </a:rPr>
              <a:t>https://ich.unesco.org/en/RL/al-mansaf-in-jordan-a-festive-banquet-and-its-social-and-cultural-meanings-01849</a:t>
            </a:r>
            <a:endParaRPr lang="en-US" sz="2000" dirty="0">
              <a:solidFill>
                <a:srgbClr val="00B0F0"/>
              </a:solidFill>
            </a:endParaRPr>
          </a:p>
          <a:p>
            <a:pPr marL="514350" indent="-514350">
              <a:buFont typeface="+mj-lt"/>
              <a:buAutoNum type="arabicPeriod"/>
            </a:pPr>
            <a:r>
              <a:rPr lang="en-US" sz="2000" dirty="0">
                <a:solidFill>
                  <a:srgbClr val="00B0F0"/>
                </a:solidFill>
                <a:hlinkClick r:id="rId3">
                  <a:extLst>
                    <a:ext uri="{A12FA001-AC4F-418D-AE19-62706E023703}">
                      <ahyp:hlinkClr xmlns:ahyp="http://schemas.microsoft.com/office/drawing/2018/hyperlinkcolor" val="tx"/>
                    </a:ext>
                  </a:extLst>
                </a:hlinkClick>
              </a:rPr>
              <a:t>https://ar.wikipedia.org/wiki/%D9%85%D9%83%D9%85%D9%88%D8%B1%D8%A9_(%D8%B7%D8%B9%D8%A7%D9%85)</a:t>
            </a:r>
            <a:endParaRPr lang="en-US" sz="2000" dirty="0">
              <a:solidFill>
                <a:srgbClr val="00B0F0"/>
              </a:solidFill>
            </a:endParaRPr>
          </a:p>
          <a:p>
            <a:pPr marL="514350" indent="-514350">
              <a:buFont typeface="+mj-lt"/>
              <a:buAutoNum type="arabicPeriod"/>
            </a:pPr>
            <a:r>
              <a:rPr lang="en-US" sz="2000" dirty="0">
                <a:solidFill>
                  <a:srgbClr val="00B0F0"/>
                </a:solidFill>
                <a:hlinkClick r:id="rId4">
                  <a:extLst>
                    <a:ext uri="{A12FA001-AC4F-418D-AE19-62706E023703}">
                      <ahyp:hlinkClr xmlns:ahyp="http://schemas.microsoft.com/office/drawing/2018/hyperlinkcolor" val="tx"/>
                    </a:ext>
                  </a:extLst>
                </a:hlinkClick>
              </a:rPr>
              <a:t>https://en.wikipedia.org/wiki/Sayadieh</a:t>
            </a:r>
            <a:endParaRPr lang="en-US" sz="2000" dirty="0">
              <a:solidFill>
                <a:srgbClr val="00B0F0"/>
              </a:solidFill>
            </a:endParaRPr>
          </a:p>
          <a:p>
            <a:pPr marL="514350" indent="-514350">
              <a:buFont typeface="+mj-lt"/>
              <a:buAutoNum type="arabicPeriod"/>
            </a:pPr>
            <a:r>
              <a:rPr lang="en-US" sz="2000" dirty="0">
                <a:solidFill>
                  <a:srgbClr val="00B0F0"/>
                </a:solidFill>
                <a:hlinkClick r:id="rId5">
                  <a:extLst>
                    <a:ext uri="{A12FA001-AC4F-418D-AE19-62706E023703}">
                      <ahyp:hlinkClr xmlns:ahyp="http://schemas.microsoft.com/office/drawing/2018/hyperlinkcolor" val="tx"/>
                    </a:ext>
                  </a:extLst>
                </a:hlinkClick>
              </a:rPr>
              <a:t>https://en.wikipedia.org/wiki/Jordanian_cuisine</a:t>
            </a:r>
            <a:endParaRPr lang="en-US" sz="2000" dirty="0">
              <a:solidFill>
                <a:srgbClr val="00B0F0"/>
              </a:solidFill>
            </a:endParaRPr>
          </a:p>
          <a:p>
            <a:pPr marL="514350" indent="-514350">
              <a:buFont typeface="+mj-lt"/>
              <a:buAutoNum type="arabicPeriod"/>
            </a:pPr>
            <a:endParaRPr lang="en-US" sz="2000" dirty="0">
              <a:solidFill>
                <a:srgbClr val="00B0F0"/>
              </a:solidFill>
            </a:endParaRPr>
          </a:p>
          <a:p>
            <a:pPr marL="514350" indent="-514350">
              <a:buFont typeface="+mj-lt"/>
              <a:buAutoNum type="arabicPeriod"/>
            </a:pPr>
            <a:endParaRPr lang="en-US" sz="2000" dirty="0">
              <a:solidFill>
                <a:srgbClr val="00B0F0"/>
              </a:solidFill>
            </a:endParaRPr>
          </a:p>
          <a:p>
            <a:pPr marL="514350" indent="-514350">
              <a:buFont typeface="+mj-lt"/>
              <a:buAutoNum type="arabicPeriod"/>
            </a:pPr>
            <a:endParaRPr lang="en-US" dirty="0">
              <a:solidFill>
                <a:srgbClr val="00B0F0"/>
              </a:solidFill>
            </a:endParaRPr>
          </a:p>
          <a:p>
            <a:pPr marL="514350" indent="-514350">
              <a:buFont typeface="+mj-lt"/>
              <a:buAutoNum type="arabicPeriod"/>
            </a:pPr>
            <a:endParaRPr lang="en-US" baseline="30000" dirty="0">
              <a:solidFill>
                <a:srgbClr val="00B0F0"/>
              </a:solidFill>
            </a:endParaRP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541B69F1-2B32-7B1B-565F-B2CB2C31732B}"/>
              </a:ext>
            </a:extLst>
          </p:cNvPr>
          <p:cNvSpPr>
            <a:spLocks noGrp="1"/>
          </p:cNvSpPr>
          <p:nvPr>
            <p:ph type="title"/>
          </p:nvPr>
        </p:nvSpPr>
        <p:spPr/>
        <p:txBody>
          <a:bodyPr/>
          <a:lstStyle/>
          <a:p>
            <a:r>
              <a:rPr lang="en-US" dirty="0"/>
              <a:t>Resources	</a:t>
            </a:r>
          </a:p>
        </p:txBody>
      </p:sp>
    </p:spTree>
    <p:extLst>
      <p:ext uri="{BB962C8B-B14F-4D97-AF65-F5344CB8AC3E}">
        <p14:creationId xmlns:p14="http://schemas.microsoft.com/office/powerpoint/2010/main" val="239613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 belief, or way of acting that people in a particular society continued to follow for a long time</a:t>
            </a:r>
            <a:r>
              <a:rPr lang="en-US" baseline="30000" dirty="0"/>
              <a:t>(1)</a:t>
            </a:r>
            <a:r>
              <a:rPr lang="en-US" dirty="0"/>
              <a:t>.</a:t>
            </a:r>
            <a:endParaRPr lang="en-US" baseline="30000" dirty="0"/>
          </a:p>
        </p:txBody>
      </p:sp>
      <p:sp>
        <p:nvSpPr>
          <p:cNvPr id="3" name="Title 2"/>
          <p:cNvSpPr>
            <a:spLocks noGrp="1"/>
          </p:cNvSpPr>
          <p:nvPr>
            <p:ph type="title"/>
          </p:nvPr>
        </p:nvSpPr>
        <p:spPr/>
        <p:txBody>
          <a:bodyPr>
            <a:normAutofit/>
          </a:bodyPr>
          <a:lstStyle/>
          <a:p>
            <a:r>
              <a:rPr lang="en-US" dirty="0"/>
              <a:t>What is a Tradition </a:t>
            </a:r>
          </a:p>
        </p:txBody>
      </p:sp>
      <p:pic>
        <p:nvPicPr>
          <p:cNvPr id="1026" name="Picture 2" descr="What is tradition? - Quora">
            <a:extLst>
              <a:ext uri="{FF2B5EF4-FFF2-40B4-BE49-F238E27FC236}">
                <a16:creationId xmlns:a16="http://schemas.microsoft.com/office/drawing/2014/main" id="{3975CDD4-82CA-5CE9-8E78-4252F7B58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7" y="3276600"/>
            <a:ext cx="3400425"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0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Traditional foods are those foods that have been eaten for centuries and even millennia. They are the foods that your great-great-great-great-great grandmother and grandfather would have eaten</a:t>
            </a:r>
            <a:r>
              <a:rPr lang="en-US" baseline="30000" dirty="0"/>
              <a:t>(2)</a:t>
            </a:r>
          </a:p>
        </p:txBody>
      </p:sp>
      <p:sp>
        <p:nvSpPr>
          <p:cNvPr id="3" name="Title 2"/>
          <p:cNvSpPr>
            <a:spLocks noGrp="1"/>
          </p:cNvSpPr>
          <p:nvPr>
            <p:ph type="title"/>
          </p:nvPr>
        </p:nvSpPr>
        <p:spPr/>
        <p:txBody>
          <a:bodyPr>
            <a:normAutofit fontScale="90000"/>
          </a:bodyPr>
          <a:lstStyle/>
          <a:p>
            <a:r>
              <a:rPr lang="en-US" dirty="0"/>
              <a:t>What is the meaning of traditional food</a:t>
            </a:r>
          </a:p>
        </p:txBody>
      </p:sp>
      <p:pic>
        <p:nvPicPr>
          <p:cNvPr id="2050" name="Picture 2" descr="Traditional Food Around the World: 50 Famous Dishes You Have To Try —  Travlinmad Slow Travel Blog">
            <a:extLst>
              <a:ext uri="{FF2B5EF4-FFF2-40B4-BE49-F238E27FC236}">
                <a16:creationId xmlns:a16="http://schemas.microsoft.com/office/drawing/2014/main" id="{DB69A46E-FE4A-76E2-683F-494792ECE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86831"/>
            <a:ext cx="4572000" cy="2805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253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One of the most popular dishes in the Arab world. It is the traditional signature dish of Jordan , and source of pride for all Jordanians on who makes the best Mansaf. </a:t>
            </a:r>
          </a:p>
        </p:txBody>
      </p:sp>
      <p:sp>
        <p:nvSpPr>
          <p:cNvPr id="3" name="Title 2"/>
          <p:cNvSpPr>
            <a:spLocks noGrp="1"/>
          </p:cNvSpPr>
          <p:nvPr>
            <p:ph type="title"/>
          </p:nvPr>
        </p:nvSpPr>
        <p:spPr/>
        <p:txBody>
          <a:bodyPr/>
          <a:lstStyle/>
          <a:p>
            <a:r>
              <a:rPr lang="en-US" dirty="0"/>
              <a:t>Mansaf</a:t>
            </a:r>
            <a:r>
              <a:rPr lang="en-US" baseline="30000" dirty="0"/>
              <a:t>(3) </a:t>
            </a:r>
          </a:p>
        </p:txBody>
      </p:sp>
      <p:pic>
        <p:nvPicPr>
          <p:cNvPr id="4" name="Picture 3" descr="Mouthwatering Jordanian Recipes That You Can Make At Home - Adventure  Family Travel - Wandering Wagars">
            <a:extLst>
              <a:ext uri="{FF2B5EF4-FFF2-40B4-BE49-F238E27FC236}">
                <a16:creationId xmlns:a16="http://schemas.microsoft.com/office/drawing/2014/main" id="{0EF4E63B-38A7-B476-AE21-662436E42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1216" y="3429000"/>
            <a:ext cx="3118512"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5E133490-F58D-1EAB-E168-3EAA62A6D456}"/>
              </a:ext>
            </a:extLst>
          </p:cNvPr>
          <p:cNvSpPr txBox="1"/>
          <p:nvPr/>
        </p:nvSpPr>
        <p:spPr>
          <a:xfrm>
            <a:off x="533400" y="4038600"/>
            <a:ext cx="4100744" cy="1692771"/>
          </a:xfrm>
          <a:prstGeom prst="rect">
            <a:avLst/>
          </a:prstGeom>
          <a:noFill/>
        </p:spPr>
        <p:txBody>
          <a:bodyPr wrap="square" rtlCol="0">
            <a:spAutoFit/>
          </a:bodyPr>
          <a:lstStyle/>
          <a:p>
            <a:r>
              <a:rPr lang="en-US" sz="2600" dirty="0"/>
              <a:t>The layers of bread, rice and meat are arranged on a platter and garnished with fried almond.</a:t>
            </a:r>
          </a:p>
        </p:txBody>
      </p:sp>
    </p:spTree>
    <p:extLst>
      <p:ext uri="{BB962C8B-B14F-4D97-AF65-F5344CB8AC3E}">
        <p14:creationId xmlns:p14="http://schemas.microsoft.com/office/powerpoint/2010/main" val="57428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Mansaf is made of lamb cooked in a sauce of fermented dried yogurt and served with rice and nuts.</a:t>
            </a:r>
          </a:p>
        </p:txBody>
      </p:sp>
      <p:sp>
        <p:nvSpPr>
          <p:cNvPr id="3" name="Title 2"/>
          <p:cNvSpPr>
            <a:spLocks noGrp="1"/>
          </p:cNvSpPr>
          <p:nvPr>
            <p:ph type="title"/>
          </p:nvPr>
        </p:nvSpPr>
        <p:spPr/>
        <p:txBody>
          <a:bodyPr/>
          <a:lstStyle/>
          <a:p>
            <a:r>
              <a:rPr lang="en-US" dirty="0"/>
              <a:t>Mansaf</a:t>
            </a:r>
            <a:r>
              <a:rPr lang="en-US" baseline="30000" dirty="0"/>
              <a:t> (3)</a:t>
            </a:r>
            <a:r>
              <a:rPr lang="en-US" dirty="0"/>
              <a:t> </a:t>
            </a:r>
          </a:p>
        </p:txBody>
      </p:sp>
      <p:pic>
        <p:nvPicPr>
          <p:cNvPr id="3074" name="Picture 2">
            <a:extLst>
              <a:ext uri="{FF2B5EF4-FFF2-40B4-BE49-F238E27FC236}">
                <a16:creationId xmlns:a16="http://schemas.microsoft.com/office/drawing/2014/main" id="{4E851505-288E-20BD-6D4D-F4B5B9CF2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010" y="2895600"/>
            <a:ext cx="3696231" cy="2077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EEC3E336-88E9-A7B5-1E20-EF21CD8503E6}"/>
              </a:ext>
            </a:extLst>
          </p:cNvPr>
          <p:cNvSpPr txBox="1"/>
          <p:nvPr/>
        </p:nvSpPr>
        <p:spPr>
          <a:xfrm>
            <a:off x="488271" y="2895600"/>
            <a:ext cx="3696231" cy="3785652"/>
          </a:xfrm>
          <a:prstGeom prst="rect">
            <a:avLst/>
          </a:prstGeom>
          <a:noFill/>
        </p:spPr>
        <p:txBody>
          <a:bodyPr wrap="square" rtlCol="0">
            <a:spAutoFit/>
          </a:bodyPr>
          <a:lstStyle/>
          <a:p>
            <a:r>
              <a:rPr lang="en-US" sz="2400" dirty="0"/>
              <a:t>Mansaf is a symbol of deep sense of identity and social cohesion in Jordan.</a:t>
            </a:r>
          </a:p>
          <a:p>
            <a:endParaRPr lang="en-US" sz="2400" dirty="0"/>
          </a:p>
          <a:p>
            <a:r>
              <a:rPr lang="en-US" sz="2400" dirty="0"/>
              <a:t>The preparation itself is a social event, with cooks discussing common concerns, telling stories and singing. </a:t>
            </a:r>
          </a:p>
          <a:p>
            <a:endParaRPr lang="en-US" sz="2400" dirty="0"/>
          </a:p>
        </p:txBody>
      </p:sp>
    </p:spTree>
    <p:extLst>
      <p:ext uri="{BB962C8B-B14F-4D97-AF65-F5344CB8AC3E}">
        <p14:creationId xmlns:p14="http://schemas.microsoft.com/office/powerpoint/2010/main" val="286446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Jordan's northernmost city, Irbid, is renowned for its rich history , vibrant culture , and delicious cuisine. One of the many delicious foods to come out of this area. Makmoura, stands out as a local favorite .  </a:t>
            </a:r>
          </a:p>
        </p:txBody>
      </p:sp>
      <p:sp>
        <p:nvSpPr>
          <p:cNvPr id="3" name="Title 2"/>
          <p:cNvSpPr>
            <a:spLocks noGrp="1"/>
          </p:cNvSpPr>
          <p:nvPr>
            <p:ph type="title"/>
          </p:nvPr>
        </p:nvSpPr>
        <p:spPr/>
        <p:txBody>
          <a:bodyPr/>
          <a:lstStyle/>
          <a:p>
            <a:r>
              <a:rPr lang="en-US" dirty="0"/>
              <a:t>North of Jordan: Makmoura</a:t>
            </a:r>
            <a:r>
              <a:rPr lang="en-US" baseline="30000" dirty="0"/>
              <a:t> (4)</a:t>
            </a:r>
            <a:endParaRPr lang="en-US" dirty="0"/>
          </a:p>
        </p:txBody>
      </p:sp>
      <p:pic>
        <p:nvPicPr>
          <p:cNvPr id="4" name="Picture 3" descr="Makmoura: Irbid City's Famous Dish">
            <a:extLst>
              <a:ext uri="{FF2B5EF4-FFF2-40B4-BE49-F238E27FC236}">
                <a16:creationId xmlns:a16="http://schemas.microsoft.com/office/drawing/2014/main" id="{BC25D45F-B03D-8F8E-D6B3-43A20BF32E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832" y="3886200"/>
            <a:ext cx="3188335" cy="1758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89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Makmoura translates as 'buried' and is prepared by alternating layers of dough with lamb or chicken, onions and an array of seeds and beloved regional spices such as sumac and cumin.</a:t>
            </a:r>
          </a:p>
        </p:txBody>
      </p:sp>
      <p:sp>
        <p:nvSpPr>
          <p:cNvPr id="3" name="Title 2"/>
          <p:cNvSpPr>
            <a:spLocks noGrp="1"/>
          </p:cNvSpPr>
          <p:nvPr>
            <p:ph type="title"/>
          </p:nvPr>
        </p:nvSpPr>
        <p:spPr/>
        <p:txBody>
          <a:bodyPr/>
          <a:lstStyle/>
          <a:p>
            <a:r>
              <a:rPr lang="en-US" dirty="0"/>
              <a:t>North of Jordan: Makmoura</a:t>
            </a:r>
            <a:r>
              <a:rPr lang="en-US" baseline="30000" dirty="0"/>
              <a:t> (4)</a:t>
            </a:r>
            <a:r>
              <a:rPr lang="en-US" dirty="0"/>
              <a:t> </a:t>
            </a:r>
          </a:p>
        </p:txBody>
      </p:sp>
      <p:pic>
        <p:nvPicPr>
          <p:cNvPr id="4098" name="Picture 2" descr="undefined">
            <a:extLst>
              <a:ext uri="{FF2B5EF4-FFF2-40B4-BE49-F238E27FC236}">
                <a16:creationId xmlns:a16="http://schemas.microsoft.com/office/drawing/2014/main" id="{89B05762-DF50-3E7A-9638-E2931A70AF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574495"/>
            <a:ext cx="3810000" cy="2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69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err="1"/>
              <a:t>Sayadieh</a:t>
            </a:r>
            <a:r>
              <a:rPr lang="en-US" dirty="0"/>
              <a:t> is a heavenly meal of spiced rice and fish that is popular in Jordan’s port city , Aqaba especially that fish is fresh in this city that is located near the Red Sea.  </a:t>
            </a:r>
          </a:p>
        </p:txBody>
      </p:sp>
      <p:sp>
        <p:nvSpPr>
          <p:cNvPr id="3" name="Title 2"/>
          <p:cNvSpPr>
            <a:spLocks noGrp="1"/>
          </p:cNvSpPr>
          <p:nvPr>
            <p:ph type="title"/>
          </p:nvPr>
        </p:nvSpPr>
        <p:spPr/>
        <p:txBody>
          <a:bodyPr/>
          <a:lstStyle/>
          <a:p>
            <a:r>
              <a:rPr lang="en-US" dirty="0"/>
              <a:t>Aqaba: </a:t>
            </a:r>
            <a:r>
              <a:rPr lang="en-US" dirty="0" err="1"/>
              <a:t>Sayadieh</a:t>
            </a:r>
            <a:r>
              <a:rPr lang="en-US" baseline="30000" dirty="0"/>
              <a:t> (5)</a:t>
            </a:r>
            <a:r>
              <a:rPr lang="en-US" dirty="0"/>
              <a:t> </a:t>
            </a:r>
          </a:p>
        </p:txBody>
      </p:sp>
      <p:pic>
        <p:nvPicPr>
          <p:cNvPr id="4" name="Picture 3" descr="Sayadieh - Wikipedia">
            <a:extLst>
              <a:ext uri="{FF2B5EF4-FFF2-40B4-BE49-F238E27FC236}">
                <a16:creationId xmlns:a16="http://schemas.microsoft.com/office/drawing/2014/main" id="{630A7520-2710-99A7-9A18-8ECD65DD1E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30459"/>
            <a:ext cx="3425825" cy="2303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6657FA18-8FD9-EA2B-277B-7AD2CC2CADCF}"/>
              </a:ext>
            </a:extLst>
          </p:cNvPr>
          <p:cNvSpPr txBox="1"/>
          <p:nvPr/>
        </p:nvSpPr>
        <p:spPr>
          <a:xfrm>
            <a:off x="762000" y="3460072"/>
            <a:ext cx="3390900" cy="2369880"/>
          </a:xfrm>
          <a:prstGeom prst="rect">
            <a:avLst/>
          </a:prstGeom>
          <a:noFill/>
        </p:spPr>
        <p:txBody>
          <a:bodyPr wrap="square" rtlCol="0">
            <a:spAutoFit/>
          </a:bodyPr>
          <a:lstStyle/>
          <a:p>
            <a:r>
              <a:rPr lang="en-US" sz="2600" dirty="0"/>
              <a:t>Its main ingredients are (fish, delicately spiced, served with rice in an onion and tahini sauce).</a:t>
            </a:r>
          </a:p>
          <a:p>
            <a:endParaRPr lang="en-US" dirty="0"/>
          </a:p>
        </p:txBody>
      </p:sp>
    </p:spTree>
    <p:extLst>
      <p:ext uri="{BB962C8B-B14F-4D97-AF65-F5344CB8AC3E}">
        <p14:creationId xmlns:p14="http://schemas.microsoft.com/office/powerpoint/2010/main" val="132895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Al-rashoof is a traditional Jordanian soup that is typically made with a combination of green lentils , fried onions, jameed ( dried goats or ewes milk </a:t>
            </a:r>
            <a:r>
              <a:rPr lang="en-US" dirty="0" err="1"/>
              <a:t>yogourt</a:t>
            </a:r>
            <a:r>
              <a:rPr lang="en-US"/>
              <a:t>)</a:t>
            </a:r>
            <a:endParaRPr lang="en-US" dirty="0"/>
          </a:p>
        </p:txBody>
      </p:sp>
      <p:sp>
        <p:nvSpPr>
          <p:cNvPr id="3" name="Title 2"/>
          <p:cNvSpPr>
            <a:spLocks noGrp="1"/>
          </p:cNvSpPr>
          <p:nvPr>
            <p:ph type="title"/>
          </p:nvPr>
        </p:nvSpPr>
        <p:spPr/>
        <p:txBody>
          <a:bodyPr/>
          <a:lstStyle/>
          <a:p>
            <a:r>
              <a:rPr lang="en-US" dirty="0"/>
              <a:t>Rashoof</a:t>
            </a:r>
            <a:r>
              <a:rPr lang="en-US" baseline="30000" dirty="0"/>
              <a:t>(6)</a:t>
            </a:r>
            <a:r>
              <a:rPr lang="en-US" dirty="0"/>
              <a:t> </a:t>
            </a:r>
          </a:p>
        </p:txBody>
      </p:sp>
      <p:pic>
        <p:nvPicPr>
          <p:cNvPr id="4" name="Picture 3" descr="Al-rashoof (Traditional Soup from Jordan) – I Love Arabic Food">
            <a:extLst>
              <a:ext uri="{FF2B5EF4-FFF2-40B4-BE49-F238E27FC236}">
                <a16:creationId xmlns:a16="http://schemas.microsoft.com/office/drawing/2014/main" id="{F8F2B8E8-2BA5-A495-81F8-2E6D22964F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05200"/>
            <a:ext cx="3709035" cy="1768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0411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1198</TotalTime>
  <Words>571</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Constantia</vt:lpstr>
      <vt:lpstr>Wingdings 2</vt:lpstr>
      <vt:lpstr>Paper</vt:lpstr>
      <vt:lpstr>Traditional Food in Jordan</vt:lpstr>
      <vt:lpstr>What is a Tradition </vt:lpstr>
      <vt:lpstr>What is the meaning of traditional food</vt:lpstr>
      <vt:lpstr>Mansaf(3) </vt:lpstr>
      <vt:lpstr>Mansaf (3) </vt:lpstr>
      <vt:lpstr>North of Jordan: Makmoura (4)</vt:lpstr>
      <vt:lpstr>North of Jordan: Makmoura (4) </vt:lpstr>
      <vt:lpstr>Aqaba: Sayadieh (5) </vt:lpstr>
      <vt:lpstr>Rashoof(6) </vt:lpstr>
      <vt:lpstr>Interview with a Family Member</vt:lpstr>
      <vt:lpstr>Interview with a Family Member</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food in Jordan</dc:title>
  <dc:creator>Lenovo</dc:creator>
  <cp:lastModifiedBy>user</cp:lastModifiedBy>
  <cp:revision>10</cp:revision>
  <dcterms:created xsi:type="dcterms:W3CDTF">2023-10-23T13:53:47Z</dcterms:created>
  <dcterms:modified xsi:type="dcterms:W3CDTF">2023-11-04T08:43:39Z</dcterms:modified>
</cp:coreProperties>
</file>