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59" r:id="rId6"/>
    <p:sldId id="265" r:id="rId7"/>
    <p:sldId id="260" r:id="rId8"/>
    <p:sldId id="266" r:id="rId9"/>
    <p:sldId id="261" r:id="rId10"/>
    <p:sldId id="264"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46FD676-C1EE-4605-80BF-22F275201403}" type="datetimeFigureOut">
              <a:rPr lang="en-US" smtClean="0"/>
              <a:t>11/7/2023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CD7FEFD-2880-45D1-BBCA-544ABCBC79B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2552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6FD676-C1EE-4605-80BF-22F275201403}"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7FEFD-2880-45D1-BBCA-544ABCBC79BF}" type="slidenum">
              <a:rPr lang="en-US" smtClean="0"/>
              <a:t>‹#›</a:t>
            </a:fld>
            <a:endParaRPr lang="en-US"/>
          </a:p>
        </p:txBody>
      </p:sp>
    </p:spTree>
    <p:extLst>
      <p:ext uri="{BB962C8B-B14F-4D97-AF65-F5344CB8AC3E}">
        <p14:creationId xmlns:p14="http://schemas.microsoft.com/office/powerpoint/2010/main" val="2380024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6FD676-C1EE-4605-80BF-22F275201403}"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7FEFD-2880-45D1-BBCA-544ABCBC79B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6728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6FD676-C1EE-4605-80BF-22F275201403}"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7FEFD-2880-45D1-BBCA-544ABCBC79B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0946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6FD676-C1EE-4605-80BF-22F275201403}"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7FEFD-2880-45D1-BBCA-544ABCBC79BF}" type="slidenum">
              <a:rPr lang="en-US" smtClean="0"/>
              <a:t>‹#›</a:t>
            </a:fld>
            <a:endParaRPr lang="en-US"/>
          </a:p>
        </p:txBody>
      </p:sp>
    </p:spTree>
    <p:extLst>
      <p:ext uri="{BB962C8B-B14F-4D97-AF65-F5344CB8AC3E}">
        <p14:creationId xmlns:p14="http://schemas.microsoft.com/office/powerpoint/2010/main" val="1654076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6FD676-C1EE-4605-80BF-22F275201403}"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7FEFD-2880-45D1-BBCA-544ABCBC79B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0100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6FD676-C1EE-4605-80BF-22F275201403}"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7FEFD-2880-45D1-BBCA-544ABCBC79B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6514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6FD676-C1EE-4605-80BF-22F275201403}"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7FEFD-2880-45D1-BBCA-544ABCBC79B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838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6FD676-C1EE-4605-80BF-22F275201403}"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7FEFD-2880-45D1-BBCA-544ABCBC79B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7588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6FD676-C1EE-4605-80BF-22F275201403}"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7FEFD-2880-45D1-BBCA-544ABCBC79BF}" type="slidenum">
              <a:rPr lang="en-US" smtClean="0"/>
              <a:t>‹#›</a:t>
            </a:fld>
            <a:endParaRPr lang="en-US"/>
          </a:p>
        </p:txBody>
      </p:sp>
    </p:spTree>
    <p:extLst>
      <p:ext uri="{BB962C8B-B14F-4D97-AF65-F5344CB8AC3E}">
        <p14:creationId xmlns:p14="http://schemas.microsoft.com/office/powerpoint/2010/main" val="924419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6FD676-C1EE-4605-80BF-22F275201403}"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7FEFD-2880-45D1-BBCA-544ABCBC79B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5606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6FD676-C1EE-4605-80BF-22F275201403}"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7FEFD-2880-45D1-BBCA-544ABCBC79BF}" type="slidenum">
              <a:rPr lang="en-US" smtClean="0"/>
              <a:t>‹#›</a:t>
            </a:fld>
            <a:endParaRPr lang="en-US"/>
          </a:p>
        </p:txBody>
      </p:sp>
    </p:spTree>
    <p:extLst>
      <p:ext uri="{BB962C8B-B14F-4D97-AF65-F5344CB8AC3E}">
        <p14:creationId xmlns:p14="http://schemas.microsoft.com/office/powerpoint/2010/main" val="3595723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6FD676-C1EE-4605-80BF-22F275201403}" type="datetimeFigureOut">
              <a:rPr lang="en-US" smtClean="0"/>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D7FEFD-2880-45D1-BBCA-544ABCBC79B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645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6FD676-C1EE-4605-80BF-22F275201403}" type="datetimeFigureOut">
              <a:rPr lang="en-US" smtClean="0"/>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D7FEFD-2880-45D1-BBCA-544ABCBC79B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168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6FD676-C1EE-4605-80BF-22F275201403}" type="datetimeFigureOut">
              <a:rPr lang="en-US" smtClean="0"/>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D7FEFD-2880-45D1-BBCA-544ABCBC79BF}" type="slidenum">
              <a:rPr lang="en-US" smtClean="0"/>
              <a:t>‹#›</a:t>
            </a:fld>
            <a:endParaRPr lang="en-US"/>
          </a:p>
        </p:txBody>
      </p:sp>
    </p:spTree>
    <p:extLst>
      <p:ext uri="{BB962C8B-B14F-4D97-AF65-F5344CB8AC3E}">
        <p14:creationId xmlns:p14="http://schemas.microsoft.com/office/powerpoint/2010/main" val="2253943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6FD676-C1EE-4605-80BF-22F275201403}"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7FEFD-2880-45D1-BBCA-544ABCBC79B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1708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6FD676-C1EE-4605-80BF-22F275201403}"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7FEFD-2880-45D1-BBCA-544ABCBC79BF}" type="slidenum">
              <a:rPr lang="en-US" smtClean="0"/>
              <a:t>‹#›</a:t>
            </a:fld>
            <a:endParaRPr lang="en-US"/>
          </a:p>
        </p:txBody>
      </p:sp>
    </p:spTree>
    <p:extLst>
      <p:ext uri="{BB962C8B-B14F-4D97-AF65-F5344CB8AC3E}">
        <p14:creationId xmlns:p14="http://schemas.microsoft.com/office/powerpoint/2010/main" val="2812173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6FD676-C1EE-4605-80BF-22F275201403}" type="datetimeFigureOut">
              <a:rPr lang="en-US" smtClean="0"/>
              <a:t>11/7/2023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CD7FEFD-2880-45D1-BBCA-544ABCBC79BF}" type="slidenum">
              <a:rPr lang="en-US" smtClean="0"/>
              <a:t>‹#›</a:t>
            </a:fld>
            <a:endParaRPr lang="en-US"/>
          </a:p>
        </p:txBody>
      </p:sp>
    </p:spTree>
    <p:extLst>
      <p:ext uri="{BB962C8B-B14F-4D97-AF65-F5344CB8AC3E}">
        <p14:creationId xmlns:p14="http://schemas.microsoft.com/office/powerpoint/2010/main" val="29816573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responsibletravel.com/holidays/jordan/travel-guide" TargetMode="External"/><Relationship Id="rId2" Type="http://schemas.openxmlformats.org/officeDocument/2006/relationships/hyperlink" Target="https://www.jordannews.jo/Section-134/The-Royal-wedding/Jordanians-celebrate-Royal-wedding-embracing-heritage-and-traditions-2897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15F07-8097-3709-00E2-5F61D3CDFD9D}"/>
              </a:ext>
            </a:extLst>
          </p:cNvPr>
          <p:cNvSpPr>
            <a:spLocks noGrp="1"/>
          </p:cNvSpPr>
          <p:nvPr>
            <p:ph type="ctrTitle"/>
          </p:nvPr>
        </p:nvSpPr>
        <p:spPr>
          <a:xfrm>
            <a:off x="2579571" y="1871131"/>
            <a:ext cx="7026441" cy="1515533"/>
          </a:xfrm>
        </p:spPr>
        <p:txBody>
          <a:bodyPr/>
          <a:lstStyle/>
          <a:p>
            <a:r>
              <a:rPr lang="en-US" sz="4400" dirty="0"/>
              <a:t>Culture and Traditions in Jordan </a:t>
            </a:r>
          </a:p>
        </p:txBody>
      </p:sp>
      <p:sp>
        <p:nvSpPr>
          <p:cNvPr id="3" name="Subtitle 2">
            <a:extLst>
              <a:ext uri="{FF2B5EF4-FFF2-40B4-BE49-F238E27FC236}">
                <a16:creationId xmlns:a16="http://schemas.microsoft.com/office/drawing/2014/main" id="{6233A15A-C70E-B773-BD70-FEBCB13F1510}"/>
              </a:ext>
            </a:extLst>
          </p:cNvPr>
          <p:cNvSpPr>
            <a:spLocks noGrp="1"/>
          </p:cNvSpPr>
          <p:nvPr>
            <p:ph type="subTitle" idx="1"/>
          </p:nvPr>
        </p:nvSpPr>
        <p:spPr>
          <a:xfrm>
            <a:off x="2481627" y="3657597"/>
            <a:ext cx="7249513" cy="1320802"/>
          </a:xfrm>
        </p:spPr>
        <p:txBody>
          <a:bodyPr>
            <a:normAutofit fontScale="85000" lnSpcReduction="10000"/>
          </a:bodyPr>
          <a:lstStyle/>
          <a:p>
            <a:r>
              <a:rPr lang="en-US" sz="40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Jordanian Traditional   Weddings</a:t>
            </a:r>
          </a:p>
          <a:p>
            <a:r>
              <a:rPr lang="en-US" sz="2800" b="1" i="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Sami </a:t>
            </a:r>
            <a:r>
              <a:rPr lang="en-US" sz="2800" b="1" i="1" dirty="0" err="1">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Nimri</a:t>
            </a:r>
            <a:r>
              <a:rPr lang="en-US" sz="2800" b="1" i="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6F</a:t>
            </a:r>
          </a:p>
        </p:txBody>
      </p:sp>
    </p:spTree>
    <p:extLst>
      <p:ext uri="{BB962C8B-B14F-4D97-AF65-F5344CB8AC3E}">
        <p14:creationId xmlns:p14="http://schemas.microsoft.com/office/powerpoint/2010/main" val="2157367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3C615E0-F831-9C0E-04B5-BB7745823FAF}"/>
              </a:ext>
            </a:extLst>
          </p:cNvPr>
          <p:cNvPicPr>
            <a:picLocks noGrp="1" noChangeAspect="1"/>
          </p:cNvPicPr>
          <p:nvPr>
            <p:ph idx="1"/>
          </p:nvPr>
        </p:nvPicPr>
        <p:blipFill>
          <a:blip r:embed="rId2"/>
          <a:stretch>
            <a:fillRect/>
          </a:stretch>
        </p:blipFill>
        <p:spPr>
          <a:xfrm>
            <a:off x="2254718" y="1112438"/>
            <a:ext cx="7303168" cy="4868779"/>
          </a:xfrm>
          <a:prstGeom prst="rect">
            <a:avLst/>
          </a:prstGeom>
        </p:spPr>
      </p:pic>
    </p:spTree>
    <p:extLst>
      <p:ext uri="{BB962C8B-B14F-4D97-AF65-F5344CB8AC3E}">
        <p14:creationId xmlns:p14="http://schemas.microsoft.com/office/powerpoint/2010/main" val="4272440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EE49B-CE05-F02B-A238-4D92469BD7F2}"/>
              </a:ext>
            </a:extLst>
          </p:cNvPr>
          <p:cNvSpPr>
            <a:spLocks noGrp="1"/>
          </p:cNvSpPr>
          <p:nvPr>
            <p:ph type="title"/>
          </p:nvPr>
        </p:nvSpPr>
        <p:spPr/>
        <p:txBody>
          <a:bodyPr/>
          <a:lstStyle/>
          <a:p>
            <a:r>
              <a:rPr lang="en-US" dirty="0"/>
              <a:t>Resources </a:t>
            </a:r>
          </a:p>
        </p:txBody>
      </p:sp>
      <p:sp>
        <p:nvSpPr>
          <p:cNvPr id="3" name="Content Placeholder 2">
            <a:extLst>
              <a:ext uri="{FF2B5EF4-FFF2-40B4-BE49-F238E27FC236}">
                <a16:creationId xmlns:a16="http://schemas.microsoft.com/office/drawing/2014/main" id="{B91E19AD-918C-8465-565A-27E7DFC38662}"/>
              </a:ext>
            </a:extLst>
          </p:cNvPr>
          <p:cNvSpPr>
            <a:spLocks noGrp="1"/>
          </p:cNvSpPr>
          <p:nvPr>
            <p:ph idx="1"/>
          </p:nvPr>
        </p:nvSpPr>
        <p:spPr/>
        <p:txBody>
          <a:bodyPr/>
          <a:lstStyle/>
          <a:p>
            <a:pPr marL="0" indent="0" algn="l">
              <a:buNone/>
            </a:pPr>
            <a:r>
              <a:rPr lang="en-US" i="0" dirty="0">
                <a:solidFill>
                  <a:srgbClr val="374151"/>
                </a:solidFill>
                <a:effectLst/>
                <a:latin typeface="Arial" panose="020B0604020202020204" pitchFamily="34" charset="0"/>
                <a:cs typeface="Arial" panose="020B0604020202020204" pitchFamily="34" charset="0"/>
                <a:hlinkClick r:id="rId2"/>
              </a:rPr>
              <a:t>https://www.jordannews.jo/Section-134/The-Royal-wedding/Jordanians-celebrate-Royal-wedding-embracing-heritage-and-traditions-28970</a:t>
            </a:r>
            <a:r>
              <a:rPr lang="en-US" i="0" dirty="0">
                <a:solidFill>
                  <a:srgbClr val="374151"/>
                </a:solidFill>
                <a:effectLst/>
                <a:latin typeface="Arial" panose="020B0604020202020204" pitchFamily="34" charset="0"/>
                <a:cs typeface="Arial" panose="020B0604020202020204" pitchFamily="34" charset="0"/>
              </a:rPr>
              <a:t> </a:t>
            </a:r>
          </a:p>
          <a:p>
            <a:pPr marL="0" indent="0" algn="l">
              <a:buNone/>
            </a:pPr>
            <a:r>
              <a:rPr lang="en-US" i="0" dirty="0">
                <a:solidFill>
                  <a:srgbClr val="374151"/>
                </a:solidFill>
                <a:effectLst/>
                <a:latin typeface="Arial" panose="020B0604020202020204" pitchFamily="34" charset="0"/>
                <a:cs typeface="Arial" panose="020B0604020202020204" pitchFamily="34" charset="0"/>
              </a:rPr>
              <a:t>Travel </a:t>
            </a:r>
            <a:r>
              <a:rPr lang="en-US" i="0" dirty="0" err="1">
                <a:solidFill>
                  <a:srgbClr val="374151"/>
                </a:solidFill>
                <a:effectLst/>
                <a:latin typeface="Arial" panose="020B0604020202020204" pitchFamily="34" charset="0"/>
                <a:cs typeface="Arial" panose="020B0604020202020204" pitchFamily="34" charset="0"/>
              </a:rPr>
              <a:t>travel</a:t>
            </a:r>
            <a:r>
              <a:rPr lang="en-US" i="0" dirty="0">
                <a:solidFill>
                  <a:srgbClr val="374151"/>
                </a:solidFill>
                <a:effectLst/>
                <a:latin typeface="Arial" panose="020B0604020202020204" pitchFamily="34" charset="0"/>
                <a:cs typeface="Arial" panose="020B0604020202020204" pitchFamily="34" charset="0"/>
              </a:rPr>
              <a:t> guide website:</a:t>
            </a:r>
          </a:p>
          <a:p>
            <a:pPr marL="0" indent="0" algn="l">
              <a:buNone/>
            </a:pPr>
            <a:r>
              <a:rPr lang="en-US" i="0" dirty="0">
                <a:solidFill>
                  <a:srgbClr val="374151"/>
                </a:solidFill>
                <a:effectLst/>
                <a:latin typeface="Arial" panose="020B0604020202020204" pitchFamily="34" charset="0"/>
                <a:cs typeface="Arial" panose="020B0604020202020204" pitchFamily="34" charset="0"/>
                <a:hlinkClick r:id="rId3"/>
              </a:rPr>
              <a:t>https://www.responsibletravel.com/holidays/jordan/travel-guide</a:t>
            </a:r>
            <a:r>
              <a:rPr lang="en-US" i="0" dirty="0">
                <a:solidFill>
                  <a:srgbClr val="374151"/>
                </a:solidFill>
                <a:effectLst/>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1289794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E7FD-6B06-26C8-C2CD-11F847CE7697}"/>
              </a:ext>
            </a:extLst>
          </p:cNvPr>
          <p:cNvSpPr>
            <a:spLocks noGrp="1"/>
          </p:cNvSpPr>
          <p:nvPr>
            <p:ph type="title"/>
          </p:nvPr>
        </p:nvSpPr>
        <p:spPr>
          <a:xfrm>
            <a:off x="1295401" y="1174638"/>
            <a:ext cx="9601196" cy="1303867"/>
          </a:xfrm>
        </p:spPr>
        <p:txBody>
          <a:bodyPr>
            <a:normAutofit fontScale="90000"/>
          </a:bodyPr>
          <a:lstStyle/>
          <a:p>
            <a:pPr marL="0" marR="0" lvl="0" indent="0" defTabSz="457200" rtl="0" eaLnBrk="1" fontAlgn="auto" latinLnBrk="0" hangingPunct="1">
              <a:lnSpc>
                <a:spcPct val="100000"/>
              </a:lnSpc>
              <a:spcBef>
                <a:spcPct val="20000"/>
              </a:spcBef>
              <a:spcAft>
                <a:spcPts val="600"/>
              </a:spcAft>
              <a:tabLst/>
              <a:defRPr/>
            </a:pPr>
            <a:r>
              <a:rPr kumimoji="0" lang="en-US" b="1" i="0" u="none" strike="noStrike" kern="1200" cap="none" spc="0" normalizeH="0" baseline="0" noProof="0" dirty="0">
                <a:ln>
                  <a:noFill/>
                </a:ln>
                <a:solidFill>
                  <a:srgbClr val="D97828">
                    <a:lumMod val="75000"/>
                  </a:srgbClr>
                </a:solidFill>
                <a:uLnTx/>
                <a:uFillTx/>
                <a:latin typeface="Arial" panose="020B0604020202020204" pitchFamily="34" charset="0"/>
                <a:ea typeface="+mn-ea"/>
                <a:cs typeface="Arial" panose="020B0604020202020204" pitchFamily="34" charset="0"/>
              </a:rPr>
              <a:t>Jordanian Traditional Weddings </a:t>
            </a:r>
            <a:br>
              <a:rPr kumimoji="0" lang="en-US" sz="4000" b="1" i="0" u="none" strike="noStrike" kern="1200" cap="none" spc="0" normalizeH="0" baseline="0" noProof="0" dirty="0">
                <a:ln>
                  <a:noFill/>
                </a:ln>
                <a:solidFill>
                  <a:srgbClr val="D97828">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34472C0F-DE83-1B0C-3677-9F6A1D70FB94}"/>
              </a:ext>
            </a:extLst>
          </p:cNvPr>
          <p:cNvSpPr>
            <a:spLocks noGrp="1"/>
          </p:cNvSpPr>
          <p:nvPr>
            <p:ph idx="1"/>
          </p:nvPr>
        </p:nvSpPr>
        <p:spPr>
          <a:xfrm>
            <a:off x="1295401" y="2468881"/>
            <a:ext cx="9744776" cy="3821229"/>
          </a:xfrm>
        </p:spPr>
        <p:txBody>
          <a:bodyPr>
            <a:normAutofit fontScale="85000" lnSpcReduction="20000"/>
          </a:bodyPr>
          <a:lstStyle/>
          <a:p>
            <a:pPr algn="just">
              <a:buFont typeface="Arial" panose="020B0604020202020204" pitchFamily="34" charset="0"/>
              <a:buChar char="•"/>
            </a:pPr>
            <a:r>
              <a:rPr lang="en-US" sz="2800" b="1" i="0" dirty="0">
                <a:solidFill>
                  <a:srgbClr val="374151"/>
                </a:solidFill>
                <a:effectLst/>
                <a:latin typeface="Arial" panose="020B0604020202020204" pitchFamily="34" charset="0"/>
                <a:cs typeface="Arial" panose="020B0604020202020204" pitchFamily="34" charset="0"/>
              </a:rPr>
              <a:t>Special in Jordan's culture</a:t>
            </a:r>
            <a:r>
              <a:rPr lang="en-US" sz="2800" b="0" i="0" dirty="0">
                <a:solidFill>
                  <a:srgbClr val="374151"/>
                </a:solidFill>
                <a:effectLst/>
                <a:latin typeface="Arial" panose="020B0604020202020204" pitchFamily="34" charset="0"/>
                <a:cs typeface="Arial" panose="020B0604020202020204" pitchFamily="34" charset="0"/>
              </a:rPr>
              <a:t>: Jordanian weddings are unique and hold a special place in the heart of Jordanians. They are not just ordinary events; they are a significant part of the country's identity and history.</a:t>
            </a:r>
          </a:p>
          <a:p>
            <a:pPr algn="just">
              <a:buFont typeface="Arial" panose="020B0604020202020204" pitchFamily="34" charset="0"/>
              <a:buChar char="•"/>
            </a:pPr>
            <a:r>
              <a:rPr lang="en-US" sz="2800" b="1" i="0" dirty="0">
                <a:solidFill>
                  <a:srgbClr val="374151"/>
                </a:solidFill>
                <a:effectLst/>
                <a:latin typeface="Arial" panose="020B0604020202020204" pitchFamily="34" charset="0"/>
                <a:cs typeface="Arial" panose="020B0604020202020204" pitchFamily="34" charset="0"/>
              </a:rPr>
              <a:t>Focus on family and tradition</a:t>
            </a:r>
            <a:r>
              <a:rPr lang="en-US" sz="2800" b="0" i="0" dirty="0">
                <a:solidFill>
                  <a:srgbClr val="374151"/>
                </a:solidFill>
                <a:effectLst/>
                <a:latin typeface="Arial" panose="020B0604020202020204" pitchFamily="34" charset="0"/>
                <a:cs typeface="Arial" panose="020B0604020202020204" pitchFamily="34" charset="0"/>
              </a:rPr>
              <a:t>: These weddings revolve around family. They bring relatives and extended family members together, reinforcing the bonds among them. The traditions followed during Jordanian weddings are deeply ingrained in the culture and have been passed down through generations. This emphasis on tradition showcases the country's commitment to preserving its heritage and values.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6288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74C17-3B74-E9F2-D897-F78C7D28B96B}"/>
              </a:ext>
            </a:extLst>
          </p:cNvPr>
          <p:cNvSpPr>
            <a:spLocks noGrp="1"/>
          </p:cNvSpPr>
          <p:nvPr>
            <p:ph type="title"/>
          </p:nvPr>
        </p:nvSpPr>
        <p:spPr>
          <a:xfrm>
            <a:off x="1010653" y="982132"/>
            <a:ext cx="9885945" cy="1303867"/>
          </a:xfrm>
        </p:spPr>
        <p:txBody>
          <a:bodyPr>
            <a:normAutofit fontScale="90000"/>
          </a:bodyPr>
          <a:lstStyle/>
          <a:p>
            <a:r>
              <a:rPr lang="en-US" b="1" dirty="0">
                <a:solidFill>
                  <a:schemeClr val="accent5">
                    <a:lumMod val="75000"/>
                  </a:schemeClr>
                </a:solidFill>
                <a:latin typeface="Arial" panose="020B0604020202020204" pitchFamily="34" charset="0"/>
                <a:cs typeface="Arial" panose="020B0604020202020204" pitchFamily="34" charset="0"/>
              </a:rPr>
              <a:t>What to Expect in Traditional weddings </a:t>
            </a:r>
          </a:p>
        </p:txBody>
      </p:sp>
      <p:sp>
        <p:nvSpPr>
          <p:cNvPr id="3" name="Content Placeholder 2">
            <a:extLst>
              <a:ext uri="{FF2B5EF4-FFF2-40B4-BE49-F238E27FC236}">
                <a16:creationId xmlns:a16="http://schemas.microsoft.com/office/drawing/2014/main" id="{49B3427C-F960-F1CF-E679-AB83EDDEAB82}"/>
              </a:ext>
            </a:extLst>
          </p:cNvPr>
          <p:cNvSpPr>
            <a:spLocks noGrp="1"/>
          </p:cNvSpPr>
          <p:nvPr>
            <p:ph idx="1"/>
          </p:nvPr>
        </p:nvSpPr>
        <p:spPr>
          <a:xfrm>
            <a:off x="1010652" y="2556932"/>
            <a:ext cx="9885945" cy="3318936"/>
          </a:xfrm>
        </p:spPr>
        <p:txBody>
          <a:bodyPr/>
          <a:lstStyle/>
          <a:p>
            <a:r>
              <a:rPr lang="en-US" b="1" dirty="0">
                <a:latin typeface="Arial" panose="020B0604020202020204" pitchFamily="34" charset="0"/>
                <a:cs typeface="Arial" panose="020B0604020202020204" pitchFamily="34" charset="0"/>
              </a:rPr>
              <a:t>Families involved ( invite all the tribe and friends ) </a:t>
            </a:r>
          </a:p>
          <a:p>
            <a:r>
              <a:rPr lang="en-US" b="1" dirty="0">
                <a:latin typeface="Arial" panose="020B0604020202020204" pitchFamily="34" charset="0"/>
                <a:cs typeface="Arial" panose="020B0604020202020204" pitchFamily="34" charset="0"/>
              </a:rPr>
              <a:t>Lots of customs, traditional clothes ( Arabic dress) </a:t>
            </a:r>
          </a:p>
          <a:p>
            <a:r>
              <a:rPr lang="en-US" b="1" dirty="0">
                <a:latin typeface="Arial" panose="020B0604020202020204" pitchFamily="34" charset="0"/>
                <a:cs typeface="Arial" panose="020B0604020202020204" pitchFamily="34" charset="0"/>
              </a:rPr>
              <a:t>Tasty Jordanian food, mainly (</a:t>
            </a:r>
            <a:r>
              <a:rPr lang="en-US" b="1" dirty="0" err="1">
                <a:latin typeface="Arial" panose="020B0604020202020204" pitchFamily="34" charset="0"/>
                <a:cs typeface="Arial" panose="020B0604020202020204" pitchFamily="34" charset="0"/>
              </a:rPr>
              <a:t>Mansaf</a:t>
            </a:r>
            <a:r>
              <a:rPr lang="en-US" b="1"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Fun Jordanian music and dancing ( </a:t>
            </a:r>
            <a:r>
              <a:rPr lang="en-US" b="1" dirty="0" err="1">
                <a:latin typeface="Arial" panose="020B0604020202020204" pitchFamily="34" charset="0"/>
                <a:cs typeface="Arial" panose="020B0604020202020204" pitchFamily="34" charset="0"/>
              </a:rPr>
              <a:t>Dabkah</a:t>
            </a:r>
            <a:r>
              <a:rPr lang="en-US" b="1"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Brings people together to celebrate. ( </a:t>
            </a:r>
            <a:r>
              <a:rPr lang="en-US" b="1" dirty="0" err="1">
                <a:latin typeface="Arial" panose="020B0604020202020204" pitchFamily="34" charset="0"/>
                <a:cs typeface="Arial" panose="020B0604020202020204" pitchFamily="34" charset="0"/>
              </a:rPr>
              <a:t>Taelelah</a:t>
            </a:r>
            <a:r>
              <a:rPr lang="en-US" b="1" dirty="0">
                <a:latin typeface="Arial" panose="020B0604020202020204" pitchFamily="34" charset="0"/>
                <a:cs typeface="Arial" panose="020B0604020202020204" pitchFamily="34" charset="0"/>
              </a:rPr>
              <a:t> for seven nights ) </a:t>
            </a:r>
          </a:p>
          <a:p>
            <a:endParaRPr lang="en-US" dirty="0">
              <a:latin typeface="Arial" panose="020B0604020202020204" pitchFamily="34" charset="0"/>
              <a:cs typeface="Arial" panose="020B0604020202020204" pitchFamily="34" charset="0"/>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59859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1CA7A-9674-9C3D-03DC-047891BD5C9B}"/>
              </a:ext>
            </a:extLst>
          </p:cNvPr>
          <p:cNvSpPr>
            <a:spLocks noGrp="1"/>
          </p:cNvSpPr>
          <p:nvPr>
            <p:ph type="title"/>
          </p:nvPr>
        </p:nvSpPr>
        <p:spPr/>
        <p:txBody>
          <a:bodyPr>
            <a:normAutofit fontScale="90000"/>
          </a:bodyPr>
          <a:lstStyle/>
          <a:p>
            <a:r>
              <a:rPr lang="en-US" dirty="0">
                <a:solidFill>
                  <a:schemeClr val="accent5">
                    <a:lumMod val="75000"/>
                  </a:schemeClr>
                </a:solidFill>
              </a:rPr>
              <a:t>Jordanian Traditional weddings in different cities in Jordan </a:t>
            </a:r>
          </a:p>
        </p:txBody>
      </p:sp>
      <p:sp>
        <p:nvSpPr>
          <p:cNvPr id="3" name="Content Placeholder 2">
            <a:extLst>
              <a:ext uri="{FF2B5EF4-FFF2-40B4-BE49-F238E27FC236}">
                <a16:creationId xmlns:a16="http://schemas.microsoft.com/office/drawing/2014/main" id="{8442985C-A58B-5835-BD7F-625BA6097376}"/>
              </a:ext>
            </a:extLst>
          </p:cNvPr>
          <p:cNvSpPr>
            <a:spLocks noGrp="1"/>
          </p:cNvSpPr>
          <p:nvPr>
            <p:ph idx="1"/>
          </p:nvPr>
        </p:nvSpPr>
        <p:spPr/>
        <p:txBody>
          <a:bodyPr/>
          <a:lstStyle/>
          <a:p>
            <a:pPr marL="0" indent="0" algn="just">
              <a:buNone/>
            </a:pPr>
            <a:r>
              <a:rPr lang="en-US" b="1" dirty="0"/>
              <a:t>In different cities in Jordan, Jordanian weddings are all about traditional customs, music, and dance, making them special and full of cultural meaning. Each city adds its own flavor, making every wedding unique.</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1615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8DC5F-A1AC-7CBF-442B-4CA2F168B053}"/>
              </a:ext>
            </a:extLst>
          </p:cNvPr>
          <p:cNvSpPr>
            <a:spLocks noGrp="1"/>
          </p:cNvSpPr>
          <p:nvPr>
            <p:ph type="title"/>
          </p:nvPr>
        </p:nvSpPr>
        <p:spPr/>
        <p:txBody>
          <a:bodyPr/>
          <a:lstStyle/>
          <a:p>
            <a:r>
              <a:rPr lang="en-US" dirty="0">
                <a:solidFill>
                  <a:schemeClr val="accent5">
                    <a:lumMod val="75000"/>
                  </a:schemeClr>
                </a:solidFill>
              </a:rPr>
              <a:t>Jordanian weddings in Irbid </a:t>
            </a:r>
          </a:p>
        </p:txBody>
      </p:sp>
      <p:sp>
        <p:nvSpPr>
          <p:cNvPr id="3" name="Content Placeholder 2">
            <a:extLst>
              <a:ext uri="{FF2B5EF4-FFF2-40B4-BE49-F238E27FC236}">
                <a16:creationId xmlns:a16="http://schemas.microsoft.com/office/drawing/2014/main" id="{47EC836F-5B4B-AE48-0222-6895927FDF64}"/>
              </a:ext>
            </a:extLst>
          </p:cNvPr>
          <p:cNvSpPr>
            <a:spLocks noGrp="1"/>
          </p:cNvSpPr>
          <p:nvPr>
            <p:ph idx="1"/>
          </p:nvPr>
        </p:nvSpPr>
        <p:spPr/>
        <p:txBody>
          <a:bodyPr>
            <a:normAutofit lnSpcReduction="10000"/>
          </a:bodyPr>
          <a:lstStyle/>
          <a:p>
            <a:pPr algn="l">
              <a:buFont typeface="Arial" panose="020B0604020202020204" pitchFamily="34" charset="0"/>
              <a:buChar char="•"/>
            </a:pPr>
            <a:r>
              <a:rPr lang="en-US" b="1" i="0" dirty="0">
                <a:solidFill>
                  <a:srgbClr val="374151"/>
                </a:solidFill>
                <a:effectLst/>
                <a:latin typeface="Söhne"/>
              </a:rPr>
              <a:t>Mix of Old and New</a:t>
            </a:r>
            <a:r>
              <a:rPr lang="en-US" b="0" i="0" dirty="0">
                <a:solidFill>
                  <a:srgbClr val="374151"/>
                </a:solidFill>
                <a:effectLst/>
                <a:latin typeface="Söhne"/>
              </a:rPr>
              <a:t>: In Irbid, they like a mix of old and new. They keep the old traditions but add a modern touch.</a:t>
            </a:r>
          </a:p>
          <a:p>
            <a:pPr algn="l">
              <a:buFont typeface="Arial" panose="020B0604020202020204" pitchFamily="34" charset="0"/>
              <a:buChar char="•"/>
            </a:pPr>
            <a:r>
              <a:rPr lang="en-US" b="1" i="0" dirty="0">
                <a:solidFill>
                  <a:srgbClr val="374151"/>
                </a:solidFill>
                <a:effectLst/>
                <a:latin typeface="Söhne"/>
              </a:rPr>
              <a:t>Cool Dance</a:t>
            </a:r>
            <a:r>
              <a:rPr lang="en-US" b="0" i="0" dirty="0">
                <a:solidFill>
                  <a:srgbClr val="374151"/>
                </a:solidFill>
                <a:effectLst/>
                <a:latin typeface="Söhne"/>
              </a:rPr>
              <a:t>: They have a special dance called "</a:t>
            </a:r>
            <a:r>
              <a:rPr lang="en-US" b="0" i="0" dirty="0" err="1">
                <a:solidFill>
                  <a:srgbClr val="374151"/>
                </a:solidFill>
                <a:effectLst/>
                <a:latin typeface="Söhne"/>
              </a:rPr>
              <a:t>Dabke</a:t>
            </a:r>
            <a:r>
              <a:rPr lang="en-US" b="0" i="0" dirty="0">
                <a:solidFill>
                  <a:srgbClr val="374151"/>
                </a:solidFill>
                <a:effectLst/>
                <a:latin typeface="Söhne"/>
              </a:rPr>
              <a:t>" at Irbid weddings. Everyone, including the bride and groom, dances in a happy and rhythmic way.</a:t>
            </a:r>
          </a:p>
          <a:p>
            <a:pPr algn="l">
              <a:buFont typeface="Arial" panose="020B0604020202020204" pitchFamily="34" charset="0"/>
              <a:buChar char="•"/>
            </a:pPr>
            <a:r>
              <a:rPr lang="en-US" b="1" i="0" dirty="0">
                <a:solidFill>
                  <a:srgbClr val="374151"/>
                </a:solidFill>
                <a:effectLst/>
                <a:latin typeface="Söhne"/>
              </a:rPr>
              <a:t>Pretty Outfits</a:t>
            </a:r>
            <a:r>
              <a:rPr lang="en-US" b="0" i="0" dirty="0">
                <a:solidFill>
                  <a:srgbClr val="374151"/>
                </a:solidFill>
                <a:effectLst/>
                <a:latin typeface="Söhne"/>
              </a:rPr>
              <a:t>: In Irbid, they want the bride to look beautiful in a dress with lots of pretty designs, and the groom wears special Jordanian clothes to keep their traditions alive.</a:t>
            </a:r>
          </a:p>
          <a:p>
            <a:endParaRPr lang="en-US" dirty="0"/>
          </a:p>
        </p:txBody>
      </p:sp>
    </p:spTree>
    <p:extLst>
      <p:ext uri="{BB962C8B-B14F-4D97-AF65-F5344CB8AC3E}">
        <p14:creationId xmlns:p14="http://schemas.microsoft.com/office/powerpoint/2010/main" val="3704810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9AC5F8-ED26-DA19-6B5B-8ACE925B7A95}"/>
              </a:ext>
            </a:extLst>
          </p:cNvPr>
          <p:cNvPicPr>
            <a:picLocks noChangeAspect="1"/>
          </p:cNvPicPr>
          <p:nvPr/>
        </p:nvPicPr>
        <p:blipFill>
          <a:blip r:embed="rId2"/>
          <a:stretch>
            <a:fillRect/>
          </a:stretch>
        </p:blipFill>
        <p:spPr>
          <a:xfrm>
            <a:off x="8164227" y="1076038"/>
            <a:ext cx="2635317" cy="4705923"/>
          </a:xfrm>
          <a:prstGeom prst="rect">
            <a:avLst/>
          </a:prstGeom>
        </p:spPr>
      </p:pic>
      <p:pic>
        <p:nvPicPr>
          <p:cNvPr id="5" name="Picture 4">
            <a:extLst>
              <a:ext uri="{FF2B5EF4-FFF2-40B4-BE49-F238E27FC236}">
                <a16:creationId xmlns:a16="http://schemas.microsoft.com/office/drawing/2014/main" id="{37F16AF1-275F-25E0-459F-231B25F405DE}"/>
              </a:ext>
            </a:extLst>
          </p:cNvPr>
          <p:cNvPicPr>
            <a:picLocks noChangeAspect="1"/>
          </p:cNvPicPr>
          <p:nvPr/>
        </p:nvPicPr>
        <p:blipFill>
          <a:blip r:embed="rId3"/>
          <a:stretch>
            <a:fillRect/>
          </a:stretch>
        </p:blipFill>
        <p:spPr>
          <a:xfrm>
            <a:off x="4494998" y="1076038"/>
            <a:ext cx="3662252" cy="4705923"/>
          </a:xfrm>
          <a:prstGeom prst="rect">
            <a:avLst/>
          </a:prstGeom>
        </p:spPr>
      </p:pic>
      <p:pic>
        <p:nvPicPr>
          <p:cNvPr id="6" name="Picture 5">
            <a:extLst>
              <a:ext uri="{FF2B5EF4-FFF2-40B4-BE49-F238E27FC236}">
                <a16:creationId xmlns:a16="http://schemas.microsoft.com/office/drawing/2014/main" id="{394334E0-4340-0508-BE53-3A9EC424F3C0}"/>
              </a:ext>
            </a:extLst>
          </p:cNvPr>
          <p:cNvPicPr>
            <a:picLocks noChangeAspect="1"/>
          </p:cNvPicPr>
          <p:nvPr/>
        </p:nvPicPr>
        <p:blipFill>
          <a:blip r:embed="rId4"/>
          <a:stretch>
            <a:fillRect/>
          </a:stretch>
        </p:blipFill>
        <p:spPr>
          <a:xfrm>
            <a:off x="928680" y="1076038"/>
            <a:ext cx="3532470" cy="4709960"/>
          </a:xfrm>
          <a:prstGeom prst="rect">
            <a:avLst/>
          </a:prstGeom>
        </p:spPr>
      </p:pic>
    </p:spTree>
    <p:extLst>
      <p:ext uri="{BB962C8B-B14F-4D97-AF65-F5344CB8AC3E}">
        <p14:creationId xmlns:p14="http://schemas.microsoft.com/office/powerpoint/2010/main" val="3247755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2F1F4-AC60-3B7C-F60E-D4A2D7F454B5}"/>
              </a:ext>
            </a:extLst>
          </p:cNvPr>
          <p:cNvSpPr>
            <a:spLocks noGrp="1"/>
          </p:cNvSpPr>
          <p:nvPr>
            <p:ph type="title"/>
          </p:nvPr>
        </p:nvSpPr>
        <p:spPr/>
        <p:txBody>
          <a:bodyPr/>
          <a:lstStyle/>
          <a:p>
            <a:r>
              <a:rPr lang="en-US" dirty="0">
                <a:solidFill>
                  <a:schemeClr val="accent5">
                    <a:lumMod val="75000"/>
                  </a:schemeClr>
                </a:solidFill>
              </a:rPr>
              <a:t>Jordanian weddings in Salt </a:t>
            </a:r>
          </a:p>
        </p:txBody>
      </p:sp>
      <p:sp>
        <p:nvSpPr>
          <p:cNvPr id="3" name="Content Placeholder 2">
            <a:extLst>
              <a:ext uri="{FF2B5EF4-FFF2-40B4-BE49-F238E27FC236}">
                <a16:creationId xmlns:a16="http://schemas.microsoft.com/office/drawing/2014/main" id="{419FAB7A-0008-AE6B-681A-2F07F31BE172}"/>
              </a:ext>
            </a:extLst>
          </p:cNvPr>
          <p:cNvSpPr>
            <a:spLocks noGrp="1"/>
          </p:cNvSpPr>
          <p:nvPr>
            <p:ph idx="1"/>
          </p:nvPr>
        </p:nvSpPr>
        <p:spPr/>
        <p:txBody>
          <a:bodyPr>
            <a:normAutofit lnSpcReduction="10000"/>
          </a:bodyPr>
          <a:lstStyle/>
          <a:p>
            <a:pPr algn="l">
              <a:buFont typeface="Arial" panose="020B0604020202020204" pitchFamily="34" charset="0"/>
              <a:buChar char="•"/>
            </a:pPr>
            <a:r>
              <a:rPr lang="en-US" b="1" i="0" dirty="0">
                <a:solidFill>
                  <a:srgbClr val="374151"/>
                </a:solidFill>
                <a:effectLst/>
                <a:latin typeface="Söhne"/>
              </a:rPr>
              <a:t>Traditional Vibes</a:t>
            </a:r>
            <a:r>
              <a:rPr lang="en-US" b="0" i="0" dirty="0">
                <a:solidFill>
                  <a:srgbClr val="374151"/>
                </a:solidFill>
                <a:effectLst/>
                <a:latin typeface="Söhne"/>
              </a:rPr>
              <a:t>: In Salt, they love their traditions. Weddings here are full of old customs and ways.</a:t>
            </a:r>
          </a:p>
          <a:p>
            <a:pPr algn="l">
              <a:buFont typeface="Arial" panose="020B0604020202020204" pitchFamily="34" charset="0"/>
              <a:buChar char="•"/>
            </a:pPr>
            <a:r>
              <a:rPr lang="en-US" b="1" i="0" dirty="0">
                <a:solidFill>
                  <a:srgbClr val="374151"/>
                </a:solidFill>
                <a:effectLst/>
                <a:latin typeface="Söhne"/>
              </a:rPr>
              <a:t>Henna Night</a:t>
            </a:r>
            <a:r>
              <a:rPr lang="en-US" b="0" i="0" dirty="0">
                <a:solidFill>
                  <a:srgbClr val="374151"/>
                </a:solidFill>
                <a:effectLst/>
                <a:latin typeface="Söhne"/>
              </a:rPr>
              <a:t>: A big deal in Salt weddings, the henna night is when they put pretty henna designs on the bride's hands. Ladies sing and dance, making it a fun time.</a:t>
            </a:r>
          </a:p>
          <a:p>
            <a:pPr algn="l">
              <a:buFont typeface="Arial" panose="020B0604020202020204" pitchFamily="34" charset="0"/>
              <a:buChar char="•"/>
            </a:pPr>
            <a:r>
              <a:rPr lang="en-US" b="1" i="0" dirty="0">
                <a:solidFill>
                  <a:srgbClr val="374151"/>
                </a:solidFill>
                <a:effectLst/>
                <a:latin typeface="Söhne"/>
              </a:rPr>
              <a:t>Happy Parade</a:t>
            </a:r>
            <a:r>
              <a:rPr lang="en-US" b="0" i="0" dirty="0">
                <a:solidFill>
                  <a:srgbClr val="374151"/>
                </a:solidFill>
                <a:effectLst/>
                <a:latin typeface="Söhne"/>
              </a:rPr>
              <a:t>: There's a special parade called "</a:t>
            </a:r>
            <a:r>
              <a:rPr lang="en-US" b="0" i="0" dirty="0" err="1">
                <a:solidFill>
                  <a:srgbClr val="374151"/>
                </a:solidFill>
                <a:effectLst/>
                <a:latin typeface="Söhne"/>
              </a:rPr>
              <a:t>zaffeh</a:t>
            </a:r>
            <a:r>
              <a:rPr lang="en-US" b="0" i="0" dirty="0">
                <a:solidFill>
                  <a:srgbClr val="374151"/>
                </a:solidFill>
                <a:effectLst/>
                <a:latin typeface="Söhne"/>
              </a:rPr>
              <a:t>" that takes the bride to the wedding place. People in the parade sing and dance in the Jordanian way, making it all lively and cheerful.</a:t>
            </a:r>
          </a:p>
          <a:p>
            <a:endParaRPr lang="en-US" dirty="0"/>
          </a:p>
        </p:txBody>
      </p:sp>
    </p:spTree>
    <p:extLst>
      <p:ext uri="{BB962C8B-B14F-4D97-AF65-F5344CB8AC3E}">
        <p14:creationId xmlns:p14="http://schemas.microsoft.com/office/powerpoint/2010/main" val="3092028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47A4AC-DD29-2BD5-2E74-FDAFCAB0F9E3}"/>
              </a:ext>
            </a:extLst>
          </p:cNvPr>
          <p:cNvPicPr>
            <a:picLocks noChangeAspect="1"/>
          </p:cNvPicPr>
          <p:nvPr/>
        </p:nvPicPr>
        <p:blipFill>
          <a:blip r:embed="rId2"/>
          <a:stretch>
            <a:fillRect/>
          </a:stretch>
        </p:blipFill>
        <p:spPr>
          <a:xfrm>
            <a:off x="4941462" y="1457477"/>
            <a:ext cx="4293777" cy="4004309"/>
          </a:xfrm>
          <a:prstGeom prst="rect">
            <a:avLst/>
          </a:prstGeom>
        </p:spPr>
      </p:pic>
      <p:pic>
        <p:nvPicPr>
          <p:cNvPr id="5" name="Picture 4">
            <a:extLst>
              <a:ext uri="{FF2B5EF4-FFF2-40B4-BE49-F238E27FC236}">
                <a16:creationId xmlns:a16="http://schemas.microsoft.com/office/drawing/2014/main" id="{44B77734-1C7B-8F70-F744-CC042FA038C1}"/>
              </a:ext>
            </a:extLst>
          </p:cNvPr>
          <p:cNvPicPr>
            <a:picLocks noChangeAspect="1"/>
          </p:cNvPicPr>
          <p:nvPr/>
        </p:nvPicPr>
        <p:blipFill>
          <a:blip r:embed="rId3"/>
          <a:stretch>
            <a:fillRect/>
          </a:stretch>
        </p:blipFill>
        <p:spPr>
          <a:xfrm>
            <a:off x="2541070" y="1457477"/>
            <a:ext cx="2208105" cy="3943045"/>
          </a:xfrm>
          <a:prstGeom prst="rect">
            <a:avLst/>
          </a:prstGeom>
        </p:spPr>
      </p:pic>
    </p:spTree>
    <p:extLst>
      <p:ext uri="{BB962C8B-B14F-4D97-AF65-F5344CB8AC3E}">
        <p14:creationId xmlns:p14="http://schemas.microsoft.com/office/powerpoint/2010/main" val="2235898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3928C-5107-39D4-8587-A82B13DBE44C}"/>
              </a:ext>
            </a:extLst>
          </p:cNvPr>
          <p:cNvSpPr>
            <a:spLocks noGrp="1"/>
          </p:cNvSpPr>
          <p:nvPr>
            <p:ph type="title"/>
          </p:nvPr>
        </p:nvSpPr>
        <p:spPr/>
        <p:txBody>
          <a:bodyPr/>
          <a:lstStyle/>
          <a:p>
            <a:r>
              <a:rPr lang="en-US" dirty="0">
                <a:solidFill>
                  <a:schemeClr val="accent5">
                    <a:lumMod val="75000"/>
                  </a:schemeClr>
                </a:solidFill>
              </a:rPr>
              <a:t>Jordanian weddings in </a:t>
            </a:r>
            <a:r>
              <a:rPr lang="en-US" dirty="0" err="1">
                <a:solidFill>
                  <a:schemeClr val="accent5">
                    <a:lumMod val="75000"/>
                  </a:schemeClr>
                </a:solidFill>
              </a:rPr>
              <a:t>Karak</a:t>
            </a:r>
            <a:r>
              <a:rPr lang="en-US" dirty="0">
                <a:solidFill>
                  <a:schemeClr val="accent5">
                    <a:lumMod val="75000"/>
                  </a:schemeClr>
                </a:solidFill>
              </a:rPr>
              <a:t> </a:t>
            </a:r>
          </a:p>
        </p:txBody>
      </p:sp>
      <p:sp>
        <p:nvSpPr>
          <p:cNvPr id="3" name="Content Placeholder 2">
            <a:extLst>
              <a:ext uri="{FF2B5EF4-FFF2-40B4-BE49-F238E27FC236}">
                <a16:creationId xmlns:a16="http://schemas.microsoft.com/office/drawing/2014/main" id="{5C6443E5-00C7-EDA9-2B4E-2E542CCE3337}"/>
              </a:ext>
            </a:extLst>
          </p:cNvPr>
          <p:cNvSpPr>
            <a:spLocks noGrp="1"/>
          </p:cNvSpPr>
          <p:nvPr>
            <p:ph idx="1"/>
          </p:nvPr>
        </p:nvSpPr>
        <p:spPr/>
        <p:txBody>
          <a:bodyPr>
            <a:normAutofit lnSpcReduction="10000"/>
          </a:bodyPr>
          <a:lstStyle/>
          <a:p>
            <a:pPr algn="l">
              <a:buFont typeface="Arial" panose="020B0604020202020204" pitchFamily="34" charset="0"/>
              <a:buChar char="•"/>
            </a:pPr>
            <a:r>
              <a:rPr lang="en-US" b="1" i="0" dirty="0">
                <a:solidFill>
                  <a:srgbClr val="374151"/>
                </a:solidFill>
                <a:effectLst/>
                <a:latin typeface="Söhne"/>
              </a:rPr>
              <a:t>History Matters</a:t>
            </a:r>
            <a:r>
              <a:rPr lang="en-US" b="0" i="0" dirty="0">
                <a:solidFill>
                  <a:srgbClr val="374151"/>
                </a:solidFill>
                <a:effectLst/>
                <a:latin typeface="Söhne"/>
              </a:rPr>
              <a:t>: In </a:t>
            </a:r>
            <a:r>
              <a:rPr lang="en-US" b="0" i="0" dirty="0" err="1">
                <a:solidFill>
                  <a:srgbClr val="374151"/>
                </a:solidFill>
                <a:effectLst/>
                <a:latin typeface="Söhne"/>
              </a:rPr>
              <a:t>Karak</a:t>
            </a:r>
            <a:r>
              <a:rPr lang="en-US" b="0" i="0" dirty="0">
                <a:solidFill>
                  <a:srgbClr val="374151"/>
                </a:solidFill>
                <a:effectLst/>
                <a:latin typeface="Söhne"/>
              </a:rPr>
              <a:t>, they love their history. Some couples even have their weddings in a big old castle, making the day feel grand and special.</a:t>
            </a:r>
          </a:p>
          <a:p>
            <a:pPr algn="l">
              <a:buFont typeface="Arial" panose="020B0604020202020204" pitchFamily="34" charset="0"/>
              <a:buChar char="•"/>
            </a:pPr>
            <a:r>
              <a:rPr lang="en-US" b="1" i="0" dirty="0">
                <a:solidFill>
                  <a:srgbClr val="374151"/>
                </a:solidFill>
                <a:effectLst/>
                <a:latin typeface="Söhne"/>
              </a:rPr>
              <a:t>Sweet Music</a:t>
            </a:r>
            <a:r>
              <a:rPr lang="en-US" b="0" i="0" dirty="0">
                <a:solidFill>
                  <a:srgbClr val="374151"/>
                </a:solidFill>
                <a:effectLst/>
                <a:latin typeface="Söhne"/>
              </a:rPr>
              <a:t>: They have a special kind of music with traditional instruments like the </a:t>
            </a:r>
            <a:r>
              <a:rPr lang="en-US" b="0" i="0" dirty="0" err="1">
                <a:solidFill>
                  <a:srgbClr val="374151"/>
                </a:solidFill>
                <a:effectLst/>
                <a:latin typeface="Söhne"/>
              </a:rPr>
              <a:t>rebaba</a:t>
            </a:r>
            <a:r>
              <a:rPr lang="en-US" b="0" i="0" dirty="0">
                <a:solidFill>
                  <a:srgbClr val="374151"/>
                </a:solidFill>
                <a:effectLst/>
                <a:latin typeface="Söhne"/>
              </a:rPr>
              <a:t> and </a:t>
            </a:r>
            <a:r>
              <a:rPr lang="en-US" b="0" i="0" dirty="0" err="1">
                <a:solidFill>
                  <a:srgbClr val="374151"/>
                </a:solidFill>
                <a:effectLst/>
                <a:latin typeface="Söhne"/>
              </a:rPr>
              <a:t>mijwiz</a:t>
            </a:r>
            <a:r>
              <a:rPr lang="en-US" b="0" i="0" dirty="0">
                <a:solidFill>
                  <a:srgbClr val="374151"/>
                </a:solidFill>
                <a:effectLst/>
                <a:latin typeface="Söhne"/>
              </a:rPr>
              <a:t>. It's all about keeping their traditions alive and authentic.</a:t>
            </a:r>
          </a:p>
          <a:p>
            <a:pPr algn="l">
              <a:buFont typeface="Arial" panose="020B0604020202020204" pitchFamily="34" charset="0"/>
              <a:buChar char="•"/>
            </a:pPr>
            <a:r>
              <a:rPr lang="en-US" b="1" i="0" dirty="0">
                <a:solidFill>
                  <a:srgbClr val="374151"/>
                </a:solidFill>
                <a:effectLst/>
                <a:latin typeface="Söhne"/>
              </a:rPr>
              <a:t>Elders' Blessings</a:t>
            </a:r>
            <a:r>
              <a:rPr lang="en-US" b="0" i="0" dirty="0">
                <a:solidFill>
                  <a:srgbClr val="374151"/>
                </a:solidFill>
                <a:effectLst/>
                <a:latin typeface="Söhne"/>
              </a:rPr>
              <a:t>: In </a:t>
            </a:r>
            <a:r>
              <a:rPr lang="en-US" b="0" i="0" dirty="0" err="1">
                <a:solidFill>
                  <a:srgbClr val="374151"/>
                </a:solidFill>
                <a:effectLst/>
                <a:latin typeface="Söhne"/>
              </a:rPr>
              <a:t>Karak</a:t>
            </a:r>
            <a:r>
              <a:rPr lang="en-US" b="0" i="0" dirty="0">
                <a:solidFill>
                  <a:srgbClr val="374151"/>
                </a:solidFill>
                <a:effectLst/>
                <a:latin typeface="Söhne"/>
              </a:rPr>
              <a:t>, the older folks are important. They give their blessings at weddings, making sure everyone remembers the importance of family and history.</a:t>
            </a:r>
          </a:p>
          <a:p>
            <a:endParaRPr lang="en-US" dirty="0"/>
          </a:p>
        </p:txBody>
      </p:sp>
    </p:spTree>
    <p:extLst>
      <p:ext uri="{BB962C8B-B14F-4D97-AF65-F5344CB8AC3E}">
        <p14:creationId xmlns:p14="http://schemas.microsoft.com/office/powerpoint/2010/main" val="395565778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47</TotalTime>
  <Words>546</Words>
  <Application>Microsoft Office PowerPoint</Application>
  <PresentationFormat>Widescreen</PresentationFormat>
  <Paragraphs>37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Garamond</vt:lpstr>
      <vt:lpstr>Söhne</vt:lpstr>
      <vt:lpstr>Organic</vt:lpstr>
      <vt:lpstr>Culture and Traditions in Jordan </vt:lpstr>
      <vt:lpstr>Jordanian Traditional Weddings  </vt:lpstr>
      <vt:lpstr>What to Expect in Traditional weddings </vt:lpstr>
      <vt:lpstr>Jordanian Traditional weddings in different cities in Jordan </vt:lpstr>
      <vt:lpstr>Jordanian weddings in Irbid </vt:lpstr>
      <vt:lpstr>PowerPoint Presentation</vt:lpstr>
      <vt:lpstr>Jordanian weddings in Salt </vt:lpstr>
      <vt:lpstr>PowerPoint Presentation</vt:lpstr>
      <vt:lpstr>Jordanian weddings in Karak </vt:lpstr>
      <vt:lpstr>PowerPoint Presentation</vt:lpstr>
      <vt:lpstr>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and Traditions in Jordan </dc:title>
  <dc:creator>HP</dc:creator>
  <cp:lastModifiedBy>HP</cp:lastModifiedBy>
  <cp:revision>6</cp:revision>
  <dcterms:created xsi:type="dcterms:W3CDTF">2023-11-07T19:23:33Z</dcterms:created>
  <dcterms:modified xsi:type="dcterms:W3CDTF">2023-11-07T20:11:12Z</dcterms:modified>
</cp:coreProperties>
</file>