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0" r:id="rId3"/>
    <p:sldId id="257" r:id="rId4"/>
    <p:sldId id="259" r:id="rId5"/>
    <p:sldId id="262" r:id="rId6"/>
    <p:sldId id="263" r:id="rId7"/>
    <p:sldId id="267" r:id="rId8"/>
    <p:sldId id="269" r:id="rId9"/>
    <p:sldId id="265" r:id="rId10"/>
    <p:sldId id="264" r:id="rId11"/>
    <p:sldId id="270" r:id="rId12"/>
    <p:sldId id="272" r:id="rId13"/>
    <p:sldId id="273" r:id="rId14"/>
    <p:sldId id="274" r:id="rId15"/>
    <p:sldId id="271" r:id="rId16"/>
    <p:sldId id="275" r:id="rId17"/>
    <p:sldId id="276" r:id="rId18"/>
    <p:sldId id="27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varScale="1">
        <p:scale>
          <a:sx n="82" d="100"/>
          <a:sy n="82"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9CA8E6-3232-4E93-B42C-821298D8A9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8AF8-E123-4EC3-91F0-4C039B990A3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40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9CA8E6-3232-4E93-B42C-821298D8A9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8AF8-E123-4EC3-91F0-4C039B990A37}" type="slidenum">
              <a:rPr lang="en-US" smtClean="0"/>
              <a:t>‹#›</a:t>
            </a:fld>
            <a:endParaRPr lang="en-US"/>
          </a:p>
        </p:txBody>
      </p:sp>
    </p:spTree>
    <p:extLst>
      <p:ext uri="{BB962C8B-B14F-4D97-AF65-F5344CB8AC3E}">
        <p14:creationId xmlns:p14="http://schemas.microsoft.com/office/powerpoint/2010/main" val="375449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9CA8E6-3232-4E93-B42C-821298D8A9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8AF8-E123-4EC3-91F0-4C039B990A37}" type="slidenum">
              <a:rPr lang="en-US" smtClean="0"/>
              <a:t>‹#›</a:t>
            </a:fld>
            <a:endParaRPr lang="en-US"/>
          </a:p>
        </p:txBody>
      </p:sp>
    </p:spTree>
    <p:extLst>
      <p:ext uri="{BB962C8B-B14F-4D97-AF65-F5344CB8AC3E}">
        <p14:creationId xmlns:p14="http://schemas.microsoft.com/office/powerpoint/2010/main" val="244720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9CA8E6-3232-4E93-B42C-821298D8A9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8AF8-E123-4EC3-91F0-4C039B990A37}" type="slidenum">
              <a:rPr lang="en-US" smtClean="0"/>
              <a:t>‹#›</a:t>
            </a:fld>
            <a:endParaRPr lang="en-US"/>
          </a:p>
        </p:txBody>
      </p:sp>
    </p:spTree>
    <p:extLst>
      <p:ext uri="{BB962C8B-B14F-4D97-AF65-F5344CB8AC3E}">
        <p14:creationId xmlns:p14="http://schemas.microsoft.com/office/powerpoint/2010/main" val="101132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9CA8E6-3232-4E93-B42C-821298D8A9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8AF8-E123-4EC3-91F0-4C039B990A3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00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9CA8E6-3232-4E93-B42C-821298D8A950}"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F8AF8-E123-4EC3-91F0-4C039B990A37}" type="slidenum">
              <a:rPr lang="en-US" smtClean="0"/>
              <a:t>‹#›</a:t>
            </a:fld>
            <a:endParaRPr lang="en-US"/>
          </a:p>
        </p:txBody>
      </p:sp>
    </p:spTree>
    <p:extLst>
      <p:ext uri="{BB962C8B-B14F-4D97-AF65-F5344CB8AC3E}">
        <p14:creationId xmlns:p14="http://schemas.microsoft.com/office/powerpoint/2010/main" val="128805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9CA8E6-3232-4E93-B42C-821298D8A950}"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F8AF8-E123-4EC3-91F0-4C039B990A37}" type="slidenum">
              <a:rPr lang="en-US" smtClean="0"/>
              <a:t>‹#›</a:t>
            </a:fld>
            <a:endParaRPr lang="en-US"/>
          </a:p>
        </p:txBody>
      </p:sp>
    </p:spTree>
    <p:extLst>
      <p:ext uri="{BB962C8B-B14F-4D97-AF65-F5344CB8AC3E}">
        <p14:creationId xmlns:p14="http://schemas.microsoft.com/office/powerpoint/2010/main" val="2033628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9CA8E6-3232-4E93-B42C-821298D8A950}"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F8AF8-E123-4EC3-91F0-4C039B990A37}" type="slidenum">
              <a:rPr lang="en-US" smtClean="0"/>
              <a:t>‹#›</a:t>
            </a:fld>
            <a:endParaRPr lang="en-US"/>
          </a:p>
        </p:txBody>
      </p:sp>
    </p:spTree>
    <p:extLst>
      <p:ext uri="{BB962C8B-B14F-4D97-AF65-F5344CB8AC3E}">
        <p14:creationId xmlns:p14="http://schemas.microsoft.com/office/powerpoint/2010/main" val="2004850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89CA8E6-3232-4E93-B42C-821298D8A950}" type="datetimeFigureOut">
              <a:rPr lang="en-US" smtClean="0"/>
              <a:t>11/7/2023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88F8AF8-E123-4EC3-91F0-4C039B990A37}" type="slidenum">
              <a:rPr lang="en-US" smtClean="0"/>
              <a:t>‹#›</a:t>
            </a:fld>
            <a:endParaRPr lang="en-US"/>
          </a:p>
        </p:txBody>
      </p:sp>
    </p:spTree>
    <p:extLst>
      <p:ext uri="{BB962C8B-B14F-4D97-AF65-F5344CB8AC3E}">
        <p14:creationId xmlns:p14="http://schemas.microsoft.com/office/powerpoint/2010/main" val="302452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89CA8E6-3232-4E93-B42C-821298D8A950}" type="datetimeFigureOut">
              <a:rPr lang="en-US" smtClean="0"/>
              <a:t>11/7/2023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88F8AF8-E123-4EC3-91F0-4C039B990A37}" type="slidenum">
              <a:rPr lang="en-US" smtClean="0"/>
              <a:t>‹#›</a:t>
            </a:fld>
            <a:endParaRPr lang="en-US"/>
          </a:p>
        </p:txBody>
      </p:sp>
    </p:spTree>
    <p:extLst>
      <p:ext uri="{BB962C8B-B14F-4D97-AF65-F5344CB8AC3E}">
        <p14:creationId xmlns:p14="http://schemas.microsoft.com/office/powerpoint/2010/main" val="55473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89CA8E6-3232-4E93-B42C-821298D8A950}"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F8AF8-E123-4EC3-91F0-4C039B990A37}" type="slidenum">
              <a:rPr lang="en-US" smtClean="0"/>
              <a:t>‹#›</a:t>
            </a:fld>
            <a:endParaRPr lang="en-US"/>
          </a:p>
        </p:txBody>
      </p:sp>
    </p:spTree>
    <p:extLst>
      <p:ext uri="{BB962C8B-B14F-4D97-AF65-F5344CB8AC3E}">
        <p14:creationId xmlns:p14="http://schemas.microsoft.com/office/powerpoint/2010/main" val="238689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89CA8E6-3232-4E93-B42C-821298D8A950}" type="datetimeFigureOut">
              <a:rPr lang="en-US" smtClean="0"/>
              <a:t>11/7/2023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88F8AF8-E123-4EC3-91F0-4C039B990A3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680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www.visitjordan.gov.jo/" TargetMode="External"/><Relationship Id="rId2" Type="http://schemas.openxmlformats.org/officeDocument/2006/relationships/hyperlink" Target="https://umayyad.eu/" TargetMode="External"/><Relationship Id="rId1" Type="http://schemas.openxmlformats.org/officeDocument/2006/relationships/slideLayout" Target="../slideLayouts/slideLayout4.xml"/><Relationship Id="rId5" Type="http://schemas.openxmlformats.org/officeDocument/2006/relationships/hyperlink" Target="https://www.enicbcmed.eu/" TargetMode="External"/><Relationship Id="rId4" Type="http://schemas.openxmlformats.org/officeDocument/2006/relationships/hyperlink" Target="https://www.jstor.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063274-C1A7-41BA-A988-68C725667704}"/>
              </a:ext>
            </a:extLst>
          </p:cNvPr>
          <p:cNvPicPr>
            <a:picLocks noChangeAspect="1"/>
          </p:cNvPicPr>
          <p:nvPr/>
        </p:nvPicPr>
        <p:blipFill>
          <a:blip r:embed="rId2"/>
          <a:stretch>
            <a:fillRect/>
          </a:stretch>
        </p:blipFill>
        <p:spPr>
          <a:xfrm>
            <a:off x="-1" y="0"/>
            <a:ext cx="12192001" cy="4399280"/>
          </a:xfrm>
          <a:prstGeom prst="rect">
            <a:avLst/>
          </a:prstGeom>
        </p:spPr>
      </p:pic>
      <p:sp>
        <p:nvSpPr>
          <p:cNvPr id="3" name="Rectangle 2">
            <a:extLst>
              <a:ext uri="{FF2B5EF4-FFF2-40B4-BE49-F238E27FC236}">
                <a16:creationId xmlns:a16="http://schemas.microsoft.com/office/drawing/2014/main" id="{223C489C-D1D5-4DE2-AF0A-91CD50A93BC5}"/>
              </a:ext>
            </a:extLst>
          </p:cNvPr>
          <p:cNvSpPr/>
          <p:nvPr/>
        </p:nvSpPr>
        <p:spPr>
          <a:xfrm>
            <a:off x="616721" y="4399280"/>
            <a:ext cx="4647683" cy="923330"/>
          </a:xfrm>
          <a:prstGeom prst="rect">
            <a:avLst/>
          </a:prstGeom>
        </p:spPr>
        <p:txBody>
          <a:bodyPr wrap="none">
            <a:spAutoFit/>
          </a:bodyPr>
          <a:lstStyle/>
          <a:p>
            <a:r>
              <a:rPr lang="en-US" sz="5400" b="1" dirty="0">
                <a:latin typeface="Arial" panose="020B0604020202020204" pitchFamily="34" charset="0"/>
                <a:cs typeface="Arial" panose="020B0604020202020204" pitchFamily="34" charset="0"/>
              </a:rPr>
              <a:t>My Traditions</a:t>
            </a:r>
            <a:endParaRPr lang="en-US" sz="5400" dirty="0"/>
          </a:p>
        </p:txBody>
      </p:sp>
      <p:sp>
        <p:nvSpPr>
          <p:cNvPr id="4" name="Subtitle 2">
            <a:extLst>
              <a:ext uri="{FF2B5EF4-FFF2-40B4-BE49-F238E27FC236}">
                <a16:creationId xmlns:a16="http://schemas.microsoft.com/office/drawing/2014/main" id="{549C8782-9AA2-45AD-A09C-BB42EBD35219}"/>
              </a:ext>
            </a:extLst>
          </p:cNvPr>
          <p:cNvSpPr txBox="1">
            <a:spLocks/>
          </p:cNvSpPr>
          <p:nvPr/>
        </p:nvSpPr>
        <p:spPr>
          <a:xfrm>
            <a:off x="616721" y="5225852"/>
            <a:ext cx="10058400" cy="119334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800" b="1" dirty="0">
                <a:latin typeface="Arial" panose="020B0604020202020204" pitchFamily="34" charset="0"/>
                <a:cs typeface="Arial" panose="020B0604020202020204" pitchFamily="34" charset="0"/>
              </a:rPr>
              <a:t>Hosting </a:t>
            </a:r>
            <a:r>
              <a:rPr lang="en-US" sz="2800" b="1" dirty="0" smtClean="0">
                <a:latin typeface="Arial" panose="020B0604020202020204" pitchFamily="34" charset="0"/>
                <a:cs typeface="Arial" panose="020B0604020202020204" pitchFamily="34" charset="0"/>
              </a:rPr>
              <a:t>Guests </a:t>
            </a:r>
            <a:r>
              <a:rPr lang="en-US" sz="2800" b="1" dirty="0">
                <a:latin typeface="Arial" panose="020B0604020202020204" pitchFamily="34" charset="0"/>
                <a:cs typeface="Arial" panose="020B0604020202020204" pitchFamily="34" charset="0"/>
              </a:rPr>
              <a:t>in Jordanian Traditions</a:t>
            </a:r>
            <a:endParaRPr lang="en-US" sz="28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Group 6E </a:t>
            </a:r>
          </a:p>
        </p:txBody>
      </p:sp>
      <p:graphicFrame>
        <p:nvGraphicFramePr>
          <p:cNvPr id="5" name="Table 4">
            <a:extLst>
              <a:ext uri="{FF2B5EF4-FFF2-40B4-BE49-F238E27FC236}">
                <a16:creationId xmlns:a16="http://schemas.microsoft.com/office/drawing/2014/main" id="{A63DA8C7-EDBA-4483-B4ED-127CACF3D862}"/>
              </a:ext>
            </a:extLst>
          </p:cNvPr>
          <p:cNvGraphicFramePr>
            <a:graphicFrameLocks noGrp="1"/>
          </p:cNvGraphicFramePr>
          <p:nvPr>
            <p:extLst>
              <p:ext uri="{D42A27DB-BD31-4B8C-83A1-F6EECF244321}">
                <p14:modId xmlns:p14="http://schemas.microsoft.com/office/powerpoint/2010/main" val="3398511472"/>
              </p:ext>
            </p:extLst>
          </p:nvPr>
        </p:nvGraphicFramePr>
        <p:xfrm>
          <a:off x="2198882" y="5849235"/>
          <a:ext cx="5705598" cy="423418"/>
        </p:xfrm>
        <a:graphic>
          <a:graphicData uri="http://schemas.openxmlformats.org/drawingml/2006/table">
            <a:tbl>
              <a:tblPr firstRow="1" firstCol="1" bandRow="1">
                <a:tableStyleId>{5C22544A-7EE6-4342-B048-85BDC9FD1C3A}</a:tableStyleId>
              </a:tblPr>
              <a:tblGrid>
                <a:gridCol w="2852799">
                  <a:extLst>
                    <a:ext uri="{9D8B030D-6E8A-4147-A177-3AD203B41FA5}">
                      <a16:colId xmlns:a16="http://schemas.microsoft.com/office/drawing/2014/main" val="3175487643"/>
                    </a:ext>
                  </a:extLst>
                </a:gridCol>
                <a:gridCol w="2852799">
                  <a:extLst>
                    <a:ext uri="{9D8B030D-6E8A-4147-A177-3AD203B41FA5}">
                      <a16:colId xmlns:a16="http://schemas.microsoft.com/office/drawing/2014/main" val="821610248"/>
                    </a:ext>
                  </a:extLst>
                </a:gridCol>
              </a:tblGrid>
              <a:tr h="0">
                <a:tc>
                  <a:txBody>
                    <a:bodyPr/>
                    <a:lstStyle/>
                    <a:p>
                      <a:pPr marL="342900" marR="0" lvl="0" indent="-342900" rtl="0">
                        <a:lnSpc>
                          <a:spcPct val="107000"/>
                        </a:lnSpc>
                        <a:spcBef>
                          <a:spcPts val="0"/>
                        </a:spcBef>
                        <a:spcAft>
                          <a:spcPts val="0"/>
                        </a:spcAft>
                        <a:buFont typeface="Symbol" panose="05050102010706020507" pitchFamily="18" charset="2"/>
                        <a:buChar char=""/>
                      </a:pPr>
                      <a:r>
                        <a:rPr lang="en-US" sz="1400" b="0" kern="1200" cap="all" spc="200" baseline="0" dirty="0">
                          <a:solidFill>
                            <a:schemeClr val="tx2"/>
                          </a:solidFill>
                          <a:latin typeface="Arial" panose="020B0604020202020204" pitchFamily="34" charset="0"/>
                          <a:ea typeface="+mn-ea"/>
                          <a:cs typeface="Arial" panose="020B0604020202020204" pitchFamily="34" charset="0"/>
                        </a:rPr>
                        <a:t>Awn AL </a:t>
                      </a:r>
                      <a:r>
                        <a:rPr lang="en-US" sz="1400" b="0" kern="1200" cap="all" spc="200" baseline="0" dirty="0" err="1">
                          <a:solidFill>
                            <a:schemeClr val="tx2"/>
                          </a:solidFill>
                          <a:latin typeface="Arial" panose="020B0604020202020204" pitchFamily="34" charset="0"/>
                          <a:ea typeface="+mn-ea"/>
                          <a:cs typeface="Arial" panose="020B0604020202020204" pitchFamily="34" charset="0"/>
                        </a:rPr>
                        <a:t>Radaideh</a:t>
                      </a:r>
                      <a:endParaRPr lang="en-US" sz="1400" b="0" kern="1200" cap="all" spc="200" baseline="0" dirty="0">
                        <a:solidFill>
                          <a:schemeClr val="tx2"/>
                        </a:solidFill>
                        <a:latin typeface="Arial" panose="020B0604020202020204" pitchFamily="34" charset="0"/>
                        <a:ea typeface="+mn-ea"/>
                        <a:cs typeface="Arial" panose="020B0604020202020204" pitchFamily="34" charset="0"/>
                      </a:endParaRPr>
                    </a:p>
                  </a:txBody>
                  <a:tcPr marL="68580" marR="68580" marT="0" marB="0">
                    <a:solidFill>
                      <a:schemeClr val="bg1"/>
                    </a:solidFill>
                  </a:tcPr>
                </a:tc>
                <a:tc>
                  <a:txBody>
                    <a:bodyPr/>
                    <a:lstStyle/>
                    <a:p>
                      <a:pPr marL="342900" marR="0" lvl="0" indent="-342900" rtl="0">
                        <a:lnSpc>
                          <a:spcPct val="107000"/>
                        </a:lnSpc>
                        <a:spcBef>
                          <a:spcPts val="0"/>
                        </a:spcBef>
                        <a:spcAft>
                          <a:spcPts val="0"/>
                        </a:spcAft>
                        <a:buFont typeface="Symbol" panose="05050102010706020507" pitchFamily="18" charset="2"/>
                        <a:buChar char=""/>
                      </a:pPr>
                      <a:r>
                        <a:rPr lang="en-US" sz="1400" b="0" kern="1200" cap="all" spc="200" baseline="0" dirty="0">
                          <a:solidFill>
                            <a:schemeClr val="tx2"/>
                          </a:solidFill>
                          <a:latin typeface="Arial" panose="020B0604020202020204" pitchFamily="34" charset="0"/>
                          <a:ea typeface="+mn-ea"/>
                          <a:cs typeface="Arial" panose="020B0604020202020204" pitchFamily="34" charset="0"/>
                        </a:rPr>
                        <a:t>Costa </a:t>
                      </a:r>
                      <a:r>
                        <a:rPr lang="en-US" sz="1400" b="0" kern="1200" cap="all" spc="200" baseline="0" dirty="0" err="1">
                          <a:solidFill>
                            <a:schemeClr val="tx2"/>
                          </a:solidFill>
                          <a:latin typeface="Arial" panose="020B0604020202020204" pitchFamily="34" charset="0"/>
                          <a:ea typeface="+mn-ea"/>
                          <a:cs typeface="Arial" panose="020B0604020202020204" pitchFamily="34" charset="0"/>
                        </a:rPr>
                        <a:t>Bosheh</a:t>
                      </a:r>
                      <a:endParaRPr lang="en-US" sz="1400" b="0" kern="1200" cap="all" spc="200" baseline="0" dirty="0">
                        <a:solidFill>
                          <a:schemeClr val="tx2"/>
                        </a:solidFill>
                        <a:latin typeface="Arial" panose="020B0604020202020204" pitchFamily="34" charset="0"/>
                        <a:ea typeface="+mn-ea"/>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913331035"/>
                  </a:ext>
                </a:extLst>
              </a:tr>
              <a:tr h="0">
                <a:tc>
                  <a:txBody>
                    <a:bodyPr/>
                    <a:lstStyle/>
                    <a:p>
                      <a:pPr marL="342900" marR="0" lvl="0" indent="-342900" rtl="0">
                        <a:lnSpc>
                          <a:spcPct val="107000"/>
                        </a:lnSpc>
                        <a:spcBef>
                          <a:spcPts val="0"/>
                        </a:spcBef>
                        <a:spcAft>
                          <a:spcPts val="0"/>
                        </a:spcAft>
                        <a:buFont typeface="Symbol" panose="05050102010706020507" pitchFamily="18" charset="2"/>
                        <a:buChar char=""/>
                      </a:pPr>
                      <a:r>
                        <a:rPr lang="en-US" sz="1400" b="0" kern="1200" cap="all" spc="200" baseline="0" dirty="0">
                          <a:solidFill>
                            <a:schemeClr val="tx2"/>
                          </a:solidFill>
                          <a:latin typeface="Arial" panose="020B0604020202020204" pitchFamily="34" charset="0"/>
                          <a:ea typeface="+mn-ea"/>
                          <a:cs typeface="Arial" panose="020B0604020202020204" pitchFamily="34" charset="0"/>
                        </a:rPr>
                        <a:t>Maya Abdul </a:t>
                      </a:r>
                      <a:r>
                        <a:rPr lang="en-US" sz="1400" b="0" kern="1200" cap="all" spc="200" baseline="0" dirty="0" err="1">
                          <a:solidFill>
                            <a:schemeClr val="tx2"/>
                          </a:solidFill>
                          <a:latin typeface="Arial" panose="020B0604020202020204" pitchFamily="34" charset="0"/>
                          <a:ea typeface="+mn-ea"/>
                          <a:cs typeface="Arial" panose="020B0604020202020204" pitchFamily="34" charset="0"/>
                        </a:rPr>
                        <a:t>Razik</a:t>
                      </a:r>
                      <a:endParaRPr lang="en-US" sz="1400" b="0" kern="1200" cap="all" spc="200" baseline="0" dirty="0">
                        <a:solidFill>
                          <a:schemeClr val="tx2"/>
                        </a:solidFill>
                        <a:latin typeface="Arial" panose="020B0604020202020204" pitchFamily="34" charset="0"/>
                        <a:ea typeface="+mn-ea"/>
                        <a:cs typeface="Arial" panose="020B0604020202020204" pitchFamily="34" charset="0"/>
                      </a:endParaRPr>
                    </a:p>
                  </a:txBody>
                  <a:tcPr marL="68580" marR="68580" marT="0" marB="0">
                    <a:solidFill>
                      <a:schemeClr val="bg1"/>
                    </a:solidFill>
                  </a:tcPr>
                </a:tc>
                <a:tc>
                  <a:txBody>
                    <a:bodyPr/>
                    <a:lstStyle/>
                    <a:p>
                      <a:pPr marL="342900" marR="0" lvl="0" indent="-342900" rtl="0">
                        <a:lnSpc>
                          <a:spcPct val="107000"/>
                        </a:lnSpc>
                        <a:spcBef>
                          <a:spcPts val="0"/>
                        </a:spcBef>
                        <a:spcAft>
                          <a:spcPts val="0"/>
                        </a:spcAft>
                        <a:buFont typeface="Symbol" panose="05050102010706020507" pitchFamily="18" charset="2"/>
                        <a:buChar char=""/>
                      </a:pPr>
                      <a:r>
                        <a:rPr lang="en-US" sz="1400" b="0" kern="1200" cap="all" spc="200" baseline="0" dirty="0">
                          <a:solidFill>
                            <a:schemeClr val="tx2"/>
                          </a:solidFill>
                          <a:latin typeface="Arial" panose="020B0604020202020204" pitchFamily="34" charset="0"/>
                          <a:ea typeface="+mn-ea"/>
                          <a:cs typeface="Arial" panose="020B0604020202020204" pitchFamily="34" charset="0"/>
                        </a:rPr>
                        <a:t>Laure Al- </a:t>
                      </a:r>
                      <a:r>
                        <a:rPr lang="en-US" sz="1400" b="0" kern="1200" cap="all" spc="200" baseline="0" dirty="0" err="1">
                          <a:solidFill>
                            <a:schemeClr val="tx2"/>
                          </a:solidFill>
                          <a:latin typeface="Arial" panose="020B0604020202020204" pitchFamily="34" charset="0"/>
                          <a:ea typeface="+mn-ea"/>
                          <a:cs typeface="Arial" panose="020B0604020202020204" pitchFamily="34" charset="0"/>
                        </a:rPr>
                        <a:t>Kawalit</a:t>
                      </a:r>
                      <a:endParaRPr lang="en-US" sz="1400" b="0" kern="1200" cap="all" spc="200" baseline="0" dirty="0">
                        <a:solidFill>
                          <a:schemeClr val="tx2"/>
                        </a:solidFill>
                        <a:latin typeface="Arial" panose="020B0604020202020204" pitchFamily="34" charset="0"/>
                        <a:ea typeface="+mn-ea"/>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173378506"/>
                  </a:ext>
                </a:extLst>
              </a:tr>
            </a:tbl>
          </a:graphicData>
        </a:graphic>
      </p:graphicFrame>
      <p:cxnSp>
        <p:nvCxnSpPr>
          <p:cNvPr id="7" name="Straight Connector 6">
            <a:extLst>
              <a:ext uri="{FF2B5EF4-FFF2-40B4-BE49-F238E27FC236}">
                <a16:creationId xmlns:a16="http://schemas.microsoft.com/office/drawing/2014/main" id="{7B844B0B-CDE9-4BCE-AF25-A2F01F1C0560}"/>
              </a:ext>
            </a:extLst>
          </p:cNvPr>
          <p:cNvCxnSpPr>
            <a:cxnSpLocks/>
          </p:cNvCxnSpPr>
          <p:nvPr/>
        </p:nvCxnSpPr>
        <p:spPr>
          <a:xfrm>
            <a:off x="0" y="5767722"/>
            <a:ext cx="12192000" cy="0"/>
          </a:xfrm>
          <a:prstGeom prst="line">
            <a:avLst/>
          </a:prstGeom>
          <a:ln w="50800">
            <a:solidFill>
              <a:schemeClr val="accent1">
                <a:alpha val="9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385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96345A-61B5-4DA4-B38F-D553B0AAE29B}"/>
              </a:ext>
            </a:extLst>
          </p:cNvPr>
          <p:cNvPicPr>
            <a:picLocks noChangeAspect="1"/>
          </p:cNvPicPr>
          <p:nvPr/>
        </p:nvPicPr>
        <p:blipFill>
          <a:blip r:embed="rId2"/>
          <a:stretch>
            <a:fillRect/>
          </a:stretch>
        </p:blipFill>
        <p:spPr>
          <a:xfrm>
            <a:off x="6632028" y="480801"/>
            <a:ext cx="5162836" cy="2593753"/>
          </a:xfrm>
          <a:prstGeom prst="rect">
            <a:avLst/>
          </a:prstGeom>
        </p:spPr>
      </p:pic>
      <p:pic>
        <p:nvPicPr>
          <p:cNvPr id="6" name="Picture 5">
            <a:extLst>
              <a:ext uri="{FF2B5EF4-FFF2-40B4-BE49-F238E27FC236}">
                <a16:creationId xmlns:a16="http://schemas.microsoft.com/office/drawing/2014/main" id="{2774E3D3-EB3C-4C99-BA83-5B5564C2B89E}"/>
              </a:ext>
            </a:extLst>
          </p:cNvPr>
          <p:cNvPicPr>
            <a:picLocks noChangeAspect="1"/>
          </p:cNvPicPr>
          <p:nvPr/>
        </p:nvPicPr>
        <p:blipFill>
          <a:blip r:embed="rId3"/>
          <a:stretch>
            <a:fillRect/>
          </a:stretch>
        </p:blipFill>
        <p:spPr>
          <a:xfrm>
            <a:off x="304614" y="480801"/>
            <a:ext cx="6117207" cy="5653252"/>
          </a:xfrm>
          <a:prstGeom prst="rect">
            <a:avLst/>
          </a:prstGeom>
        </p:spPr>
      </p:pic>
      <p:pic>
        <p:nvPicPr>
          <p:cNvPr id="7" name="Picture 6">
            <a:extLst>
              <a:ext uri="{FF2B5EF4-FFF2-40B4-BE49-F238E27FC236}">
                <a16:creationId xmlns:a16="http://schemas.microsoft.com/office/drawing/2014/main" id="{25A24DF8-8A8C-41C6-8A59-7B9B9BB54887}"/>
              </a:ext>
            </a:extLst>
          </p:cNvPr>
          <p:cNvPicPr>
            <a:picLocks noChangeAspect="1"/>
          </p:cNvPicPr>
          <p:nvPr/>
        </p:nvPicPr>
        <p:blipFill>
          <a:blip r:embed="rId4"/>
          <a:stretch>
            <a:fillRect/>
          </a:stretch>
        </p:blipFill>
        <p:spPr>
          <a:xfrm>
            <a:off x="6632028" y="3159126"/>
            <a:ext cx="5326689" cy="2974928"/>
          </a:xfrm>
          <a:prstGeom prst="rect">
            <a:avLst/>
          </a:prstGeom>
        </p:spPr>
      </p:pic>
    </p:spTree>
    <p:extLst>
      <p:ext uri="{BB962C8B-B14F-4D97-AF65-F5344CB8AC3E}">
        <p14:creationId xmlns:p14="http://schemas.microsoft.com/office/powerpoint/2010/main" val="2779715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CFAD90-5551-440F-B4BF-3B7BAB789D5C}"/>
              </a:ext>
            </a:extLst>
          </p:cNvPr>
          <p:cNvSpPr>
            <a:spLocks noGrp="1"/>
          </p:cNvSpPr>
          <p:nvPr>
            <p:ph sz="half" idx="1"/>
          </p:nvPr>
        </p:nvSpPr>
        <p:spPr>
          <a:xfrm>
            <a:off x="1096963" y="1821456"/>
            <a:ext cx="10058400" cy="3161091"/>
          </a:xfrm>
        </p:spPr>
        <p:txBody>
          <a:bodyPr>
            <a:noAutofit/>
          </a:bodyPr>
          <a:lstStyle/>
          <a:p>
            <a:pPr algn="just">
              <a:buFont typeface="Arial" panose="020B0604020202020204" pitchFamily="34" charset="0"/>
              <a:buChar char="•"/>
            </a:pPr>
            <a:r>
              <a:rPr lang="en-US" sz="2800" dirty="0">
                <a:latin typeface="Arial" panose="020B0604020202020204" pitchFamily="34" charset="0"/>
                <a:cs typeface="Arial" panose="020B0604020202020204" pitchFamily="34" charset="0"/>
              </a:rPr>
              <a:t>Jordanians </a:t>
            </a:r>
            <a:r>
              <a:rPr lang="en-US" sz="2800" dirty="0" smtClean="0">
                <a:latin typeface="Arial" panose="020B0604020202020204" pitchFamily="34" charset="0"/>
                <a:cs typeface="Arial" panose="020B0604020202020204" pitchFamily="34" charset="0"/>
              </a:rPr>
              <a:t>commonly </a:t>
            </a:r>
            <a:r>
              <a:rPr lang="en-US" sz="2800" dirty="0">
                <a:latin typeface="Arial" panose="020B0604020202020204" pitchFamily="34" charset="0"/>
                <a:cs typeface="Arial" panose="020B0604020202020204" pitchFamily="34" charset="0"/>
              </a:rPr>
              <a:t>express their generosity through food</a:t>
            </a:r>
            <a:r>
              <a:rPr lang="en-US" sz="2800" dirty="0" smtClean="0">
                <a:latin typeface="Arial" panose="020B0604020202020204" pitchFamily="34" charset="0"/>
                <a:cs typeface="Arial" panose="020B0604020202020204" pitchFamily="34" charset="0"/>
              </a:rPr>
              <a:t>.</a:t>
            </a:r>
          </a:p>
          <a:p>
            <a:pPr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Mansaf is the most famous traditional dish in Jordan. It is the gold standard of gracious hosting.</a:t>
            </a:r>
          </a:p>
          <a:p>
            <a:pPr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Other regions in Jordan have their own special dishes. This includes Rashoof in Al-Salt and Cha’acheel in Irbid.</a:t>
            </a:r>
          </a:p>
          <a:p>
            <a:pPr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The feeding never stops and a Jordanian might even give you food to take home.</a:t>
            </a:r>
          </a:p>
          <a:p>
            <a:pPr algn="just">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0427F0D-A2E8-4532-9FF2-924F0718AFFF}"/>
              </a:ext>
            </a:extLst>
          </p:cNvPr>
          <p:cNvSpPr>
            <a:spLocks noGrp="1"/>
          </p:cNvSpPr>
          <p:nvPr>
            <p:ph type="title"/>
          </p:nvPr>
        </p:nvSpPr>
        <p:spPr>
          <a:xfrm>
            <a:off x="1096963" y="287338"/>
            <a:ext cx="10058400" cy="1449387"/>
          </a:xfrm>
        </p:spPr>
        <p:txBody>
          <a:bodyPr>
            <a:normAutofit/>
          </a:bodyPr>
          <a:lstStyle/>
          <a:p>
            <a:r>
              <a:rPr lang="en-US" b="1" dirty="0" smtClean="0">
                <a:latin typeface="Arial" panose="020B0604020202020204" pitchFamily="34" charset="0"/>
                <a:cs typeface="Arial" panose="020B0604020202020204" pitchFamily="34" charset="0"/>
              </a:rPr>
              <a:t>3- The </a:t>
            </a:r>
            <a:r>
              <a:rPr lang="en-US" b="1" dirty="0">
                <a:latin typeface="Arial" panose="020B0604020202020204" pitchFamily="34" charset="0"/>
                <a:cs typeface="Arial" panose="020B0604020202020204" pitchFamily="34" charset="0"/>
              </a:rPr>
              <a:t>Meal  </a:t>
            </a:r>
          </a:p>
        </p:txBody>
      </p:sp>
    </p:spTree>
    <p:extLst>
      <p:ext uri="{BB962C8B-B14F-4D97-AF65-F5344CB8AC3E}">
        <p14:creationId xmlns:p14="http://schemas.microsoft.com/office/powerpoint/2010/main" val="107410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C78331-82AB-4085-8555-D15C3D19BD5A}"/>
              </a:ext>
            </a:extLst>
          </p:cNvPr>
          <p:cNvPicPr>
            <a:picLocks noChangeAspect="1"/>
          </p:cNvPicPr>
          <p:nvPr/>
        </p:nvPicPr>
        <p:blipFill>
          <a:blip r:embed="rId2"/>
          <a:stretch>
            <a:fillRect/>
          </a:stretch>
        </p:blipFill>
        <p:spPr>
          <a:xfrm>
            <a:off x="5592558" y="1336757"/>
            <a:ext cx="4831633" cy="3106936"/>
          </a:xfrm>
          <a:prstGeom prst="rect">
            <a:avLst/>
          </a:prstGeom>
        </p:spPr>
      </p:pic>
      <p:sp>
        <p:nvSpPr>
          <p:cNvPr id="4" name="Rectangle 3">
            <a:extLst>
              <a:ext uri="{FF2B5EF4-FFF2-40B4-BE49-F238E27FC236}">
                <a16:creationId xmlns:a16="http://schemas.microsoft.com/office/drawing/2014/main" id="{EAD0735A-36E7-4431-9E80-E3D8AF92E4D9}"/>
              </a:ext>
            </a:extLst>
          </p:cNvPr>
          <p:cNvSpPr/>
          <p:nvPr/>
        </p:nvSpPr>
        <p:spPr>
          <a:xfrm>
            <a:off x="977027" y="555275"/>
            <a:ext cx="10237946" cy="646331"/>
          </a:xfrm>
          <a:prstGeom prst="rect">
            <a:avLst/>
          </a:prstGeom>
        </p:spPr>
        <p:txBody>
          <a:bodyPr wrap="square">
            <a:spAutoFit/>
          </a:bodyPr>
          <a:lstStyle/>
          <a:p>
            <a:r>
              <a:rPr lang="en-US" sz="3600" b="1" dirty="0">
                <a:latin typeface="Arial" panose="020B0604020202020204" pitchFamily="34" charset="0"/>
                <a:cs typeface="Arial" panose="020B0604020202020204" pitchFamily="34" charset="0"/>
              </a:rPr>
              <a:t>Mansaf, the Jordanian National Dish</a:t>
            </a:r>
            <a:endParaRPr lang="en-US" sz="3600" dirty="0"/>
          </a:p>
        </p:txBody>
      </p:sp>
      <p:cxnSp>
        <p:nvCxnSpPr>
          <p:cNvPr id="13" name="Straight Connector 12">
            <a:extLst>
              <a:ext uri="{FF2B5EF4-FFF2-40B4-BE49-F238E27FC236}">
                <a16:creationId xmlns:a16="http://schemas.microsoft.com/office/drawing/2014/main" id="{8508F290-5E1C-4678-B9C0-FC1C0FDD7A91}"/>
              </a:ext>
            </a:extLst>
          </p:cNvPr>
          <p:cNvCxnSpPr>
            <a:cxnSpLocks/>
          </p:cNvCxnSpPr>
          <p:nvPr/>
        </p:nvCxnSpPr>
        <p:spPr>
          <a:xfrm>
            <a:off x="0" y="1251982"/>
            <a:ext cx="12192000" cy="0"/>
          </a:xfrm>
          <a:prstGeom prst="line">
            <a:avLst/>
          </a:prstGeom>
          <a:ln w="50800">
            <a:solidFill>
              <a:schemeClr val="accent1">
                <a:alpha val="92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D69050-79A6-4478-B02F-B71A6CF85FCA}"/>
              </a:ext>
            </a:extLst>
          </p:cNvPr>
          <p:cNvPicPr>
            <a:picLocks noChangeAspect="1"/>
          </p:cNvPicPr>
          <p:nvPr/>
        </p:nvPicPr>
        <p:blipFill>
          <a:blip r:embed="rId3"/>
          <a:stretch>
            <a:fillRect/>
          </a:stretch>
        </p:blipFill>
        <p:spPr>
          <a:xfrm>
            <a:off x="387378" y="1309907"/>
            <a:ext cx="3540810" cy="4847223"/>
          </a:xfrm>
          <a:prstGeom prst="rect">
            <a:avLst/>
          </a:prstGeom>
        </p:spPr>
      </p:pic>
      <p:sp>
        <p:nvSpPr>
          <p:cNvPr id="2" name="Rectangle 1"/>
          <p:cNvSpPr/>
          <p:nvPr/>
        </p:nvSpPr>
        <p:spPr>
          <a:xfrm>
            <a:off x="4960375" y="4528467"/>
            <a:ext cx="6096000" cy="1477328"/>
          </a:xfrm>
          <a:prstGeom prst="rect">
            <a:avLst/>
          </a:prstGeom>
        </p:spPr>
        <p:txBody>
          <a:bodyPr>
            <a:spAutoFit/>
          </a:bodyPr>
          <a:lstStyle/>
          <a:p>
            <a:pPr algn="just"/>
            <a:r>
              <a:rPr lang="en-US" b="1" dirty="0">
                <a:latin typeface="Arial" panose="020B0604020202020204" pitchFamily="34" charset="0"/>
                <a:cs typeface="Arial" panose="020B0604020202020204" pitchFamily="34" charset="0"/>
              </a:rPr>
              <a:t>Mansaf</a:t>
            </a:r>
            <a:r>
              <a:rPr lang="en-US" dirty="0">
                <a:latin typeface="Arial" panose="020B0604020202020204" pitchFamily="34" charset="0"/>
                <a:cs typeface="Arial" panose="020B0604020202020204" pitchFamily="34" charset="0"/>
              </a:rPr>
              <a:t> is the most famous traditional dish for Jordan. Everyone in Jordan and Middle East as well as people worldwide enjoy having Mansaf when they visit Jordan. Usually, if you want to greet somebody you invite him to eat Mansaf.</a:t>
            </a:r>
            <a:endParaRPr lang="ar-JO" dirty="0">
              <a:latin typeface="Arial" panose="020B0604020202020204" pitchFamily="34" charset="0"/>
            </a:endParaRPr>
          </a:p>
        </p:txBody>
      </p:sp>
    </p:spTree>
    <p:extLst>
      <p:ext uri="{BB962C8B-B14F-4D97-AF65-F5344CB8AC3E}">
        <p14:creationId xmlns:p14="http://schemas.microsoft.com/office/powerpoint/2010/main" val="1787929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7B2BC1-1389-4443-AA20-431A6637364B}"/>
              </a:ext>
            </a:extLst>
          </p:cNvPr>
          <p:cNvPicPr>
            <a:picLocks noChangeAspect="1"/>
          </p:cNvPicPr>
          <p:nvPr/>
        </p:nvPicPr>
        <p:blipFill>
          <a:blip r:embed="rId2"/>
          <a:stretch>
            <a:fillRect/>
          </a:stretch>
        </p:blipFill>
        <p:spPr>
          <a:xfrm>
            <a:off x="525067" y="1533215"/>
            <a:ext cx="4451084" cy="4176644"/>
          </a:xfrm>
          <a:prstGeom prst="rect">
            <a:avLst/>
          </a:prstGeom>
        </p:spPr>
      </p:pic>
      <p:pic>
        <p:nvPicPr>
          <p:cNvPr id="10" name="Picture 9">
            <a:extLst>
              <a:ext uri="{FF2B5EF4-FFF2-40B4-BE49-F238E27FC236}">
                <a16:creationId xmlns:a16="http://schemas.microsoft.com/office/drawing/2014/main" id="{51106BDB-DB1C-4315-9863-3B83449E04E4}"/>
              </a:ext>
            </a:extLst>
          </p:cNvPr>
          <p:cNvPicPr>
            <a:picLocks noChangeAspect="1"/>
          </p:cNvPicPr>
          <p:nvPr/>
        </p:nvPicPr>
        <p:blipFill>
          <a:blip r:embed="rId3"/>
          <a:stretch>
            <a:fillRect/>
          </a:stretch>
        </p:blipFill>
        <p:spPr>
          <a:xfrm>
            <a:off x="6923314" y="1590582"/>
            <a:ext cx="2884617" cy="2206977"/>
          </a:xfrm>
          <a:prstGeom prst="rect">
            <a:avLst/>
          </a:prstGeom>
        </p:spPr>
      </p:pic>
      <p:sp>
        <p:nvSpPr>
          <p:cNvPr id="2" name="Rectangle 1">
            <a:extLst>
              <a:ext uri="{FF2B5EF4-FFF2-40B4-BE49-F238E27FC236}">
                <a16:creationId xmlns:a16="http://schemas.microsoft.com/office/drawing/2014/main" id="{86F1C53B-E666-495D-90C7-EE93977816FD}"/>
              </a:ext>
            </a:extLst>
          </p:cNvPr>
          <p:cNvSpPr/>
          <p:nvPr/>
        </p:nvSpPr>
        <p:spPr>
          <a:xfrm>
            <a:off x="1306589" y="599418"/>
            <a:ext cx="3604385" cy="646331"/>
          </a:xfrm>
          <a:prstGeom prst="rect">
            <a:avLst/>
          </a:prstGeom>
        </p:spPr>
        <p:txBody>
          <a:bodyPr wrap="none">
            <a:spAutoFit/>
          </a:bodyPr>
          <a:lstStyle/>
          <a:p>
            <a:r>
              <a:rPr lang="en-US" sz="3600" b="1" dirty="0" err="1">
                <a:latin typeface="Arial" panose="020B0604020202020204" pitchFamily="34" charset="0"/>
                <a:cs typeface="Arial" panose="020B0604020202020204" pitchFamily="34" charset="0"/>
              </a:rPr>
              <a:t>Rashoof</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Al-Salt</a:t>
            </a:r>
            <a:endParaRPr lang="en-US" sz="3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FCB82F0-557C-4A25-A02E-C3A4EA71A0E6}"/>
              </a:ext>
            </a:extLst>
          </p:cNvPr>
          <p:cNvCxnSpPr>
            <a:cxnSpLocks/>
          </p:cNvCxnSpPr>
          <p:nvPr/>
        </p:nvCxnSpPr>
        <p:spPr>
          <a:xfrm>
            <a:off x="0" y="1251982"/>
            <a:ext cx="12192000" cy="0"/>
          </a:xfrm>
          <a:prstGeom prst="line">
            <a:avLst/>
          </a:prstGeom>
          <a:ln w="50800">
            <a:solidFill>
              <a:schemeClr val="accent1">
                <a:alpha val="92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473959" y="4104210"/>
            <a:ext cx="6096000" cy="646331"/>
          </a:xfrm>
          <a:prstGeom prst="rect">
            <a:avLst/>
          </a:prstGeom>
        </p:spPr>
        <p:txBody>
          <a:bodyPr>
            <a:spAutoFit/>
          </a:bodyPr>
          <a:lstStyle/>
          <a:p>
            <a:pPr algn="just"/>
            <a:r>
              <a:rPr lang="en-US" b="1" dirty="0">
                <a:latin typeface="Arial" panose="020B0604020202020204" pitchFamily="34" charset="0"/>
                <a:cs typeface="Arial" panose="020B0604020202020204" pitchFamily="34" charset="0"/>
              </a:rPr>
              <a:t>Rashoof</a:t>
            </a:r>
            <a:r>
              <a:rPr lang="en-US" dirty="0">
                <a:latin typeface="Arial" panose="020B0604020202020204" pitchFamily="34" charset="0"/>
                <a:cs typeface="Arial" panose="020B0604020202020204" pitchFamily="34" charset="0"/>
              </a:rPr>
              <a:t> is another traditional dish </a:t>
            </a:r>
            <a:r>
              <a:rPr lang="en-US" dirty="0" smtClean="0">
                <a:latin typeface="Arial" panose="020B0604020202020204" pitchFamily="34" charset="0"/>
                <a:cs typeface="Arial" panose="020B0604020202020204" pitchFamily="34" charset="0"/>
              </a:rPr>
              <a:t>from Al Salt. It </a:t>
            </a:r>
            <a:r>
              <a:rPr lang="en-US" dirty="0">
                <a:latin typeface="Arial" panose="020B0604020202020204" pitchFamily="34" charset="0"/>
                <a:cs typeface="Arial" panose="020B0604020202020204" pitchFamily="34" charset="0"/>
              </a:rPr>
              <a:t>is a dish that is cooked mainly in winter.</a:t>
            </a:r>
          </a:p>
        </p:txBody>
      </p:sp>
    </p:spTree>
    <p:extLst>
      <p:ext uri="{BB962C8B-B14F-4D97-AF65-F5344CB8AC3E}">
        <p14:creationId xmlns:p14="http://schemas.microsoft.com/office/powerpoint/2010/main" val="222128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97B731-ECF9-414C-9E5C-F928CDF72CBC}"/>
              </a:ext>
            </a:extLst>
          </p:cNvPr>
          <p:cNvPicPr>
            <a:picLocks noChangeAspect="1"/>
          </p:cNvPicPr>
          <p:nvPr/>
        </p:nvPicPr>
        <p:blipFill>
          <a:blip r:embed="rId2"/>
          <a:stretch>
            <a:fillRect/>
          </a:stretch>
        </p:blipFill>
        <p:spPr>
          <a:xfrm>
            <a:off x="6801253" y="1376005"/>
            <a:ext cx="4389602" cy="2424699"/>
          </a:xfrm>
          <a:prstGeom prst="rect">
            <a:avLst/>
          </a:prstGeom>
        </p:spPr>
      </p:pic>
      <p:pic>
        <p:nvPicPr>
          <p:cNvPr id="12" name="Picture 11">
            <a:extLst>
              <a:ext uri="{FF2B5EF4-FFF2-40B4-BE49-F238E27FC236}">
                <a16:creationId xmlns:a16="http://schemas.microsoft.com/office/drawing/2014/main" id="{30CD8AF5-6F4D-477E-AE8D-AF5C8B46262A}"/>
              </a:ext>
            </a:extLst>
          </p:cNvPr>
          <p:cNvPicPr>
            <a:picLocks noChangeAspect="1"/>
          </p:cNvPicPr>
          <p:nvPr/>
        </p:nvPicPr>
        <p:blipFill>
          <a:blip r:embed="rId3"/>
          <a:stretch>
            <a:fillRect/>
          </a:stretch>
        </p:blipFill>
        <p:spPr>
          <a:xfrm>
            <a:off x="510163" y="1376005"/>
            <a:ext cx="4671867" cy="3708970"/>
          </a:xfrm>
          <a:prstGeom prst="rect">
            <a:avLst/>
          </a:prstGeom>
        </p:spPr>
      </p:pic>
      <p:sp>
        <p:nvSpPr>
          <p:cNvPr id="2" name="Rectangle 1">
            <a:extLst>
              <a:ext uri="{FF2B5EF4-FFF2-40B4-BE49-F238E27FC236}">
                <a16:creationId xmlns:a16="http://schemas.microsoft.com/office/drawing/2014/main" id="{9C9ACF5D-13E2-4DC6-9129-7325CDB0CE69}"/>
              </a:ext>
            </a:extLst>
          </p:cNvPr>
          <p:cNvSpPr/>
          <p:nvPr/>
        </p:nvSpPr>
        <p:spPr>
          <a:xfrm>
            <a:off x="1175805" y="481629"/>
            <a:ext cx="3749744"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Cha’acheel </a:t>
            </a:r>
            <a:r>
              <a:rPr lang="en-US" sz="3600" b="1" dirty="0" smtClean="0">
                <a:latin typeface="Arial" panose="020B0604020202020204" pitchFamily="34" charset="0"/>
                <a:cs typeface="Arial" panose="020B0604020202020204" pitchFamily="34" charset="0"/>
              </a:rPr>
              <a:t>Irbid</a:t>
            </a:r>
            <a:endParaRPr lang="en-US" sz="36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FFFD039-464E-437F-B1C9-3B12148E3AE6}"/>
              </a:ext>
            </a:extLst>
          </p:cNvPr>
          <p:cNvCxnSpPr>
            <a:cxnSpLocks/>
          </p:cNvCxnSpPr>
          <p:nvPr/>
        </p:nvCxnSpPr>
        <p:spPr>
          <a:xfrm>
            <a:off x="0" y="1251982"/>
            <a:ext cx="12192000" cy="0"/>
          </a:xfrm>
          <a:prstGeom prst="line">
            <a:avLst/>
          </a:prstGeom>
          <a:ln w="50800">
            <a:solidFill>
              <a:schemeClr val="accent1">
                <a:alpha val="92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878638" y="4161645"/>
            <a:ext cx="6096000" cy="923330"/>
          </a:xfrm>
          <a:prstGeom prst="rect">
            <a:avLst/>
          </a:prstGeom>
        </p:spPr>
        <p:txBody>
          <a:bodyPr>
            <a:spAutoFit/>
          </a:bodyPr>
          <a:lstStyle/>
          <a:p>
            <a:pPr algn="just"/>
            <a:r>
              <a:rPr lang="en-US" b="1" dirty="0">
                <a:latin typeface="Arial" panose="020B0604020202020204" pitchFamily="34" charset="0"/>
                <a:cs typeface="Arial" panose="020B0604020202020204" pitchFamily="34" charset="0"/>
              </a:rPr>
              <a:t>Cha’acheel</a:t>
            </a:r>
            <a:r>
              <a:rPr lang="en-US" dirty="0">
                <a:latin typeface="Arial" panose="020B0604020202020204" pitchFamily="34" charset="0"/>
                <a:cs typeface="Arial" panose="020B0604020202020204" pitchFamily="34" charset="0"/>
              </a:rPr>
              <a:t> is a local dish found only around the </a:t>
            </a:r>
            <a:r>
              <a:rPr lang="en-US" dirty="0" err="1">
                <a:latin typeface="Arial" panose="020B0604020202020204" pitchFamily="34" charset="0"/>
                <a:cs typeface="Arial" panose="020B0604020202020204" pitchFamily="34" charset="0"/>
              </a:rPr>
              <a:t>Rosan</a:t>
            </a:r>
            <a:r>
              <a:rPr lang="en-US" dirty="0">
                <a:latin typeface="Arial" panose="020B0604020202020204" pitchFamily="34" charset="0"/>
                <a:cs typeface="Arial" panose="020B0604020202020204" pitchFamily="34" charset="0"/>
              </a:rPr>
              <a:t> area in Irbid. It is made of green leaves known as </a:t>
            </a:r>
            <a:r>
              <a:rPr lang="en-US" dirty="0" err="1">
                <a:latin typeface="Arial" panose="020B0604020202020204" pitchFamily="34" charset="0"/>
                <a:cs typeface="Arial" panose="020B0604020202020204" pitchFamily="34" charset="0"/>
              </a:rPr>
              <a:t>loof</a:t>
            </a:r>
            <a:r>
              <a:rPr lang="en-US" dirty="0">
                <a:latin typeface="Arial" panose="020B0604020202020204" pitchFamily="34" charset="0"/>
                <a:cs typeface="Arial" panose="020B0604020202020204" pitchFamily="34" charset="0"/>
              </a:rPr>
              <a:t> that have anti-cancer properties.</a:t>
            </a:r>
          </a:p>
        </p:txBody>
      </p:sp>
    </p:spTree>
    <p:extLst>
      <p:ext uri="{BB962C8B-B14F-4D97-AF65-F5344CB8AC3E}">
        <p14:creationId xmlns:p14="http://schemas.microsoft.com/office/powerpoint/2010/main" val="4049358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CFAD90-5551-440F-B4BF-3B7BAB789D5C}"/>
              </a:ext>
            </a:extLst>
          </p:cNvPr>
          <p:cNvSpPr>
            <a:spLocks noGrp="1"/>
          </p:cNvSpPr>
          <p:nvPr>
            <p:ph sz="half" idx="1"/>
          </p:nvPr>
        </p:nvSpPr>
        <p:spPr>
          <a:xfrm>
            <a:off x="1104206" y="1736725"/>
            <a:ext cx="10200957" cy="2970105"/>
          </a:xfrm>
        </p:spPr>
        <p:txBody>
          <a:bodyPr>
            <a:noAutofit/>
          </a:bodyPr>
          <a:lstStyle/>
          <a:p>
            <a:pPr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Being invited to a house in Jordan is not usually a quick visit. Guest are showered with attention for many hours.</a:t>
            </a:r>
          </a:p>
          <a:p>
            <a:pPr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Communication during hosting is polite and respectful.</a:t>
            </a:r>
          </a:p>
          <a:p>
            <a:pPr algn="just">
              <a:buFont typeface="Arial" panose="020B0604020202020204" pitchFamily="34" charset="0"/>
              <a:buChar char="•"/>
            </a:pPr>
            <a:r>
              <a:rPr lang="en-US" sz="2800" dirty="0" smtClean="0">
                <a:latin typeface="Arial" panose="020B0604020202020204" pitchFamily="34" charset="0"/>
                <a:cs typeface="Arial" panose="020B0604020202020204" pitchFamily="34" charset="0"/>
              </a:rPr>
              <a:t>The host will often ask about their guests and entertain them with stories and advice. </a:t>
            </a:r>
          </a:p>
          <a:p>
            <a:pPr marL="0" indent="0" algn="just">
              <a:buNone/>
            </a:pPr>
            <a:endParaRPr lang="en-US" sz="2800" dirty="0" smtClean="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0427F0D-A2E8-4532-9FF2-924F0718AFFF}"/>
              </a:ext>
            </a:extLst>
          </p:cNvPr>
          <p:cNvSpPr>
            <a:spLocks noGrp="1"/>
          </p:cNvSpPr>
          <p:nvPr>
            <p:ph type="title"/>
          </p:nvPr>
        </p:nvSpPr>
        <p:spPr>
          <a:xfrm>
            <a:off x="1096963" y="287338"/>
            <a:ext cx="10058400" cy="1449387"/>
          </a:xfrm>
        </p:spPr>
        <p:txBody>
          <a:bodyPr>
            <a:normAutofit/>
          </a:bodyPr>
          <a:lstStyle/>
          <a:p>
            <a:r>
              <a:rPr lang="en-US" b="1" dirty="0" smtClean="0">
                <a:latin typeface="Arial" panose="020B0604020202020204" pitchFamily="34" charset="0"/>
                <a:cs typeface="Arial" panose="020B0604020202020204" pitchFamily="34" charset="0"/>
              </a:rPr>
              <a:t>4-Good Conversation</a:t>
            </a:r>
            <a:endParaRPr lang="en-US"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54FDADE-3524-440B-9B7D-F4211D0A5448}"/>
              </a:ext>
            </a:extLst>
          </p:cNvPr>
          <p:cNvPicPr>
            <a:picLocks noChangeAspect="1"/>
          </p:cNvPicPr>
          <p:nvPr/>
        </p:nvPicPr>
        <p:blipFill>
          <a:blip r:embed="rId2"/>
          <a:stretch>
            <a:fillRect/>
          </a:stretch>
        </p:blipFill>
        <p:spPr>
          <a:xfrm>
            <a:off x="3138196" y="4055495"/>
            <a:ext cx="5547872" cy="2458388"/>
          </a:xfrm>
          <a:prstGeom prst="rect">
            <a:avLst/>
          </a:prstGeom>
        </p:spPr>
      </p:pic>
    </p:spTree>
    <p:extLst>
      <p:ext uri="{BB962C8B-B14F-4D97-AF65-F5344CB8AC3E}">
        <p14:creationId xmlns:p14="http://schemas.microsoft.com/office/powerpoint/2010/main" val="2922550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0427F0D-A2E8-4532-9FF2-924F0718AFFF}"/>
              </a:ext>
            </a:extLst>
          </p:cNvPr>
          <p:cNvSpPr>
            <a:spLocks noGrp="1"/>
          </p:cNvSpPr>
          <p:nvPr>
            <p:ph type="title"/>
          </p:nvPr>
        </p:nvSpPr>
        <p:spPr>
          <a:xfrm>
            <a:off x="1096963" y="287338"/>
            <a:ext cx="10058400" cy="1449387"/>
          </a:xfrm>
        </p:spPr>
        <p:txBody>
          <a:bodyPr>
            <a:normAutofit/>
          </a:bodyPr>
          <a:lstStyle/>
          <a:p>
            <a:r>
              <a:rPr lang="en-US" b="1" dirty="0">
                <a:latin typeface="Arial" panose="020B0604020202020204" pitchFamily="34" charset="0"/>
                <a:cs typeface="Arial" panose="020B0604020202020204" pitchFamily="34" charset="0"/>
              </a:rPr>
              <a:t>The Video </a:t>
            </a:r>
          </a:p>
        </p:txBody>
      </p:sp>
      <p:pic>
        <p:nvPicPr>
          <p:cNvPr id="6" name="My Traditions- Hosting traditions in Jordan GP Project">
            <a:hlinkClick r:id="" action="ppaction://media"/>
            <a:extLst>
              <a:ext uri="{FF2B5EF4-FFF2-40B4-BE49-F238E27FC236}">
                <a16:creationId xmlns:a16="http://schemas.microsoft.com/office/drawing/2014/main" id="{AC29D91D-BBDD-4024-9BF5-D15301FA8055}"/>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905069" y="1874811"/>
            <a:ext cx="10851502" cy="4208074"/>
          </a:xfrm>
        </p:spPr>
      </p:pic>
    </p:spTree>
    <p:extLst>
      <p:ext uri="{BB962C8B-B14F-4D97-AF65-F5344CB8AC3E}">
        <p14:creationId xmlns:p14="http://schemas.microsoft.com/office/powerpoint/2010/main" val="152130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CFAD90-5551-440F-B4BF-3B7BAB789D5C}"/>
              </a:ext>
            </a:extLst>
          </p:cNvPr>
          <p:cNvSpPr>
            <a:spLocks noGrp="1"/>
          </p:cNvSpPr>
          <p:nvPr>
            <p:ph sz="half" idx="1"/>
          </p:nvPr>
        </p:nvSpPr>
        <p:spPr>
          <a:xfrm>
            <a:off x="1096963" y="1821456"/>
            <a:ext cx="10058400" cy="3695766"/>
          </a:xfrm>
        </p:spPr>
        <p:txBody>
          <a:bodyPr>
            <a:noAutofit/>
          </a:bodyPr>
          <a:lstStyle/>
          <a:p>
            <a:pPr algn="just">
              <a:buFont typeface="Wingdings" panose="05000000000000000000" pitchFamily="2" charset="2"/>
              <a:buChar char="§"/>
            </a:pP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hlinkClick r:id="rId2"/>
              </a:rPr>
              <a:t>https://umayyad.eu</a:t>
            </a:r>
            <a:endParaRPr lang="en-US" sz="2800"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hlinkClick r:id="rId3"/>
              </a:rPr>
              <a:t>https://www.visitjordan.gov.jo</a:t>
            </a:r>
            <a:endParaRPr lang="en-US" sz="2800"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hlinkClick r:id="rId4"/>
              </a:rPr>
              <a:t>https://www.jstor.org</a:t>
            </a:r>
            <a:r>
              <a:rPr lang="en-US" sz="2800" dirty="0">
                <a:latin typeface="Arial" panose="020B0604020202020204" pitchFamily="34" charset="0"/>
                <a:cs typeface="Arial" panose="020B0604020202020204" pitchFamily="34" charset="0"/>
              </a:rPr>
              <a:t> </a:t>
            </a:r>
          </a:p>
          <a:p>
            <a:pPr algn="just">
              <a:buFont typeface="Wingdings" panose="05000000000000000000" pitchFamily="2" charset="2"/>
              <a:buChar char="§"/>
            </a:pP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hlinkClick r:id="rId5"/>
              </a:rPr>
              <a:t>https://www.enicbcmed.eu</a:t>
            </a:r>
            <a:r>
              <a:rPr lang="en-US" sz="2800" dirty="0">
                <a:latin typeface="Arial" panose="020B0604020202020204" pitchFamily="34" charset="0"/>
                <a:cs typeface="Arial" panose="020B0604020202020204" pitchFamily="34" charset="0"/>
              </a:rPr>
              <a:t> </a:t>
            </a:r>
          </a:p>
          <a:p>
            <a:pPr marL="0" indent="0" algn="just">
              <a:buNone/>
            </a:pPr>
            <a:endParaRPr lang="en-US" sz="2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0427F0D-A2E8-4532-9FF2-924F0718AFFF}"/>
              </a:ext>
            </a:extLst>
          </p:cNvPr>
          <p:cNvSpPr>
            <a:spLocks noGrp="1"/>
          </p:cNvSpPr>
          <p:nvPr>
            <p:ph type="title"/>
          </p:nvPr>
        </p:nvSpPr>
        <p:spPr>
          <a:xfrm>
            <a:off x="1096963" y="287338"/>
            <a:ext cx="10058400" cy="1449387"/>
          </a:xfrm>
        </p:spPr>
        <p:txBody>
          <a:bodyPr>
            <a:normAutofit/>
          </a:bodyPr>
          <a:lstStyle/>
          <a:p>
            <a:r>
              <a:rPr lang="en-US" b="1" dirty="0">
                <a:latin typeface="Arial" panose="020B0604020202020204" pitchFamily="34" charset="0"/>
                <a:cs typeface="Arial" panose="020B0604020202020204" pitchFamily="34" charset="0"/>
              </a:rPr>
              <a:t>Resources </a:t>
            </a:r>
            <a:r>
              <a:rPr lang="en-US" sz="2800" dirty="0">
                <a:latin typeface="Arial" panose="020B0604020202020204" pitchFamily="34" charset="0"/>
                <a:cs typeface="Arial" panose="020B0604020202020204" pitchFamily="34" charset="0"/>
              </a:rPr>
              <a:t>Citation</a:t>
            </a:r>
            <a:r>
              <a:rPr lang="en-US"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28950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B68-A0E0-497C-B011-495B2C3617CC}"/>
              </a:ext>
            </a:extLst>
          </p:cNvPr>
          <p:cNvSpPr>
            <a:spLocks noGrp="1"/>
          </p:cNvSpPr>
          <p:nvPr>
            <p:ph type="ctrTitle"/>
          </p:nvPr>
        </p:nvSpPr>
        <p:spPr/>
        <p:txBody>
          <a:bodyPr/>
          <a:lstStyle/>
          <a:p>
            <a:r>
              <a:rPr lang="en-US" b="1" dirty="0"/>
              <a:t>Thank You </a:t>
            </a:r>
          </a:p>
        </p:txBody>
      </p:sp>
    </p:spTree>
    <p:extLst>
      <p:ext uri="{BB962C8B-B14F-4D97-AF65-F5344CB8AC3E}">
        <p14:creationId xmlns:p14="http://schemas.microsoft.com/office/powerpoint/2010/main" val="1750930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050FA-4D12-4A06-A19D-F8D06C2AB1CC}"/>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Introduction to Jordanian Hospitality</a:t>
            </a:r>
            <a:br>
              <a:rPr lang="en-US" b="1"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2136A7F6-3E90-4B4A-A299-F171BD955B68}"/>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Hosting guests in Jordanian Traditions</a:t>
            </a:r>
            <a:endParaRPr lang="en-US" dirty="0"/>
          </a:p>
        </p:txBody>
      </p:sp>
    </p:spTree>
    <p:extLst>
      <p:ext uri="{BB962C8B-B14F-4D97-AF65-F5344CB8AC3E}">
        <p14:creationId xmlns:p14="http://schemas.microsoft.com/office/powerpoint/2010/main" val="651505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B7D7-7E74-4AF1-B0D3-73DF638430B1}"/>
              </a:ext>
            </a:extLst>
          </p:cNvPr>
          <p:cNvSpPr>
            <a:spLocks noGrp="1"/>
          </p:cNvSpPr>
          <p:nvPr>
            <p:ph type="title"/>
          </p:nvPr>
        </p:nvSpPr>
        <p:spPr>
          <a:xfrm>
            <a:off x="1148080" y="215483"/>
            <a:ext cx="10058400" cy="1450757"/>
          </a:xfrm>
        </p:spPr>
        <p:txBody>
          <a:bodyPr>
            <a:normAutofit/>
          </a:bodyPr>
          <a:lstStyle/>
          <a:p>
            <a:r>
              <a:rPr lang="en-US" sz="4000" b="1" dirty="0">
                <a:latin typeface="Arial" panose="020B0604020202020204" pitchFamily="34" charset="0"/>
                <a:cs typeface="Arial" panose="020B0604020202020204" pitchFamily="34" charset="0"/>
              </a:rPr>
              <a:t>Hosting </a:t>
            </a:r>
            <a:r>
              <a:rPr lang="en-US" sz="4000" b="1" dirty="0" smtClean="0">
                <a:latin typeface="Arial" panose="020B0604020202020204" pitchFamily="34" charset="0"/>
                <a:cs typeface="Arial" panose="020B0604020202020204" pitchFamily="34" charset="0"/>
              </a:rPr>
              <a:t>Guests </a:t>
            </a:r>
            <a:r>
              <a:rPr lang="en-US" sz="4000" b="1" dirty="0">
                <a:latin typeface="Arial" panose="020B0604020202020204" pitchFamily="34" charset="0"/>
                <a:cs typeface="Arial" panose="020B0604020202020204" pitchFamily="34" charset="0"/>
              </a:rPr>
              <a:t>in Jordanian Traditions</a:t>
            </a:r>
          </a:p>
        </p:txBody>
      </p:sp>
      <p:sp>
        <p:nvSpPr>
          <p:cNvPr id="3" name="Content Placeholder 2">
            <a:extLst>
              <a:ext uri="{FF2B5EF4-FFF2-40B4-BE49-F238E27FC236}">
                <a16:creationId xmlns:a16="http://schemas.microsoft.com/office/drawing/2014/main" id="{7D03797A-72EB-4459-9B5F-61E3213F7EFC}"/>
              </a:ext>
            </a:extLst>
          </p:cNvPr>
          <p:cNvSpPr>
            <a:spLocks noGrp="1"/>
          </p:cNvSpPr>
          <p:nvPr>
            <p:ph idx="1"/>
          </p:nvPr>
        </p:nvSpPr>
        <p:spPr>
          <a:xfrm>
            <a:off x="1056640" y="1991360"/>
            <a:ext cx="6410960" cy="3810000"/>
          </a:xfrm>
        </p:spPr>
        <p:txBody>
          <a:bodyPr>
            <a:noAutofit/>
          </a:bodyPr>
          <a:lstStyle/>
          <a:p>
            <a:pPr algn="just">
              <a:lnSpc>
                <a:spcPct val="150000"/>
              </a:lnSpc>
            </a:pPr>
            <a:r>
              <a:rPr lang="en-US" sz="2600" dirty="0" smtClean="0">
                <a:latin typeface="Arial" panose="020B0604020202020204" pitchFamily="34" charset="0"/>
                <a:cs typeface="Arial" panose="020B0604020202020204" pitchFamily="34" charset="0"/>
              </a:rPr>
              <a:t>   The art of </a:t>
            </a:r>
            <a:r>
              <a:rPr lang="en-US" sz="2600" dirty="0">
                <a:latin typeface="Arial" panose="020B0604020202020204" pitchFamily="34" charset="0"/>
                <a:cs typeface="Arial" panose="020B0604020202020204" pitchFamily="34" charset="0"/>
              </a:rPr>
              <a:t>hospitality is a major part of the Jordanian culture, as Jordanians are hospitable people by nature. </a:t>
            </a:r>
            <a:r>
              <a:rPr lang="en-US" sz="2600" dirty="0" smtClean="0">
                <a:latin typeface="Arial" panose="020B0604020202020204" pitchFamily="34" charset="0"/>
                <a:cs typeface="Arial" panose="020B0604020202020204" pitchFamily="34" charset="0"/>
              </a:rPr>
              <a:t>So </a:t>
            </a:r>
            <a:r>
              <a:rPr lang="en-US" sz="2600" dirty="0">
                <a:latin typeface="Arial" panose="020B0604020202020204" pitchFamily="34" charset="0"/>
                <a:cs typeface="Arial" panose="020B0604020202020204" pitchFamily="34" charset="0"/>
              </a:rPr>
              <a:t>whether </a:t>
            </a:r>
            <a:r>
              <a:rPr lang="en-US" sz="2600" dirty="0" smtClean="0">
                <a:latin typeface="Arial" panose="020B0604020202020204" pitchFamily="34" charset="0"/>
                <a:cs typeface="Arial" panose="020B0604020202020204" pitchFamily="34" charset="0"/>
              </a:rPr>
              <a:t>you are </a:t>
            </a:r>
            <a:r>
              <a:rPr lang="en-US" sz="2600" dirty="0">
                <a:latin typeface="Arial" panose="020B0604020202020204" pitchFamily="34" charset="0"/>
                <a:cs typeface="Arial" panose="020B0604020202020204" pitchFamily="34" charset="0"/>
              </a:rPr>
              <a:t>visiting a tourist attraction or being welcomed into a family’s home, you are guaranteed a warm reception.</a:t>
            </a:r>
          </a:p>
        </p:txBody>
      </p:sp>
      <p:pic>
        <p:nvPicPr>
          <p:cNvPr id="7" name="Picture 6" descr="Jordan - United States Department of State">
            <a:extLst>
              <a:ext uri="{FF2B5EF4-FFF2-40B4-BE49-F238E27FC236}">
                <a16:creationId xmlns:a16="http://schemas.microsoft.com/office/drawing/2014/main" id="{7F5F0001-7704-4937-A8AD-28E6F356107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199" y="2286000"/>
            <a:ext cx="3576321" cy="3129280"/>
          </a:xfrm>
          <a:prstGeom prst="rect">
            <a:avLst/>
          </a:prstGeom>
          <a:noFill/>
          <a:ln>
            <a:noFill/>
          </a:ln>
        </p:spPr>
      </p:pic>
    </p:spTree>
    <p:extLst>
      <p:ext uri="{BB962C8B-B14F-4D97-AF65-F5344CB8AC3E}">
        <p14:creationId xmlns:p14="http://schemas.microsoft.com/office/powerpoint/2010/main" val="32211132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03797A-72EB-4459-9B5F-61E3213F7EFC}"/>
              </a:ext>
            </a:extLst>
          </p:cNvPr>
          <p:cNvSpPr>
            <a:spLocks noGrp="1"/>
          </p:cNvSpPr>
          <p:nvPr>
            <p:ph idx="4294967295"/>
          </p:nvPr>
        </p:nvSpPr>
        <p:spPr>
          <a:xfrm>
            <a:off x="821094" y="1521376"/>
            <a:ext cx="6410325" cy="3060700"/>
          </a:xfrm>
        </p:spPr>
        <p:txBody>
          <a:bodyPr>
            <a:noAutofit/>
          </a:bodyPr>
          <a:lstStyle/>
          <a:p>
            <a:pPr marL="0" indent="0" algn="just">
              <a:lnSpc>
                <a:spcPct val="150000"/>
              </a:lnSpc>
              <a:spcBef>
                <a:spcPts val="0"/>
              </a:spcBef>
              <a:spcAft>
                <a:spcPts val="0"/>
              </a:spcAft>
              <a:buNone/>
            </a:pPr>
            <a:r>
              <a:rPr lang="en-US" sz="2600" dirty="0" smtClean="0">
                <a:latin typeface="Arial" panose="020B0604020202020204" pitchFamily="34" charset="0"/>
                <a:cs typeface="Arial" panose="020B0604020202020204" pitchFamily="34" charset="0"/>
              </a:rPr>
              <a:t>   Jordanians </a:t>
            </a:r>
            <a:r>
              <a:rPr lang="en-US" sz="2600" dirty="0">
                <a:latin typeface="Arial" panose="020B0604020202020204" pitchFamily="34" charset="0"/>
                <a:cs typeface="Arial" panose="020B0604020202020204" pitchFamily="34" charset="0"/>
              </a:rPr>
              <a:t>commonly express their generosity and hospitality through </a:t>
            </a:r>
            <a:r>
              <a:rPr lang="en-US" sz="2600" dirty="0" smtClean="0">
                <a:latin typeface="Arial" panose="020B0604020202020204" pitchFamily="34" charset="0"/>
                <a:cs typeface="Arial" panose="020B0604020202020204" pitchFamily="34" charset="0"/>
              </a:rPr>
              <a:t>a series </a:t>
            </a:r>
            <a:r>
              <a:rPr lang="en-US" sz="2600" dirty="0">
                <a:latin typeface="Arial" panose="020B0604020202020204" pitchFamily="34" charset="0"/>
                <a:cs typeface="Arial" panose="020B0604020202020204" pitchFamily="34" charset="0"/>
              </a:rPr>
              <a:t>of acts and actions.</a:t>
            </a:r>
          </a:p>
          <a:p>
            <a:pPr marL="0" indent="0" algn="just">
              <a:lnSpc>
                <a:spcPct val="150000"/>
              </a:lnSpc>
              <a:spcBef>
                <a:spcPts val="0"/>
              </a:spcBef>
              <a:spcAft>
                <a:spcPts val="0"/>
              </a:spcAft>
              <a:buNone/>
            </a:pPr>
            <a:r>
              <a:rPr lang="en-US" sz="2600" dirty="0" smtClean="0">
                <a:latin typeface="Arial" panose="020B0604020202020204" pitchFamily="34" charset="0"/>
                <a:cs typeface="Arial" panose="020B0604020202020204" pitchFamily="34" charset="0"/>
              </a:rPr>
              <a:t>   Starting </a:t>
            </a:r>
            <a:r>
              <a:rPr lang="en-US" sz="2600" dirty="0">
                <a:latin typeface="Arial" panose="020B0604020202020204" pitchFamily="34" charset="0"/>
                <a:cs typeface="Arial" panose="020B0604020202020204" pitchFamily="34" charset="0"/>
              </a:rPr>
              <a:t>from the  greeting and welcoming the guests, followed by </a:t>
            </a:r>
            <a:r>
              <a:rPr lang="en-US" sz="2600" dirty="0" smtClean="0">
                <a:latin typeface="Arial" panose="020B0604020202020204" pitchFamily="34" charset="0"/>
                <a:cs typeface="Arial" panose="020B0604020202020204" pitchFamily="34" charset="0"/>
              </a:rPr>
              <a:t>a rich </a:t>
            </a:r>
            <a:r>
              <a:rPr lang="en-US" sz="2600" dirty="0">
                <a:latin typeface="Arial" panose="020B0604020202020204" pitchFamily="34" charset="0"/>
                <a:cs typeface="Arial" panose="020B0604020202020204" pitchFamily="34" charset="0"/>
              </a:rPr>
              <a:t>meal </a:t>
            </a:r>
            <a:r>
              <a:rPr lang="en-US" sz="2600" dirty="0" smtClean="0">
                <a:latin typeface="Arial" panose="020B0604020202020204" pitchFamily="34" charset="0"/>
                <a:cs typeface="Arial" panose="020B0604020202020204" pitchFamily="34" charset="0"/>
              </a:rPr>
              <a:t>with </a:t>
            </a:r>
            <a:r>
              <a:rPr lang="en-US" sz="2600" dirty="0">
                <a:latin typeface="Arial" panose="020B0604020202020204" pitchFamily="34" charset="0"/>
                <a:cs typeface="Arial" panose="020B0604020202020204" pitchFamily="34" charset="0"/>
              </a:rPr>
              <a:t>warm and welcoming conversation.</a:t>
            </a:r>
          </a:p>
        </p:txBody>
      </p:sp>
      <p:sp>
        <p:nvSpPr>
          <p:cNvPr id="6" name="Content Placeholder 2">
            <a:extLst>
              <a:ext uri="{FF2B5EF4-FFF2-40B4-BE49-F238E27FC236}">
                <a16:creationId xmlns:a16="http://schemas.microsoft.com/office/drawing/2014/main" id="{B58319D5-8319-4FB2-9124-2F907BF4BF91}"/>
              </a:ext>
            </a:extLst>
          </p:cNvPr>
          <p:cNvSpPr txBox="1">
            <a:spLocks/>
          </p:cNvSpPr>
          <p:nvPr/>
        </p:nvSpPr>
        <p:spPr>
          <a:xfrm>
            <a:off x="1097280" y="3886200"/>
            <a:ext cx="8016240" cy="155448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pPr>
            <a:endParaRPr lang="en-US" sz="2600" dirty="0"/>
          </a:p>
        </p:txBody>
      </p:sp>
      <p:sp>
        <p:nvSpPr>
          <p:cNvPr id="10" name="Title 1">
            <a:extLst>
              <a:ext uri="{FF2B5EF4-FFF2-40B4-BE49-F238E27FC236}">
                <a16:creationId xmlns:a16="http://schemas.microsoft.com/office/drawing/2014/main" id="{D58C5056-8FA1-4825-B8FB-B618DE32F8DC}"/>
              </a:ext>
            </a:extLst>
          </p:cNvPr>
          <p:cNvSpPr txBox="1">
            <a:spLocks/>
          </p:cNvSpPr>
          <p:nvPr/>
        </p:nvSpPr>
        <p:spPr>
          <a:xfrm>
            <a:off x="982825" y="-133892"/>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40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6CCCD83-258C-4B2B-B76B-9984F98299A6}"/>
              </a:ext>
            </a:extLst>
          </p:cNvPr>
          <p:cNvPicPr>
            <a:picLocks noChangeAspect="1"/>
          </p:cNvPicPr>
          <p:nvPr/>
        </p:nvPicPr>
        <p:blipFill>
          <a:blip r:embed="rId2"/>
          <a:stretch>
            <a:fillRect/>
          </a:stretch>
        </p:blipFill>
        <p:spPr>
          <a:xfrm>
            <a:off x="7507605" y="1418253"/>
            <a:ext cx="4521835" cy="4356999"/>
          </a:xfrm>
          <a:prstGeom prst="rect">
            <a:avLst/>
          </a:prstGeom>
        </p:spPr>
      </p:pic>
    </p:spTree>
    <p:extLst>
      <p:ext uri="{BB962C8B-B14F-4D97-AF65-F5344CB8AC3E}">
        <p14:creationId xmlns:p14="http://schemas.microsoft.com/office/powerpoint/2010/main" val="4265743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050FA-4D12-4A06-A19D-F8D06C2AB1CC}"/>
              </a:ext>
            </a:extLst>
          </p:cNvPr>
          <p:cNvSpPr>
            <a:spLocks noGrp="1"/>
          </p:cNvSpPr>
          <p:nvPr>
            <p:ph type="title"/>
          </p:nvPr>
        </p:nvSpPr>
        <p:spPr>
          <a:xfrm>
            <a:off x="1066800" y="697992"/>
            <a:ext cx="10058400" cy="3566160"/>
          </a:xfrm>
        </p:spPr>
        <p:txBody>
          <a:bodyPr>
            <a:normAutofit fontScale="90000"/>
          </a:bodyPr>
          <a:lstStyle/>
          <a:p>
            <a:r>
              <a:rPr lang="en-US" b="1" dirty="0">
                <a:latin typeface="Arial" panose="020B0604020202020204" pitchFamily="34" charset="0"/>
                <a:cs typeface="Arial" panose="020B0604020202020204" pitchFamily="34" charset="0"/>
              </a:rPr>
              <a:t>More about Jordanian Hospitality</a:t>
            </a:r>
            <a:br>
              <a:rPr lang="en-US" b="1"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2136A7F6-3E90-4B4A-A299-F171BD955B68}"/>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Hosting guests in Jordanian Traditions</a:t>
            </a:r>
            <a:endParaRPr lang="en-US" dirty="0"/>
          </a:p>
        </p:txBody>
      </p:sp>
    </p:spTree>
    <p:extLst>
      <p:ext uri="{BB962C8B-B14F-4D97-AF65-F5344CB8AC3E}">
        <p14:creationId xmlns:p14="http://schemas.microsoft.com/office/powerpoint/2010/main" val="1767460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CFAD90-5551-440F-B4BF-3B7BAB789D5C}"/>
              </a:ext>
            </a:extLst>
          </p:cNvPr>
          <p:cNvSpPr>
            <a:spLocks noGrp="1"/>
          </p:cNvSpPr>
          <p:nvPr>
            <p:ph sz="half" idx="1"/>
          </p:nvPr>
        </p:nvSpPr>
        <p:spPr>
          <a:xfrm>
            <a:off x="884530" y="1867436"/>
            <a:ext cx="10200957" cy="2970105"/>
          </a:xfrm>
        </p:spPr>
        <p:txBody>
          <a:bodyPr>
            <a:noAutofit/>
          </a:bodyPr>
          <a:lstStyle/>
          <a:p>
            <a:pPr algn="just">
              <a:lnSpc>
                <a:spcPct val="100000"/>
              </a:lnSpc>
              <a:buFont typeface="Arial" panose="020B0604020202020204" pitchFamily="34" charset="0"/>
              <a:buChar char="•"/>
            </a:pPr>
            <a:r>
              <a:rPr lang="en-US" sz="2800" dirty="0" smtClean="0">
                <a:latin typeface="Arial" panose="020B0604020202020204" pitchFamily="34" charset="0"/>
                <a:cs typeface="Arial" panose="020B0604020202020204" pitchFamily="34" charset="0"/>
              </a:rPr>
              <a:t>In daily interaction, the people of Jordan greet each other by saying peace be upon you.</a:t>
            </a:r>
          </a:p>
          <a:p>
            <a:pPr algn="just">
              <a:lnSpc>
                <a:spcPct val="100000"/>
              </a:lnSpc>
              <a:buFont typeface="Arial" panose="020B0604020202020204" pitchFamily="34" charset="0"/>
              <a:buChar char="•"/>
            </a:pPr>
            <a:r>
              <a:rPr lang="en-US" sz="2800" dirty="0" smtClean="0">
                <a:latin typeface="Arial" panose="020B0604020202020204" pitchFamily="34" charset="0"/>
                <a:cs typeface="Arial" panose="020B0604020202020204" pitchFamily="34" charset="0"/>
              </a:rPr>
              <a:t>If you are being received in a person’s home or place of business you are met with “</a:t>
            </a:r>
            <a:r>
              <a:rPr lang="en-US" sz="2800" dirty="0" err="1" smtClean="0">
                <a:latin typeface="Arial" panose="020B0604020202020204" pitchFamily="34" charset="0"/>
                <a:cs typeface="Arial" panose="020B0604020202020204" pitchFamily="34" charset="0"/>
              </a:rPr>
              <a:t>Ahlan</a:t>
            </a:r>
            <a:r>
              <a:rPr lang="en-US" sz="2800" dirty="0" smtClean="0">
                <a:latin typeface="Arial" panose="020B0604020202020204" pitchFamily="34" charset="0"/>
                <a:cs typeface="Arial" panose="020B0604020202020204" pitchFamily="34" charset="0"/>
              </a:rPr>
              <a:t> W </a:t>
            </a:r>
            <a:r>
              <a:rPr lang="en-US" sz="2800" dirty="0" err="1" smtClean="0">
                <a:latin typeface="Arial" panose="020B0604020202020204" pitchFamily="34" charset="0"/>
                <a:cs typeface="Arial" panose="020B0604020202020204" pitchFamily="34" charset="0"/>
              </a:rPr>
              <a:t>Sahlan</a:t>
            </a:r>
            <a:r>
              <a:rPr lang="en-US" sz="2800" dirty="0" smtClean="0">
                <a:latin typeface="Arial" panose="020B0604020202020204" pitchFamily="34" charset="0"/>
                <a:cs typeface="Arial" panose="020B0604020202020204" pitchFamily="34" charset="0"/>
              </a:rPr>
              <a:t>” which means “you are welcome”.</a:t>
            </a:r>
          </a:p>
          <a:p>
            <a:pPr algn="just">
              <a:lnSpc>
                <a:spcPct val="100000"/>
              </a:lnSpc>
              <a:buFont typeface="Arial" panose="020B0604020202020204" pitchFamily="34" charset="0"/>
              <a:buChar char="•"/>
            </a:pPr>
            <a:r>
              <a:rPr lang="en-US" sz="2800" dirty="0" smtClean="0">
                <a:latin typeface="Arial" panose="020B0604020202020204" pitchFamily="34" charset="0"/>
                <a:cs typeface="Arial" panose="020B0604020202020204" pitchFamily="34" charset="0"/>
              </a:rPr>
              <a:t>It is customary to stand up when being introduced to someone new.</a:t>
            </a:r>
          </a:p>
          <a:p>
            <a:pPr algn="just">
              <a:lnSpc>
                <a:spcPct val="100000"/>
              </a:lnSpc>
              <a:buFont typeface="Arial" panose="020B0604020202020204" pitchFamily="34" charset="0"/>
              <a:buChar char="•"/>
            </a:pPr>
            <a:r>
              <a:rPr lang="en-US" sz="2800" dirty="0" smtClean="0">
                <a:latin typeface="Arial" panose="020B0604020202020204" pitchFamily="34" charset="0"/>
                <a:cs typeface="Arial" panose="020B0604020202020204" pitchFamily="34" charset="0"/>
              </a:rPr>
              <a:t>Sometimes it is acceptable to shake hands between the same genders.</a:t>
            </a:r>
            <a:endParaRPr lang="en-US" sz="2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0427F0D-A2E8-4532-9FF2-924F0718AFFF}"/>
              </a:ext>
            </a:extLst>
          </p:cNvPr>
          <p:cNvSpPr>
            <a:spLocks noGrp="1"/>
          </p:cNvSpPr>
          <p:nvPr>
            <p:ph type="title"/>
          </p:nvPr>
        </p:nvSpPr>
        <p:spPr>
          <a:xfrm>
            <a:off x="1096963" y="287338"/>
            <a:ext cx="10058400" cy="1449387"/>
          </a:xfrm>
        </p:spPr>
        <p:txBody>
          <a:bodyPr>
            <a:normAutofit/>
          </a:bodyPr>
          <a:lstStyle/>
          <a:p>
            <a:r>
              <a:rPr lang="en-US" b="1" dirty="0" smtClean="0">
                <a:latin typeface="Arial" panose="020B0604020202020204" pitchFamily="34" charset="0"/>
                <a:cs typeface="Arial" panose="020B0604020202020204" pitchFamily="34" charset="0"/>
              </a:rPr>
              <a:t>1- The </a:t>
            </a:r>
            <a:r>
              <a:rPr lang="en-US" b="1" dirty="0">
                <a:latin typeface="Arial" panose="020B0604020202020204" pitchFamily="34" charset="0"/>
                <a:cs typeface="Arial" panose="020B0604020202020204" pitchFamily="34" charset="0"/>
              </a:rPr>
              <a:t>Greeting</a:t>
            </a:r>
          </a:p>
        </p:txBody>
      </p:sp>
    </p:spTree>
    <p:extLst>
      <p:ext uri="{BB962C8B-B14F-4D97-AF65-F5344CB8AC3E}">
        <p14:creationId xmlns:p14="http://schemas.microsoft.com/office/powerpoint/2010/main" val="3698486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9385E8-F94F-4FE1-B43D-AFD770ADE261}"/>
              </a:ext>
            </a:extLst>
          </p:cNvPr>
          <p:cNvPicPr>
            <a:picLocks noChangeAspect="1"/>
          </p:cNvPicPr>
          <p:nvPr/>
        </p:nvPicPr>
        <p:blipFill>
          <a:blip r:embed="rId2"/>
          <a:stretch>
            <a:fillRect/>
          </a:stretch>
        </p:blipFill>
        <p:spPr>
          <a:xfrm>
            <a:off x="6624320" y="152400"/>
            <a:ext cx="5438775" cy="2918514"/>
          </a:xfrm>
          <a:prstGeom prst="rect">
            <a:avLst/>
          </a:prstGeom>
        </p:spPr>
      </p:pic>
      <p:pic>
        <p:nvPicPr>
          <p:cNvPr id="9" name="Picture 8">
            <a:extLst>
              <a:ext uri="{FF2B5EF4-FFF2-40B4-BE49-F238E27FC236}">
                <a16:creationId xmlns:a16="http://schemas.microsoft.com/office/drawing/2014/main" id="{9A28EE70-CAF9-4DC4-B214-31F4AB137C16}"/>
              </a:ext>
            </a:extLst>
          </p:cNvPr>
          <p:cNvPicPr>
            <a:picLocks noChangeAspect="1"/>
          </p:cNvPicPr>
          <p:nvPr/>
        </p:nvPicPr>
        <p:blipFill>
          <a:blip r:embed="rId3"/>
          <a:stretch>
            <a:fillRect/>
          </a:stretch>
        </p:blipFill>
        <p:spPr>
          <a:xfrm>
            <a:off x="6563359" y="3220720"/>
            <a:ext cx="5438776" cy="3149600"/>
          </a:xfrm>
          <a:prstGeom prst="rect">
            <a:avLst/>
          </a:prstGeom>
        </p:spPr>
      </p:pic>
      <p:pic>
        <p:nvPicPr>
          <p:cNvPr id="10" name="Picture 9">
            <a:extLst>
              <a:ext uri="{FF2B5EF4-FFF2-40B4-BE49-F238E27FC236}">
                <a16:creationId xmlns:a16="http://schemas.microsoft.com/office/drawing/2014/main" id="{6DC578E8-8628-41E4-B7FB-8DFD48FFB979}"/>
              </a:ext>
            </a:extLst>
          </p:cNvPr>
          <p:cNvPicPr>
            <a:picLocks noChangeAspect="1"/>
          </p:cNvPicPr>
          <p:nvPr/>
        </p:nvPicPr>
        <p:blipFill>
          <a:blip r:embed="rId4"/>
          <a:stretch>
            <a:fillRect/>
          </a:stretch>
        </p:blipFill>
        <p:spPr>
          <a:xfrm>
            <a:off x="189865" y="394094"/>
            <a:ext cx="6202835" cy="5732386"/>
          </a:xfrm>
          <a:prstGeom prst="rect">
            <a:avLst/>
          </a:prstGeom>
        </p:spPr>
      </p:pic>
    </p:spTree>
    <p:extLst>
      <p:ext uri="{BB962C8B-B14F-4D97-AF65-F5344CB8AC3E}">
        <p14:creationId xmlns:p14="http://schemas.microsoft.com/office/powerpoint/2010/main" val="1399134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CFAD90-5551-440F-B4BF-3B7BAB789D5C}"/>
              </a:ext>
            </a:extLst>
          </p:cNvPr>
          <p:cNvSpPr>
            <a:spLocks noGrp="1"/>
          </p:cNvSpPr>
          <p:nvPr>
            <p:ph sz="half" idx="1"/>
          </p:nvPr>
        </p:nvSpPr>
        <p:spPr>
          <a:xfrm>
            <a:off x="1158365" y="1873224"/>
            <a:ext cx="10200957" cy="2970105"/>
          </a:xfrm>
        </p:spPr>
        <p:txBody>
          <a:bodyPr>
            <a:noAutofit/>
          </a:bodyPr>
          <a:lstStyle/>
          <a:p>
            <a:pPr algn="just">
              <a:lnSpc>
                <a:spcPct val="100000"/>
              </a:lnSpc>
              <a:buFont typeface="Arial" panose="020B0604020202020204" pitchFamily="34" charset="0"/>
              <a:buChar char="•"/>
            </a:pPr>
            <a:r>
              <a:rPr lang="en-US" sz="2800" dirty="0">
                <a:latin typeface="Arial" panose="020B0604020202020204" pitchFamily="34" charset="0"/>
                <a:cs typeface="Arial" panose="020B0604020202020204" pitchFamily="34" charset="0"/>
              </a:rPr>
              <a:t>The guests </a:t>
            </a:r>
            <a:r>
              <a:rPr lang="en-US" sz="2800" dirty="0" smtClean="0">
                <a:latin typeface="Arial" panose="020B0604020202020204" pitchFamily="34" charset="0"/>
                <a:cs typeface="Arial" panose="020B0604020202020204" pitchFamily="34" charset="0"/>
              </a:rPr>
              <a:t>are always </a:t>
            </a:r>
            <a:r>
              <a:rPr lang="en-US" sz="2800" dirty="0">
                <a:latin typeface="Arial" panose="020B0604020202020204" pitchFamily="34" charset="0"/>
                <a:cs typeface="Arial" panose="020B0604020202020204" pitchFamily="34" charset="0"/>
              </a:rPr>
              <a:t>offered the best seat in the house, which is usually at the right of the host. Guests </a:t>
            </a:r>
            <a:r>
              <a:rPr lang="en-US" sz="2800" dirty="0" smtClean="0">
                <a:latin typeface="Arial" panose="020B0604020202020204" pitchFamily="34" charset="0"/>
                <a:cs typeface="Arial" panose="020B0604020202020204" pitchFamily="34" charset="0"/>
              </a:rPr>
              <a:t>can expect to receive  </a:t>
            </a:r>
            <a:r>
              <a:rPr lang="en-US" sz="2800" dirty="0">
                <a:latin typeface="Arial" panose="020B0604020202020204" pitchFamily="34" charset="0"/>
                <a:cs typeface="Arial" panose="020B0604020202020204" pitchFamily="34" charset="0"/>
              </a:rPr>
              <a:t>Arabic Coffee, </a:t>
            </a:r>
            <a:r>
              <a:rPr lang="en-US" sz="2800" dirty="0" smtClean="0">
                <a:latin typeface="Arial" panose="020B0604020202020204" pitchFamily="34" charset="0"/>
                <a:cs typeface="Arial" panose="020B0604020202020204" pitchFamily="34" charset="0"/>
              </a:rPr>
              <a:t>dates </a:t>
            </a:r>
            <a:r>
              <a:rPr lang="en-US" sz="2800" dirty="0">
                <a:latin typeface="Arial" panose="020B0604020202020204" pitchFamily="34" charset="0"/>
                <a:cs typeface="Arial" panose="020B0604020202020204" pitchFamily="34" charset="0"/>
              </a:rPr>
              <a:t>and sometimes sweets</a:t>
            </a:r>
            <a:r>
              <a:rPr lang="en-US" sz="2800" dirty="0" smtClean="0">
                <a:latin typeface="Arial" panose="020B0604020202020204" pitchFamily="34" charset="0"/>
                <a:cs typeface="Arial" panose="020B0604020202020204" pitchFamily="34" charset="0"/>
              </a:rPr>
              <a:t>.</a:t>
            </a:r>
          </a:p>
          <a:p>
            <a:pPr algn="just">
              <a:lnSpc>
                <a:spcPct val="100000"/>
              </a:lnSpc>
              <a:buFont typeface="Arial" panose="020B0604020202020204" pitchFamily="34" charset="0"/>
              <a:buChar char="•"/>
            </a:pPr>
            <a:r>
              <a:rPr lang="en-US" sz="2800" dirty="0" smtClean="0">
                <a:latin typeface="Arial" panose="020B0604020202020204" pitchFamily="34" charset="0"/>
                <a:cs typeface="Arial" panose="020B0604020202020204" pitchFamily="34" charset="0"/>
              </a:rPr>
              <a:t>It is a good gesture to bring a small gift for the household with you. Flowers, Chocolate and Arabic pastries are good examples. </a:t>
            </a:r>
            <a:endParaRPr lang="en-US" sz="2800" dirty="0">
              <a:latin typeface="Arial" panose="020B0604020202020204" pitchFamily="34" charset="0"/>
              <a:cs typeface="Arial" panose="020B0604020202020204" pitchFamily="34" charset="0"/>
            </a:endParaRPr>
          </a:p>
          <a:p>
            <a:pPr algn="just">
              <a:lnSpc>
                <a:spcPct val="100000"/>
              </a:lnSpc>
            </a:pPr>
            <a:endParaRPr lang="en-US" sz="2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0427F0D-A2E8-4532-9FF2-924F0718AFFF}"/>
              </a:ext>
            </a:extLst>
          </p:cNvPr>
          <p:cNvSpPr>
            <a:spLocks noGrp="1"/>
          </p:cNvSpPr>
          <p:nvPr>
            <p:ph type="title"/>
          </p:nvPr>
        </p:nvSpPr>
        <p:spPr>
          <a:xfrm>
            <a:off x="1096963" y="287338"/>
            <a:ext cx="10058400" cy="1449387"/>
          </a:xfrm>
        </p:spPr>
        <p:txBody>
          <a:bodyPr>
            <a:normAutofit/>
          </a:bodyPr>
          <a:lstStyle/>
          <a:p>
            <a:r>
              <a:rPr lang="en-US" b="1" dirty="0" smtClean="0">
                <a:latin typeface="Arial" panose="020B0604020202020204" pitchFamily="34" charset="0"/>
                <a:cs typeface="Arial" panose="020B0604020202020204" pitchFamily="34" charset="0"/>
              </a:rPr>
              <a:t>2- Welcoming </a:t>
            </a:r>
            <a:r>
              <a:rPr lang="en-US" b="1" dirty="0">
                <a:latin typeface="Arial" panose="020B0604020202020204" pitchFamily="34" charset="0"/>
                <a:cs typeface="Arial" panose="020B0604020202020204" pitchFamily="34" charset="0"/>
              </a:rPr>
              <a:t>Guests</a:t>
            </a:r>
          </a:p>
        </p:txBody>
      </p:sp>
    </p:spTree>
    <p:extLst>
      <p:ext uri="{BB962C8B-B14F-4D97-AF65-F5344CB8AC3E}">
        <p14:creationId xmlns:p14="http://schemas.microsoft.com/office/powerpoint/2010/main" val="3038844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B848C-9FAF-46C4-B7CC-45E5048DCD41}"/>
              </a:ext>
            </a:extLst>
          </p:cNvPr>
          <p:cNvPicPr>
            <a:picLocks noChangeAspect="1"/>
          </p:cNvPicPr>
          <p:nvPr/>
        </p:nvPicPr>
        <p:blipFill>
          <a:blip r:embed="rId2"/>
          <a:stretch>
            <a:fillRect/>
          </a:stretch>
        </p:blipFill>
        <p:spPr>
          <a:xfrm>
            <a:off x="6394992" y="1293631"/>
            <a:ext cx="5350776" cy="4490719"/>
          </a:xfrm>
          <a:prstGeom prst="rect">
            <a:avLst/>
          </a:prstGeom>
        </p:spPr>
      </p:pic>
      <p:pic>
        <p:nvPicPr>
          <p:cNvPr id="7" name="Picture 6">
            <a:extLst>
              <a:ext uri="{FF2B5EF4-FFF2-40B4-BE49-F238E27FC236}">
                <a16:creationId xmlns:a16="http://schemas.microsoft.com/office/drawing/2014/main" id="{A79D6D21-0606-4369-A138-D5B98119DF26}"/>
              </a:ext>
            </a:extLst>
          </p:cNvPr>
          <p:cNvPicPr>
            <a:picLocks noChangeAspect="1"/>
          </p:cNvPicPr>
          <p:nvPr/>
        </p:nvPicPr>
        <p:blipFill>
          <a:blip r:embed="rId3"/>
          <a:stretch>
            <a:fillRect/>
          </a:stretch>
        </p:blipFill>
        <p:spPr>
          <a:xfrm>
            <a:off x="715642" y="1293630"/>
            <a:ext cx="5473048" cy="4490720"/>
          </a:xfrm>
          <a:prstGeom prst="rect">
            <a:avLst/>
          </a:prstGeom>
        </p:spPr>
      </p:pic>
    </p:spTree>
    <p:extLst>
      <p:ext uri="{BB962C8B-B14F-4D97-AF65-F5344CB8AC3E}">
        <p14:creationId xmlns:p14="http://schemas.microsoft.com/office/powerpoint/2010/main" val="1973226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525</TotalTime>
  <Words>503</Words>
  <Application>Microsoft Office PowerPoint</Application>
  <PresentationFormat>Widescreen</PresentationFormat>
  <Paragraphs>45</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Symbol</vt:lpstr>
      <vt:lpstr>Wingdings</vt:lpstr>
      <vt:lpstr>Retrospect</vt:lpstr>
      <vt:lpstr>PowerPoint Presentation</vt:lpstr>
      <vt:lpstr>Introduction to Jordanian Hospitality </vt:lpstr>
      <vt:lpstr>Hosting Guests in Jordanian Traditions</vt:lpstr>
      <vt:lpstr>PowerPoint Presentation</vt:lpstr>
      <vt:lpstr>More about Jordanian Hospitality </vt:lpstr>
      <vt:lpstr>1- The Greeting</vt:lpstr>
      <vt:lpstr>PowerPoint Presentation</vt:lpstr>
      <vt:lpstr>2- Welcoming Guests</vt:lpstr>
      <vt:lpstr>PowerPoint Presentation</vt:lpstr>
      <vt:lpstr>PowerPoint Presentation</vt:lpstr>
      <vt:lpstr>3- The Meal  </vt:lpstr>
      <vt:lpstr>PowerPoint Presentation</vt:lpstr>
      <vt:lpstr>PowerPoint Presentation</vt:lpstr>
      <vt:lpstr>PowerPoint Presentation</vt:lpstr>
      <vt:lpstr>4-Good Conversation</vt:lpstr>
      <vt:lpstr>The Video </vt:lpstr>
      <vt:lpstr>Resources Citation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Traditions</dc:title>
  <dc:creator>Lina AlAdham</dc:creator>
  <cp:lastModifiedBy>USER</cp:lastModifiedBy>
  <cp:revision>84</cp:revision>
  <dcterms:created xsi:type="dcterms:W3CDTF">2023-11-06T14:17:18Z</dcterms:created>
  <dcterms:modified xsi:type="dcterms:W3CDTF">2023-11-07T17:26:50Z</dcterms:modified>
</cp:coreProperties>
</file>