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BB7F67-96AE-4A95-B4DB-A4F42DEC2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022431A-4B1B-4ECC-9E8F-5870C582E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636C6F-4525-4A1A-9B9B-4DECC9171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EE26-B786-424A-8AAB-86447D99B57D}" type="datetimeFigureOut">
              <a:rPr lang="en-US" smtClean="0"/>
              <a:t>07/11/2023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3B35EB-D22D-4C23-8DA5-6276C88DD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561B08-2CA6-40FD-AF03-6C540A269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23EC-0B13-4F0D-A361-9878246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16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319D80-6FDF-4CEA-BEE4-79B1C19BF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3AD9F02-E26B-4555-8914-1348F99EAF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0505E5-665E-4B09-A7EE-B150BB931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EE26-B786-424A-8AAB-86447D99B57D}" type="datetimeFigureOut">
              <a:rPr lang="en-US" smtClean="0"/>
              <a:t>07/11/2023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492A76A-834E-4AF9-B304-0C342B5D2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6E6F62-6B3C-4BD6-AB6C-A14EC6F02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23EC-0B13-4F0D-A361-9878246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7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D8A8C5F-704D-4A80-A8EC-69AFC047CE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C3FD8D9-FA21-450F-B377-8044A6A301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039412-5FF3-481B-AB8A-FF3777134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EE26-B786-424A-8AAB-86447D99B57D}" type="datetimeFigureOut">
              <a:rPr lang="en-US" smtClean="0"/>
              <a:t>07/11/2023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20DF56-35A0-4C99-9863-6C9C54E17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AA7C83-A5FF-4883-B6AD-E3969B830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23EC-0B13-4F0D-A361-9878246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99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33CD52-9DC5-49DD-B859-5321235C2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7C1B00-A3A3-45B8-94C6-1461C77F0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49D7A5-F9CB-4796-A996-D070015BE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EE26-B786-424A-8AAB-86447D99B57D}" type="datetimeFigureOut">
              <a:rPr lang="en-US" smtClean="0"/>
              <a:t>07/11/2023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482E40-47B1-4E6F-B221-E989B1540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F4E04E-D964-4433-96E6-640838664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23EC-0B13-4F0D-A361-9878246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E9643C-178E-41C3-9141-A446D26E5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BECCC1C-56A2-40CF-8421-7BC80831D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08FD30-C3B2-4AC3-8D3F-083BD9FEF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EE26-B786-424A-8AAB-86447D99B57D}" type="datetimeFigureOut">
              <a:rPr lang="en-US" smtClean="0"/>
              <a:t>07/11/2023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67012A-99E9-4092-B602-BEB15CAE8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111AF9-711B-4CE0-B7F6-2B3790FA6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23EC-0B13-4F0D-A361-9878246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59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2EB310-BFA2-4265-A343-DB4C079D0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983B55-B194-48E3-B1B5-047EAC89D7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4ABB817-1341-4290-A535-18F762D61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66B8A5-9507-4497-92C1-1A0AA8206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EE26-B786-424A-8AAB-86447D99B57D}" type="datetimeFigureOut">
              <a:rPr lang="en-US" smtClean="0"/>
              <a:t>07/11/2023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28F19DC-E2B1-43BA-A673-3FA32A9F4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5111ED2-D136-4427-BA21-78899CDF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23EC-0B13-4F0D-A361-9878246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74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64C7B0-CCAA-4539-8C51-0187DBF13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9BB7DC2-BE4E-452F-AAB5-2547CBA92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1F6434B-0594-4B6F-95D4-11A1F66B5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D605575-223B-4038-877E-DC168A71E9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F88D361-68EA-4FB3-8E4C-03EE2EB81E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76FAE31-A11A-4465-A461-4E9FB9349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EE26-B786-424A-8AAB-86447D99B57D}" type="datetimeFigureOut">
              <a:rPr lang="en-US" smtClean="0"/>
              <a:t>07/11/2023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9017F54-46CD-454E-8A57-BD75EA31A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B92D03D-12F2-43BA-A298-72300ECA6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23EC-0B13-4F0D-A361-9878246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7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108843-A8AA-4564-90F2-0067D21C6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2C7AE00-89AF-4E54-A459-13CB285DD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EE26-B786-424A-8AAB-86447D99B57D}" type="datetimeFigureOut">
              <a:rPr lang="en-US" smtClean="0"/>
              <a:t>07/11/2023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D62A417-B95B-40DD-864C-58E54DC6B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DD81B5E-5C0F-4F08-B9BA-E9676A4B9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23EC-0B13-4F0D-A361-9878246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0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8A12573-7C78-4F75-9C17-388B8E348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EE26-B786-424A-8AAB-86447D99B57D}" type="datetimeFigureOut">
              <a:rPr lang="en-US" smtClean="0"/>
              <a:t>07/11/2023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612288B-72E5-4978-B6C9-04F1AD3AF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23F43C4-6711-41D7-8EBA-CDB7450D5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23EC-0B13-4F0D-A361-9878246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5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C645B4-7E44-4510-B168-159DD0A63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8FF8D2-5780-422B-99B9-F885C9A33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2ADDD53-F11E-41BE-8018-05CD25D77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6C4F9E3-7E90-42B7-B0FC-311630210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EE26-B786-424A-8AAB-86447D99B57D}" type="datetimeFigureOut">
              <a:rPr lang="en-US" smtClean="0"/>
              <a:t>07/11/2023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DEB9C84-2CEE-45CC-BECD-FA244BCC4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3C2E6E-8A05-4727-A109-8EE3553D0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23EC-0B13-4F0D-A361-9878246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20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12888F-A080-41D5-BA42-DF66BA458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7A5993E-99FC-43FE-8A1D-13AE152C5F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3D271AE-0B47-414A-BA85-C362E7CE3B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868F42-77EE-436D-939E-00E3DDB43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EE26-B786-424A-8AAB-86447D99B57D}" type="datetimeFigureOut">
              <a:rPr lang="en-US" smtClean="0"/>
              <a:t>07/11/2023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A6F38D-BB6C-4EBC-89D6-DA45C568C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A89E0CF-77CD-467E-9D3E-FA0F74834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23EC-0B13-4F0D-A361-9878246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3D9FCD9-82E2-42CE-A398-5050D9296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ABFD0A5-733F-4F41-8B15-3C49092AB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84AC7B-AA73-404D-8CF0-F1E44100E2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7EE26-B786-424A-8AAB-86447D99B57D}" type="datetimeFigureOut">
              <a:rPr lang="en-US" smtClean="0"/>
              <a:t>07/11/2023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8FB08A-12D4-4476-A012-E740D9B561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1348C6-4EFA-40E6-82EB-A5E05F00B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E23EC-0B13-4F0D-A361-98782467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0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HWLBWBiwAg" TargetMode="External"/><Relationship Id="rId2" Type="http://schemas.openxmlformats.org/officeDocument/2006/relationships/hyperlink" Target="https://www.youtube.com/watch?v=Dj2X1b-ZU7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ector Gold Pattern Frame PNG Images, Vector, Golden, Pattern PNG  Transparent Background - Pngtree | Gold photo frames, Clip art frames  borders, Gold pattern">
            <a:extLst>
              <a:ext uri="{FF2B5EF4-FFF2-40B4-BE49-F238E27FC236}">
                <a16:creationId xmlns:a16="http://schemas.microsoft.com/office/drawing/2014/main" xmlns="" id="{A703DCF5-1B02-4E46-BCCB-9C4F45D58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40106" y="-1388444"/>
            <a:ext cx="6911789" cy="9634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E44FE2-B268-4AD2-885D-73FC9BC8B9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Traditions in </a:t>
            </a:r>
            <a:br>
              <a:rPr lang="en-US" dirty="0">
                <a:latin typeface="Algerian" panose="04020705040A02060702" pitchFamily="82" charset="0"/>
              </a:rPr>
            </a:br>
            <a:r>
              <a:rPr lang="en-US" dirty="0">
                <a:latin typeface="Algerian" panose="04020705040A02060702" pitchFamily="82" charset="0"/>
              </a:rPr>
              <a:t>Jordanian weddings</a:t>
            </a:r>
          </a:p>
        </p:txBody>
      </p:sp>
      <p:pic>
        <p:nvPicPr>
          <p:cNvPr id="6" name="Picture 2" descr="Arab Wedding Entrance with Bride and Groom - Zaffe Drums! - YouTube">
            <a:extLst>
              <a:ext uri="{FF2B5EF4-FFF2-40B4-BE49-F238E27FC236}">
                <a16:creationId xmlns:a16="http://schemas.microsoft.com/office/drawing/2014/main" xmlns="" id="{58DEC4D5-5884-482E-8D35-5B01A37462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76"/>
          <a:stretch/>
        </p:blipFill>
        <p:spPr bwMode="auto">
          <a:xfrm>
            <a:off x="3176337" y="2859856"/>
            <a:ext cx="5584256" cy="2712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2973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2F55CC-2001-4BA7-97B5-9303EE61B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var(--fontFamily)"/>
              </a:rPr>
              <a:t>Asking Parents’ Permission (</a:t>
            </a:r>
            <a:r>
              <a:rPr lang="en-US" b="1" i="0" dirty="0" err="1">
                <a:effectLst/>
                <a:latin typeface="var(--fontFamily)"/>
              </a:rPr>
              <a:t>Tulba</a:t>
            </a:r>
            <a:r>
              <a:rPr lang="en-US" b="1" i="0" dirty="0">
                <a:effectLst/>
                <a:latin typeface="var(--fontFamily)"/>
              </a:rPr>
              <a:t>)</a:t>
            </a:r>
            <a:br>
              <a:rPr lang="en-US" b="1" i="0" dirty="0">
                <a:effectLst/>
                <a:latin typeface="var(--fontFamily)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3EE8FF-CBFD-40AC-AAC8-FA349E97D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36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0" i="0" dirty="0">
                <a:effectLst/>
                <a:latin typeface="Open Sans" panose="020B0604020202020204" pitchFamily="34" charset="0"/>
              </a:rPr>
              <a:t>The </a:t>
            </a:r>
            <a:r>
              <a:rPr lang="en-US" b="0" i="1" dirty="0" err="1">
                <a:effectLst/>
                <a:latin typeface="Open Sans" panose="020B0604020202020204" pitchFamily="34" charset="0"/>
              </a:rPr>
              <a:t>tulba</a:t>
            </a:r>
            <a:r>
              <a:rPr lang="en-US" b="0" i="0" dirty="0">
                <a:effectLst/>
                <a:latin typeface="Open Sans" panose="020B0604020202020204" pitchFamily="34" charset="0"/>
              </a:rPr>
              <a:t> is the event in which the groom </a:t>
            </a:r>
            <a:r>
              <a:rPr lang="en-US" b="1" i="0" dirty="0">
                <a:effectLst/>
                <a:latin typeface="Open Sans" panose="020B0604020202020204" pitchFamily="34" charset="0"/>
              </a:rPr>
              <a:t>officially asks the bride’s parents</a:t>
            </a:r>
            <a:r>
              <a:rPr lang="en-US" b="0" i="0" dirty="0">
                <a:effectLst/>
                <a:latin typeface="Open Sans" panose="020B0604020202020204" pitchFamily="34" charset="0"/>
              </a:rPr>
              <a:t> for their permission to marry their daughter. </a:t>
            </a:r>
            <a:endParaRPr lang="en-US" dirty="0"/>
          </a:p>
        </p:txBody>
      </p:sp>
      <p:pic>
        <p:nvPicPr>
          <p:cNvPr id="1026" name="Picture 2" descr="Tea Gatherings Middle East">
            <a:extLst>
              <a:ext uri="{FF2B5EF4-FFF2-40B4-BE49-F238E27FC236}">
                <a16:creationId xmlns:a16="http://schemas.microsoft.com/office/drawing/2014/main" xmlns="" id="{CBF9B1E2-9E91-41FE-8040-CE8AF3FEC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326" y="2878020"/>
            <a:ext cx="5759517" cy="361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2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38E8D9-A762-4BE4-96FE-4EB996620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var(--fontFamily)"/>
              </a:rPr>
              <a:t>Visiting the Bride’s Home (</a:t>
            </a:r>
            <a:r>
              <a:rPr lang="en-US" b="1" i="0" dirty="0" err="1">
                <a:effectLst/>
                <a:latin typeface="var(--fontFamily)"/>
              </a:rPr>
              <a:t>Jaha</a:t>
            </a:r>
            <a:r>
              <a:rPr lang="en-US" b="1" i="0" dirty="0">
                <a:effectLst/>
                <a:latin typeface="var(--fontFamily)"/>
              </a:rPr>
              <a:t>)</a:t>
            </a:r>
            <a:br>
              <a:rPr lang="en-US" b="1" i="0" dirty="0">
                <a:effectLst/>
                <a:latin typeface="var(--fontFamily)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9940B8-7441-4BDB-ABF6-C8734223E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574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0" i="0" dirty="0">
                <a:effectLst/>
                <a:latin typeface="Open Sans" panose="020B0606030504020204" pitchFamily="34" charset="0"/>
              </a:rPr>
              <a:t>Following the </a:t>
            </a:r>
            <a:r>
              <a:rPr lang="en-US" b="0" i="1" dirty="0" err="1">
                <a:effectLst/>
                <a:latin typeface="Open Sans" panose="020B0606030504020204" pitchFamily="34" charset="0"/>
              </a:rPr>
              <a:t>tulba</a:t>
            </a:r>
            <a:r>
              <a:rPr lang="en-US" dirty="0">
                <a:latin typeface="Open Sans" panose="020B0606030504020204" pitchFamily="34" charset="0"/>
              </a:rPr>
              <a:t>, 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there comes a </a:t>
            </a:r>
            <a:r>
              <a:rPr lang="en-US" b="1" i="0" dirty="0">
                <a:effectLst/>
                <a:latin typeface="Open Sans" panose="020B0606030504020204" pitchFamily="34" charset="0"/>
              </a:rPr>
              <a:t>second round of visiting the bride’s home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 to seek permission. This time with the extended family (and sometimes close friends). </a:t>
            </a:r>
            <a:endParaRPr lang="en-US" dirty="0"/>
          </a:p>
        </p:txBody>
      </p:sp>
      <p:pic>
        <p:nvPicPr>
          <p:cNvPr id="6146" name="Picture 2" descr="12 Arab Wedding Traditions You Should Know • Welcome2Jordan">
            <a:extLst>
              <a:ext uri="{FF2B5EF4-FFF2-40B4-BE49-F238E27FC236}">
                <a16:creationId xmlns:a16="http://schemas.microsoft.com/office/drawing/2014/main" xmlns="" id="{B4E7E3BA-AD46-44EC-B437-8904F9C591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475" y="3491137"/>
            <a:ext cx="4508166" cy="30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234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C7CBAF-FAE5-4F78-9862-BBDF8110C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var(--fontFamily)"/>
              </a:rPr>
              <a:t>Engagement</a:t>
            </a:r>
            <a:br>
              <a:rPr lang="en-US" b="1" i="0" dirty="0">
                <a:effectLst/>
                <a:latin typeface="var(--fontFamily)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7FCF56-AB3D-4D20-8754-903A56E5E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536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0" i="0" dirty="0">
                <a:effectLst/>
                <a:latin typeface="Open Sans" panose="020B0606030504020204" pitchFamily="34" charset="0"/>
              </a:rPr>
              <a:t>In Jordanian culture, it’s still very customary to have a </a:t>
            </a:r>
            <a:r>
              <a:rPr lang="en-US" b="1" i="0" dirty="0">
                <a:effectLst/>
                <a:latin typeface="Open Sans" panose="020B0606030504020204" pitchFamily="34" charset="0"/>
              </a:rPr>
              <a:t>formal engagement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. The engagement follows the </a:t>
            </a:r>
            <a:r>
              <a:rPr lang="en-US" b="0" i="1" dirty="0" err="1">
                <a:effectLst/>
                <a:latin typeface="Open Sans" panose="020B0606030504020204" pitchFamily="34" charset="0"/>
              </a:rPr>
              <a:t>jaha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 and usually takes place in the form of a </a:t>
            </a:r>
            <a:r>
              <a:rPr lang="en-US" b="1" i="0" dirty="0">
                <a:effectLst/>
                <a:latin typeface="Open Sans" panose="020B0606030504020204" pitchFamily="34" charset="0"/>
              </a:rPr>
              <a:t>small party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.</a:t>
            </a:r>
            <a:endParaRPr lang="en-US" dirty="0"/>
          </a:p>
        </p:txBody>
      </p:sp>
      <p:pic>
        <p:nvPicPr>
          <p:cNvPr id="2050" name="Picture 2" descr="Arabic Wedding Traditions">
            <a:extLst>
              <a:ext uri="{FF2B5EF4-FFF2-40B4-BE49-F238E27FC236}">
                <a16:creationId xmlns:a16="http://schemas.microsoft.com/office/drawing/2014/main" xmlns="" id="{5E7157EA-6D99-4115-960D-FC7A53F20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979" y="3444943"/>
            <a:ext cx="4306102" cy="2866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162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D36710-A5DA-4160-A849-136535E3E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var(--fontFamily)"/>
              </a:rPr>
              <a:t>Henna Night</a:t>
            </a:r>
            <a:br>
              <a:rPr lang="en-US" b="1" i="0" dirty="0">
                <a:effectLst/>
                <a:latin typeface="var(--fontFamily)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B866B3-4847-4B9D-8579-6FCC3C030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0" i="0" dirty="0">
                <a:effectLst/>
                <a:latin typeface="Open Sans" panose="020B0606030504020204" pitchFamily="34" charset="0"/>
              </a:rPr>
              <a:t>Henna night is a gathering that usually takes place </a:t>
            </a:r>
            <a:r>
              <a:rPr lang="en-US" sz="2600" b="1" i="0" dirty="0">
                <a:effectLst/>
                <a:latin typeface="Open Sans" panose="020B0606030504020204" pitchFamily="34" charset="0"/>
              </a:rPr>
              <a:t>at the bride’s home the night before the wedding</a:t>
            </a:r>
            <a:r>
              <a:rPr lang="en-US" sz="2600" b="0" i="0" dirty="0">
                <a:effectLst/>
                <a:latin typeface="Open Sans" panose="020B0606030504020204" pitchFamily="34" charset="0"/>
              </a:rPr>
              <a:t>. During this event, </a:t>
            </a:r>
            <a:r>
              <a:rPr lang="en-US" sz="2600" b="1" i="0" dirty="0">
                <a:effectLst/>
                <a:latin typeface="Open Sans" panose="020B0606030504020204" pitchFamily="34" charset="0"/>
              </a:rPr>
              <a:t>women from both the bride’s and groom’s families</a:t>
            </a:r>
            <a:r>
              <a:rPr lang="en-US" sz="2600" b="0" i="0" dirty="0">
                <a:effectLst/>
                <a:latin typeface="Open Sans" panose="020B0606030504020204" pitchFamily="34" charset="0"/>
              </a:rPr>
              <a:t> gather to celebrate.</a:t>
            </a:r>
            <a:endParaRPr lang="en-US" sz="2600" dirty="0"/>
          </a:p>
        </p:txBody>
      </p:sp>
      <p:pic>
        <p:nvPicPr>
          <p:cNvPr id="3074" name="Picture 2" descr="Arabic Wedding Henna Night">
            <a:extLst>
              <a:ext uri="{FF2B5EF4-FFF2-40B4-BE49-F238E27FC236}">
                <a16:creationId xmlns:a16="http://schemas.microsoft.com/office/drawing/2014/main" xmlns="" id="{8FE756CA-294B-4860-A7B3-B7BC076B6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775" y="2752823"/>
            <a:ext cx="5401315" cy="3596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636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4D6635-E8AF-4DC2-8010-72A35276C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 err="1">
                <a:effectLst/>
                <a:latin typeface="var(--fontFamily)"/>
              </a:rPr>
              <a:t>Zaffa</a:t>
            </a:r>
            <a:r>
              <a:rPr lang="en-US" b="1" i="0" dirty="0">
                <a:effectLst/>
                <a:latin typeface="var(--fontFamily)"/>
              </a:rPr>
              <a:t/>
            </a:r>
            <a:br>
              <a:rPr lang="en-US" b="1" i="0" dirty="0">
                <a:effectLst/>
                <a:latin typeface="var(--fontFamily)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BFA3A8-61CA-4879-9221-686189211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436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0" i="1" dirty="0" err="1">
                <a:effectLst/>
                <a:latin typeface="Open Sans" panose="020B0606030504020204" pitchFamily="34" charset="0"/>
              </a:rPr>
              <a:t>Zaffa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 is a </a:t>
            </a:r>
            <a:r>
              <a:rPr lang="en-US" b="1" i="0" dirty="0">
                <a:effectLst/>
                <a:latin typeface="Open Sans" panose="020B0606030504020204" pitchFamily="34" charset="0"/>
              </a:rPr>
              <a:t>wedding parade with drums and bagpipes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 carried out by professional musicians. </a:t>
            </a:r>
            <a:r>
              <a:rPr lang="en-US" dirty="0">
                <a:latin typeface="Open Sans" panose="020B0606030504020204" pitchFamily="34" charset="0"/>
              </a:rPr>
              <a:t>T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here will be </a:t>
            </a:r>
            <a:r>
              <a:rPr lang="en-US" b="1" i="0" dirty="0" err="1">
                <a:effectLst/>
                <a:latin typeface="Open Sans" panose="020B0606030504020204" pitchFamily="34" charset="0"/>
              </a:rPr>
              <a:t>dabke</a:t>
            </a:r>
            <a:r>
              <a:rPr lang="en-US" b="1" i="0" dirty="0">
                <a:effectLst/>
                <a:latin typeface="Open Sans" panose="020B0606030504020204" pitchFamily="34" charset="0"/>
              </a:rPr>
              <a:t> dancers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 or </a:t>
            </a:r>
            <a:r>
              <a:rPr lang="en-US" b="1" i="0" dirty="0">
                <a:effectLst/>
                <a:latin typeface="Open Sans" panose="020B0606030504020204" pitchFamily="34" charset="0"/>
              </a:rPr>
              <a:t>belly dancers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 to welcome the newly weds into the venue. </a:t>
            </a:r>
            <a:endParaRPr lang="en-US" dirty="0"/>
          </a:p>
        </p:txBody>
      </p:sp>
      <p:pic>
        <p:nvPicPr>
          <p:cNvPr id="5122" name="Picture 2" descr="Plan An Arabic Wedding With Virginia Zaffa And Dabka Entertainment – Zaffa  &amp; Dabke Dance Group – Zaffah Dabka Dancing Performances">
            <a:extLst>
              <a:ext uri="{FF2B5EF4-FFF2-40B4-BE49-F238E27FC236}">
                <a16:creationId xmlns:a16="http://schemas.microsoft.com/office/drawing/2014/main" xmlns="" id="{1346545B-9BFF-4B7A-907E-B55BF86B4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80" y="3429000"/>
            <a:ext cx="4743728" cy="3156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7414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ector Gold Pattern Frame PNG Images, Vector, Golden, Pattern PNG  Transparent Background - Pngtree | Gold photo frames, Clip art frames  borders, Gold pattern">
            <a:extLst>
              <a:ext uri="{FF2B5EF4-FFF2-40B4-BE49-F238E27FC236}">
                <a16:creationId xmlns:a16="http://schemas.microsoft.com/office/drawing/2014/main" xmlns="" id="{18A003A8-A730-43D6-BBB0-862C14606A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40106" y="-1388444"/>
            <a:ext cx="6911789" cy="9634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BF507A-1879-4F5E-9668-AE6139AB4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0887" y="499878"/>
            <a:ext cx="10515600" cy="1325563"/>
          </a:xfrm>
        </p:spPr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Congratulations</a:t>
            </a:r>
            <a:r>
              <a:rPr lang="en-US" dirty="0"/>
              <a:t>!</a:t>
            </a:r>
          </a:p>
        </p:txBody>
      </p:sp>
      <p:pic>
        <p:nvPicPr>
          <p:cNvPr id="4098" name="Picture 2" descr="Arab Wedding Entrance with Bride and Groom - Zaffe Drums! - YouTube">
            <a:extLst>
              <a:ext uri="{FF2B5EF4-FFF2-40B4-BE49-F238E27FC236}">
                <a16:creationId xmlns:a16="http://schemas.microsoft.com/office/drawing/2014/main" xmlns="" id="{7D8DDA1D-F91A-4E91-8176-3AD476CAF2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559" y="1950921"/>
            <a:ext cx="7080985" cy="398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455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84D4E7-5E5E-4D76-BF70-914D87956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A56050-75DD-422E-9F27-FFF6E6184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82364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Zaffa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https://www.youtube.com/watch?v=Dj2X1b-ZU7A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Henna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https://www.youtube.com/watch?v=bHWLBWBiwAg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170" name="Picture 2" descr="Wedding Congratulations: How to Send Your Best Wishes | Adobe Express">
            <a:extLst>
              <a:ext uri="{FF2B5EF4-FFF2-40B4-BE49-F238E27FC236}">
                <a16:creationId xmlns:a16="http://schemas.microsoft.com/office/drawing/2014/main" xmlns="" id="{1217ABE6-E58E-4711-B4C9-BB432A96A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724" y="842963"/>
            <a:ext cx="38100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613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55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Algerian</vt:lpstr>
      <vt:lpstr>Arial</vt:lpstr>
      <vt:lpstr>Calibri</vt:lpstr>
      <vt:lpstr>Calibri Light</vt:lpstr>
      <vt:lpstr>Open Sans</vt:lpstr>
      <vt:lpstr>var(--fontFamily)</vt:lpstr>
      <vt:lpstr>Office Theme</vt:lpstr>
      <vt:lpstr>Traditions in  Jordanian weddings</vt:lpstr>
      <vt:lpstr>Asking Parents’ Permission (Tulba) </vt:lpstr>
      <vt:lpstr>Visiting the Bride’s Home (Jaha) </vt:lpstr>
      <vt:lpstr>Engagement </vt:lpstr>
      <vt:lpstr>Henna Night </vt:lpstr>
      <vt:lpstr>Zaffa </vt:lpstr>
      <vt:lpstr>Congratulations!</vt:lpstr>
      <vt:lpstr>Links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Jordanian wedding</dc:title>
  <dc:creator>Nada</dc:creator>
  <cp:lastModifiedBy>Haya</cp:lastModifiedBy>
  <cp:revision>3</cp:revision>
  <dcterms:created xsi:type="dcterms:W3CDTF">2023-11-07T15:02:00Z</dcterms:created>
  <dcterms:modified xsi:type="dcterms:W3CDTF">2023-11-07T17:45:33Z</dcterms:modified>
</cp:coreProperties>
</file>