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59" r:id="rId5"/>
    <p:sldId id="260" r:id="rId6"/>
    <p:sldId id="261" r:id="rId7"/>
    <p:sldId id="262" r:id="rId8"/>
    <p:sldId id="263" r:id="rId9"/>
    <p:sldId id="264" r:id="rId10"/>
    <p:sldId id="265" r:id="rId11"/>
    <p:sldId id="267" r:id="rId12"/>
    <p:sldId id="266" r:id="rId13"/>
    <p:sldId id="271"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F700-B6CD-462C-A9FB-55400D660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3CC842-321B-45D8-9962-27B530847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093447-C56A-4764-9B68-848FA0854D99}"/>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5" name="Footer Placeholder 4">
            <a:extLst>
              <a:ext uri="{FF2B5EF4-FFF2-40B4-BE49-F238E27FC236}">
                <a16:creationId xmlns:a16="http://schemas.microsoft.com/office/drawing/2014/main" id="{23A77610-A29A-485F-AB69-B4AB64BB1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67CAF-03D9-4AC2-8282-12F0E3701F76}"/>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272493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584E-378A-43DF-926F-0A897C2B87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BDB6E-6271-4B15-B650-D77407858A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F78D5-C5A4-47BE-AB38-E67222A33A9E}"/>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5" name="Footer Placeholder 4">
            <a:extLst>
              <a:ext uri="{FF2B5EF4-FFF2-40B4-BE49-F238E27FC236}">
                <a16:creationId xmlns:a16="http://schemas.microsoft.com/office/drawing/2014/main" id="{AF6AE2FE-F3DD-4906-A162-8CFB22A85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4D8A-40E5-43E2-A1CA-ADD39CB4AA7C}"/>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368157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5FA70B-B2F6-4312-AC22-247821523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6818A-457C-4DAE-A670-E8CF160E61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07F40-98DC-4B71-831B-4F352369FEB3}"/>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5" name="Footer Placeholder 4">
            <a:extLst>
              <a:ext uri="{FF2B5EF4-FFF2-40B4-BE49-F238E27FC236}">
                <a16:creationId xmlns:a16="http://schemas.microsoft.com/office/drawing/2014/main" id="{B31EA9C0-9DCB-4B11-820C-A36313F39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96A10-BCAD-45F5-A3F7-63A9BA8F009E}"/>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421491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4041-8AE2-4DBE-930C-0CFB13C2F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4AB2F-9F4C-42F9-9791-6CB2B05BC9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5D8BD-29B2-4465-A713-D789B659B6F8}"/>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5" name="Footer Placeholder 4">
            <a:extLst>
              <a:ext uri="{FF2B5EF4-FFF2-40B4-BE49-F238E27FC236}">
                <a16:creationId xmlns:a16="http://schemas.microsoft.com/office/drawing/2014/main" id="{23142C6A-6651-4DB8-AC02-F0ED8586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713EA-196D-4691-87BF-8A9D6E142DCF}"/>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229009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E126-EA59-4216-A539-0C4C0253C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9FADDB-F50E-4E17-9004-3F702FD11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3CB9AA-25F8-446B-B61C-E98E961E9F6F}"/>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5" name="Footer Placeholder 4">
            <a:extLst>
              <a:ext uri="{FF2B5EF4-FFF2-40B4-BE49-F238E27FC236}">
                <a16:creationId xmlns:a16="http://schemas.microsoft.com/office/drawing/2014/main" id="{7B2B9CFF-6FCB-4018-900A-2FF5ABD9C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C3543-D7A2-4C5E-9E0E-D463DE8B4216}"/>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5804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E595-9137-4D20-B312-F26522D80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6F1A5-FA93-42E8-85A4-09CE680F82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9249A8-4E60-429E-A392-32EAAAE969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61515-6A98-4A60-BADA-4A198EFFE492}"/>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6" name="Footer Placeholder 5">
            <a:extLst>
              <a:ext uri="{FF2B5EF4-FFF2-40B4-BE49-F238E27FC236}">
                <a16:creationId xmlns:a16="http://schemas.microsoft.com/office/drawing/2014/main" id="{B5F72375-19D4-42A0-A691-A5B4DDF95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D4418-ED82-4FA6-A5A9-FFFD5C93818D}"/>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308163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E7A3-3ACD-4DC7-86CB-E903755EA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6E3FC-FDD6-4E5F-A89B-465640FA8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073222-786A-4571-80F1-9A183D871C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FC3212-AFDF-4B0E-B750-3EE5054BD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D2D291-D91E-4B93-8959-A6A325B5D4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697FE1-F481-4EA8-9426-20D74A1DCD27}"/>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8" name="Footer Placeholder 7">
            <a:extLst>
              <a:ext uri="{FF2B5EF4-FFF2-40B4-BE49-F238E27FC236}">
                <a16:creationId xmlns:a16="http://schemas.microsoft.com/office/drawing/2014/main" id="{FE708F1B-E846-4B62-8EB2-932BCFCAE5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527A67-486D-43D6-BE5E-58866B9F022F}"/>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413674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0121-FAB5-4B52-B194-F8988F2A1F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974276-8737-441C-8F2E-81218F3DB9D2}"/>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4" name="Footer Placeholder 3">
            <a:extLst>
              <a:ext uri="{FF2B5EF4-FFF2-40B4-BE49-F238E27FC236}">
                <a16:creationId xmlns:a16="http://schemas.microsoft.com/office/drawing/2014/main" id="{E830EFC8-1514-4075-A6E5-C987EE8BB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D817F-EA3F-4A23-8FE0-68FB0335FCC2}"/>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116521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10AFA-A0FC-400D-9E14-0B94F43D701B}"/>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3" name="Footer Placeholder 2">
            <a:extLst>
              <a:ext uri="{FF2B5EF4-FFF2-40B4-BE49-F238E27FC236}">
                <a16:creationId xmlns:a16="http://schemas.microsoft.com/office/drawing/2014/main" id="{1CF5B5D2-6374-44E4-9015-2DB78EA1B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DB674-0F11-40BC-B09C-8D53C7738CFC}"/>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247092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AC15-8CB9-451D-A161-01B5E9523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F4BB0F-151B-43AB-BE93-34ED8F106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EE258-FAA3-4D3E-9F5C-0A0E4E759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B9CEE5-B1B2-4DB6-BED6-16DD2FF5DBAB}"/>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6" name="Footer Placeholder 5">
            <a:extLst>
              <a:ext uri="{FF2B5EF4-FFF2-40B4-BE49-F238E27FC236}">
                <a16:creationId xmlns:a16="http://schemas.microsoft.com/office/drawing/2014/main" id="{B44136E6-3075-414D-BDEF-271C23388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45D95-3A91-4739-8DC3-C25697C33866}"/>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285013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CA12-6499-4A1C-BF60-E071D69FA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E68A29-D54A-4633-BF83-2D7CCF57F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BB71D-B8CD-42FE-8035-5C43D14BF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B6FA76-2A2E-4716-8688-A8EBDC9C87B2}"/>
              </a:ext>
            </a:extLst>
          </p:cNvPr>
          <p:cNvSpPr>
            <a:spLocks noGrp="1"/>
          </p:cNvSpPr>
          <p:nvPr>
            <p:ph type="dt" sz="half" idx="10"/>
          </p:nvPr>
        </p:nvSpPr>
        <p:spPr/>
        <p:txBody>
          <a:bodyPr/>
          <a:lstStyle/>
          <a:p>
            <a:fld id="{ECEDCCBA-2347-4F02-95E3-534C5DF6A572}" type="datetimeFigureOut">
              <a:rPr lang="en-US" smtClean="0"/>
              <a:t>11/3/2023</a:t>
            </a:fld>
            <a:endParaRPr lang="en-US"/>
          </a:p>
        </p:txBody>
      </p:sp>
      <p:sp>
        <p:nvSpPr>
          <p:cNvPr id="6" name="Footer Placeholder 5">
            <a:extLst>
              <a:ext uri="{FF2B5EF4-FFF2-40B4-BE49-F238E27FC236}">
                <a16:creationId xmlns:a16="http://schemas.microsoft.com/office/drawing/2014/main" id="{55DD8895-E692-4896-A57E-38CE8FF41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4AB7E-D661-41CD-B645-B2FD4358C9AE}"/>
              </a:ext>
            </a:extLst>
          </p:cNvPr>
          <p:cNvSpPr>
            <a:spLocks noGrp="1"/>
          </p:cNvSpPr>
          <p:nvPr>
            <p:ph type="sldNum" sz="quarter" idx="12"/>
          </p:nvPr>
        </p:nvSpPr>
        <p:spPr/>
        <p:txBody>
          <a:bodyPr/>
          <a:lstStyle/>
          <a:p>
            <a:fld id="{70B3FA02-7970-4CFC-876F-98B804D1FC7E}" type="slidenum">
              <a:rPr lang="en-US" smtClean="0"/>
              <a:t>‹#›</a:t>
            </a:fld>
            <a:endParaRPr lang="en-US"/>
          </a:p>
        </p:txBody>
      </p:sp>
    </p:spTree>
    <p:extLst>
      <p:ext uri="{BB962C8B-B14F-4D97-AF65-F5344CB8AC3E}">
        <p14:creationId xmlns:p14="http://schemas.microsoft.com/office/powerpoint/2010/main" val="399205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0C5E8-CA76-4B77-AD97-EA568C3DF9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3166E9-1461-43F9-A5ED-C7B4EE004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C74B8-7F2E-4B16-BA95-9C56FB3BF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DCCBA-2347-4F02-95E3-534C5DF6A572}" type="datetimeFigureOut">
              <a:rPr lang="en-US" smtClean="0"/>
              <a:t>11/3/2023</a:t>
            </a:fld>
            <a:endParaRPr lang="en-US"/>
          </a:p>
        </p:txBody>
      </p:sp>
      <p:sp>
        <p:nvSpPr>
          <p:cNvPr id="5" name="Footer Placeholder 4">
            <a:extLst>
              <a:ext uri="{FF2B5EF4-FFF2-40B4-BE49-F238E27FC236}">
                <a16:creationId xmlns:a16="http://schemas.microsoft.com/office/drawing/2014/main" id="{0A60CF3C-DEFF-4FDD-B7D2-C46AB7B3A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40067A-9816-43DD-8793-D63E68909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3FA02-7970-4CFC-876F-98B804D1FC7E}" type="slidenum">
              <a:rPr lang="en-US" smtClean="0"/>
              <a:t>‹#›</a:t>
            </a:fld>
            <a:endParaRPr lang="en-US"/>
          </a:p>
        </p:txBody>
      </p:sp>
    </p:spTree>
    <p:extLst>
      <p:ext uri="{BB962C8B-B14F-4D97-AF65-F5344CB8AC3E}">
        <p14:creationId xmlns:p14="http://schemas.microsoft.com/office/powerpoint/2010/main" val="135271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om/watch?v=d86DofYpkrY&amp;feature=shared" TargetMode="External"/><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www.my.clevelandclinic.org/" TargetMode="External"/><Relationship Id="rId4" Type="http://schemas.openxmlformats.org/officeDocument/2006/relationships/hyperlink" Target="http://www.niddk.nih.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8.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glucose monitor, running shoes, weights, and notepad that says diabetes.">
            <a:extLst>
              <a:ext uri="{FF2B5EF4-FFF2-40B4-BE49-F238E27FC236}">
                <a16:creationId xmlns:a16="http://schemas.microsoft.com/office/drawing/2014/main" id="{FD40CAAA-FD2F-4BC0-A87E-68B014CD4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961CD8-1EE6-4AA0-83DC-6AF918C7A254}"/>
              </a:ext>
            </a:extLst>
          </p:cNvPr>
          <p:cNvSpPr/>
          <p:nvPr/>
        </p:nvSpPr>
        <p:spPr>
          <a:xfrm>
            <a:off x="5951375" y="1165428"/>
            <a:ext cx="5828247" cy="4216539"/>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Diabetes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r>
              <a:rPr lang="en-US" sz="3200" dirty="0">
                <a:ln w="0"/>
                <a:effectLst>
                  <a:outerShdw blurRad="38100" dist="19050" dir="2700000" algn="tl" rotWithShape="0">
                    <a:schemeClr val="dk1">
                      <a:alpha val="40000"/>
                    </a:schemeClr>
                  </a:outerShdw>
                </a:effectLst>
              </a:rPr>
              <a:t>Done by: Nayefa AL- Batarseh ,Raina Barhomah, Celina Sabat, Saif Hijazin and Fawaz Al Lama. </a:t>
            </a:r>
          </a:p>
          <a:p>
            <a:pPr algn="ctr"/>
            <a:r>
              <a:rPr lang="en-US" sz="3200" b="0" cap="none" spc="0" dirty="0">
                <a:ln w="0"/>
                <a:solidFill>
                  <a:schemeClr val="tx1"/>
                </a:solidFill>
                <a:effectLst>
                  <a:outerShdw blurRad="38100" dist="19050" dir="2700000" algn="tl" rotWithShape="0">
                    <a:schemeClr val="dk1">
                      <a:alpha val="40000"/>
                    </a:schemeClr>
                  </a:outerShdw>
                </a:effectLst>
              </a:rPr>
              <a:t> </a:t>
            </a:r>
          </a:p>
          <a:p>
            <a:pPr algn="ctr"/>
            <a:r>
              <a:rPr lang="en-US" sz="3200" dirty="0">
                <a:ln w="0"/>
                <a:effectLst>
                  <a:outerShdw blurRad="38100" dist="19050" dir="2700000" algn="tl" rotWithShape="0">
                    <a:schemeClr val="dk1">
                      <a:alpha val="40000"/>
                    </a:schemeClr>
                  </a:outerShdw>
                </a:effectLst>
              </a:rPr>
              <a:t>Grade 8  </a:t>
            </a:r>
            <a:r>
              <a:rPr lang="en-US" sz="3200" b="0" cap="none" spc="0" dirty="0">
                <a:ln w="0"/>
                <a:solidFill>
                  <a:schemeClr val="tx1"/>
                </a:solidFill>
                <a:effectLst>
                  <a:outerShdw blurRad="38100" dist="19050" dir="2700000" algn="tl" rotWithShape="0">
                    <a:schemeClr val="dk1">
                      <a:alpha val="40000"/>
                    </a:schemeClr>
                  </a:outerShdw>
                </a:effectLst>
              </a:rPr>
              <a:t>Section A</a:t>
            </a:r>
          </a:p>
        </p:txBody>
      </p:sp>
    </p:spTree>
    <p:extLst>
      <p:ext uri="{BB962C8B-B14F-4D97-AF65-F5344CB8AC3E}">
        <p14:creationId xmlns:p14="http://schemas.microsoft.com/office/powerpoint/2010/main" val="826398222"/>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12CD6-E3BA-41B9-8CE0-8538EF2B8E74}"/>
              </a:ext>
            </a:extLst>
          </p:cNvPr>
          <p:cNvSpPr/>
          <p:nvPr/>
        </p:nvSpPr>
        <p:spPr>
          <a:xfrm>
            <a:off x="3840831" y="626640"/>
            <a:ext cx="4510337" cy="738664"/>
          </a:xfrm>
          <a:prstGeom prst="rect">
            <a:avLst/>
          </a:prstGeom>
        </p:spPr>
        <p:txBody>
          <a:bodyPr wrap="none">
            <a:spAutoFit/>
          </a:bodyPr>
          <a:lstStyle/>
          <a:p>
            <a:r>
              <a:rPr lang="en-US" sz="2400" dirty="0">
                <a:solidFill>
                  <a:srgbClr val="080808"/>
                </a:solidFill>
                <a:latin typeface="mayo-sans"/>
              </a:rPr>
              <a:t>Symptoms of </a:t>
            </a:r>
            <a:r>
              <a:rPr lang="en-US" sz="2400" dirty="0">
                <a:ln w="0"/>
              </a:rPr>
              <a:t>Gestational diabetes</a:t>
            </a:r>
            <a:r>
              <a:rPr lang="en-US" dirty="0">
                <a:ln w="0"/>
              </a:rPr>
              <a:t>:</a:t>
            </a:r>
            <a:endParaRPr lang="en-US" dirty="0"/>
          </a:p>
          <a:p>
            <a:endParaRPr lang="en-US" dirty="0"/>
          </a:p>
        </p:txBody>
      </p:sp>
      <p:sp>
        <p:nvSpPr>
          <p:cNvPr id="3" name="Rectangle 2">
            <a:extLst>
              <a:ext uri="{FF2B5EF4-FFF2-40B4-BE49-F238E27FC236}">
                <a16:creationId xmlns:a16="http://schemas.microsoft.com/office/drawing/2014/main" id="{AE23F94F-A406-4994-8B93-1CD300B1BC8B}"/>
              </a:ext>
            </a:extLst>
          </p:cNvPr>
          <p:cNvSpPr/>
          <p:nvPr/>
        </p:nvSpPr>
        <p:spPr>
          <a:xfrm>
            <a:off x="792831" y="2521059"/>
            <a:ext cx="6459616" cy="1815882"/>
          </a:xfrm>
          <a:prstGeom prst="rect">
            <a:avLst/>
          </a:prstGeom>
        </p:spPr>
        <p:txBody>
          <a:bodyPr wrap="square">
            <a:spAutoFit/>
          </a:bodyPr>
          <a:lstStyle/>
          <a:p>
            <a:pPr marL="514350" indent="-514350">
              <a:buFont typeface="+mj-lt"/>
              <a:buAutoNum type="arabicPeriod"/>
            </a:pPr>
            <a:r>
              <a:rPr lang="en-US" sz="2800" b="0" i="0" dirty="0">
                <a:solidFill>
                  <a:srgbClr val="202124"/>
                </a:solidFill>
                <a:effectLst/>
                <a:latin typeface="Google Sans"/>
              </a:rPr>
              <a:t>increased thirst.</a:t>
            </a:r>
          </a:p>
          <a:p>
            <a:pPr marL="514350" indent="-514350">
              <a:buFont typeface="+mj-lt"/>
              <a:buAutoNum type="arabicPeriod"/>
            </a:pPr>
            <a:r>
              <a:rPr lang="en-US" sz="2800" b="0" i="0" dirty="0">
                <a:solidFill>
                  <a:srgbClr val="202124"/>
                </a:solidFill>
                <a:effectLst/>
                <a:latin typeface="Google Sans"/>
              </a:rPr>
              <a:t>needing to pee more often than usual.</a:t>
            </a:r>
          </a:p>
          <a:p>
            <a:pPr marL="514350" indent="-514350">
              <a:buFont typeface="+mj-lt"/>
              <a:buAutoNum type="arabicPeriod"/>
            </a:pPr>
            <a:r>
              <a:rPr lang="en-US" sz="2800" b="0" i="0" dirty="0">
                <a:solidFill>
                  <a:srgbClr val="202124"/>
                </a:solidFill>
                <a:effectLst/>
                <a:latin typeface="Google Sans"/>
              </a:rPr>
              <a:t>a dry mouth.</a:t>
            </a:r>
          </a:p>
          <a:p>
            <a:pPr marL="514350" indent="-514350">
              <a:buFont typeface="+mj-lt"/>
              <a:buAutoNum type="arabicPeriod"/>
            </a:pPr>
            <a:r>
              <a:rPr lang="en-US" sz="2800" b="0" i="0" dirty="0">
                <a:solidFill>
                  <a:srgbClr val="202124"/>
                </a:solidFill>
                <a:effectLst/>
                <a:latin typeface="Google Sans"/>
              </a:rPr>
              <a:t>tiredness.</a:t>
            </a:r>
            <a:endParaRPr lang="en-US" b="0" i="0" dirty="0">
              <a:solidFill>
                <a:srgbClr val="202124"/>
              </a:solidFill>
              <a:effectLst/>
              <a:latin typeface="Google Sans"/>
            </a:endParaRPr>
          </a:p>
        </p:txBody>
      </p:sp>
      <p:pic>
        <p:nvPicPr>
          <p:cNvPr id="4" name="Picture 3">
            <a:extLst>
              <a:ext uri="{FF2B5EF4-FFF2-40B4-BE49-F238E27FC236}">
                <a16:creationId xmlns:a16="http://schemas.microsoft.com/office/drawing/2014/main" id="{ADCEEACD-14B9-4E44-9591-2FA9D619BB3C}"/>
              </a:ext>
            </a:extLst>
          </p:cNvPr>
          <p:cNvPicPr>
            <a:picLocks noChangeAspect="1"/>
          </p:cNvPicPr>
          <p:nvPr/>
        </p:nvPicPr>
        <p:blipFill>
          <a:blip r:embed="rId3"/>
          <a:stretch>
            <a:fillRect/>
          </a:stretch>
        </p:blipFill>
        <p:spPr>
          <a:xfrm>
            <a:off x="7463662" y="1288676"/>
            <a:ext cx="3935507" cy="4280648"/>
          </a:xfrm>
          <a:prstGeom prst="rect">
            <a:avLst/>
          </a:prstGeom>
        </p:spPr>
      </p:pic>
    </p:spTree>
    <p:extLst>
      <p:ext uri="{BB962C8B-B14F-4D97-AF65-F5344CB8AC3E}">
        <p14:creationId xmlns:p14="http://schemas.microsoft.com/office/powerpoint/2010/main" val="149898342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type.wav"/>
          </p:stSnd>
        </p:sndAc>
      </p:transition>
    </mc:Choice>
    <mc:Fallback xmlns="">
      <p:transition spd="slow">
        <p:fade/>
        <p:sndAc>
          <p:stSnd>
            <p:snd r:embed="rId4" name="typ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31ECE-7111-40A1-A3F8-34B9FEDFD881}"/>
              </a:ext>
            </a:extLst>
          </p:cNvPr>
          <p:cNvSpPr/>
          <p:nvPr/>
        </p:nvSpPr>
        <p:spPr>
          <a:xfrm>
            <a:off x="2403087" y="330806"/>
            <a:ext cx="7798738" cy="584775"/>
          </a:xfrm>
          <a:prstGeom prst="rect">
            <a:avLst/>
          </a:prstGeom>
        </p:spPr>
        <p:txBody>
          <a:bodyPr wrap="none">
            <a:spAutoFit/>
          </a:bodyPr>
          <a:lstStyle/>
          <a:p>
            <a:r>
              <a:rPr lang="en-US" sz="3200" dirty="0"/>
              <a:t>How common diabetes are in Jordan in 2023?</a:t>
            </a:r>
          </a:p>
        </p:txBody>
      </p:sp>
      <p:pic>
        <p:nvPicPr>
          <p:cNvPr id="5" name="Picture 4">
            <a:extLst>
              <a:ext uri="{FF2B5EF4-FFF2-40B4-BE49-F238E27FC236}">
                <a16:creationId xmlns:a16="http://schemas.microsoft.com/office/drawing/2014/main" id="{D9207748-C9D9-E1B5-B08C-04829EB6C526}"/>
              </a:ext>
            </a:extLst>
          </p:cNvPr>
          <p:cNvPicPr>
            <a:picLocks noChangeAspect="1"/>
          </p:cNvPicPr>
          <p:nvPr/>
        </p:nvPicPr>
        <p:blipFill>
          <a:blip r:embed="rId3"/>
          <a:stretch>
            <a:fillRect/>
          </a:stretch>
        </p:blipFill>
        <p:spPr>
          <a:xfrm>
            <a:off x="1" y="3121223"/>
            <a:ext cx="12192000" cy="3634758"/>
          </a:xfrm>
          <a:prstGeom prst="rect">
            <a:avLst/>
          </a:prstGeom>
        </p:spPr>
      </p:pic>
      <p:sp>
        <p:nvSpPr>
          <p:cNvPr id="7" name="Rectangle 6">
            <a:extLst>
              <a:ext uri="{FF2B5EF4-FFF2-40B4-BE49-F238E27FC236}">
                <a16:creationId xmlns:a16="http://schemas.microsoft.com/office/drawing/2014/main" id="{5D12E881-EC1F-59E4-B423-8383B3A01896}"/>
              </a:ext>
            </a:extLst>
          </p:cNvPr>
          <p:cNvSpPr/>
          <p:nvPr/>
        </p:nvSpPr>
        <p:spPr>
          <a:xfrm>
            <a:off x="1357850" y="1233572"/>
            <a:ext cx="9889211" cy="1569660"/>
          </a:xfrm>
          <a:prstGeom prst="rect">
            <a:avLst/>
          </a:prstGeom>
          <a:noFill/>
        </p:spPr>
        <p:txBody>
          <a:bodyPr wrap="square" lIns="91440" tIns="45720" rIns="91440" bIns="45720">
            <a:spAutoFit/>
          </a:bodyPr>
          <a:lstStyle/>
          <a:p>
            <a:pPr algn="ctr"/>
            <a:r>
              <a:rPr lang="en-US" altLang="en-US" sz="2400" dirty="0">
                <a:solidFill>
                  <a:srgbClr val="202124"/>
                </a:solidFill>
                <a:latin typeface="inherit"/>
              </a:rPr>
              <a:t>The percentage of people with diabetes among Jordanian adults (over 18 years of age) is about 20%,with a number of two million Jordanians. The main reason for Jordanians suffering from diabetes is obesity, as about 80% of Jordanians suffer from obesity.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381ECC5-5EA6-9C38-199F-90C3446BE4D2}"/>
              </a:ext>
            </a:extLst>
          </p:cNvPr>
          <p:cNvSpPr/>
          <p:nvPr/>
        </p:nvSpPr>
        <p:spPr>
          <a:xfrm>
            <a:off x="0" y="3121223"/>
            <a:ext cx="8348869" cy="3077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963387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bomb.wav"/>
          </p:stSnd>
        </p:sndAc>
      </p:transition>
    </mc:Choice>
    <mc:Fallback xmlns="">
      <p:transition spd="slow">
        <p:circle/>
        <p:sndAc>
          <p:stSnd>
            <p:snd r:embed="rId4" name="bomb.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B55B6-1242-4F0D-A39D-215DFB1F15F2}"/>
              </a:ext>
            </a:extLst>
          </p:cNvPr>
          <p:cNvPicPr>
            <a:picLocks noChangeAspect="1"/>
          </p:cNvPicPr>
          <p:nvPr/>
        </p:nvPicPr>
        <p:blipFill>
          <a:blip r:embed="rId3"/>
          <a:stretch>
            <a:fillRect/>
          </a:stretch>
        </p:blipFill>
        <p:spPr>
          <a:xfrm>
            <a:off x="0" y="923365"/>
            <a:ext cx="12191999" cy="5934635"/>
          </a:xfrm>
          <a:prstGeom prst="rect">
            <a:avLst/>
          </a:prstGeom>
        </p:spPr>
      </p:pic>
      <p:sp>
        <p:nvSpPr>
          <p:cNvPr id="3" name="TextBox 2">
            <a:extLst>
              <a:ext uri="{FF2B5EF4-FFF2-40B4-BE49-F238E27FC236}">
                <a16:creationId xmlns:a16="http://schemas.microsoft.com/office/drawing/2014/main" id="{1F035098-0645-48E4-9C70-D238885EE20F}"/>
              </a:ext>
            </a:extLst>
          </p:cNvPr>
          <p:cNvSpPr txBox="1"/>
          <p:nvPr/>
        </p:nvSpPr>
        <p:spPr>
          <a:xfrm>
            <a:off x="4713193" y="0"/>
            <a:ext cx="2765612" cy="1107996"/>
          </a:xfrm>
          <a:prstGeom prst="rect">
            <a:avLst/>
          </a:prstGeom>
          <a:noFill/>
        </p:spPr>
        <p:txBody>
          <a:bodyPr wrap="square" rtlCol="0">
            <a:spAutoFit/>
          </a:bodyPr>
          <a:lstStyle/>
          <a:p>
            <a:r>
              <a:rPr lang="en-US" sz="6600" b="1" dirty="0"/>
              <a:t>How to </a:t>
            </a:r>
          </a:p>
        </p:txBody>
      </p:sp>
    </p:spTree>
    <p:extLst>
      <p:ext uri="{BB962C8B-B14F-4D97-AF65-F5344CB8AC3E}">
        <p14:creationId xmlns:p14="http://schemas.microsoft.com/office/powerpoint/2010/main" val="582710816"/>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hammer.wav"/>
          </p:stSnd>
        </p:sndAc>
      </p:transition>
    </mc:Choice>
    <mc:Fallback xmlns="">
      <p:transition spd="slow">
        <p:fade/>
        <p:sndAc>
          <p:stSnd>
            <p:snd r:embed="rId4" name="hammer.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19D68-52B1-0255-470C-4A3A16CD01C4}"/>
              </a:ext>
            </a:extLst>
          </p:cNvPr>
          <p:cNvSpPr txBox="1"/>
          <p:nvPr/>
        </p:nvSpPr>
        <p:spPr>
          <a:xfrm>
            <a:off x="2103782" y="2581154"/>
            <a:ext cx="7984435" cy="738664"/>
          </a:xfrm>
          <a:prstGeom prst="rect">
            <a:avLst/>
          </a:prstGeom>
          <a:noFill/>
        </p:spPr>
        <p:txBody>
          <a:bodyPr wrap="square">
            <a:spAutoFit/>
          </a:bodyPr>
          <a:lstStyle/>
          <a:p>
            <a:r>
              <a:rPr lang="en-US" sz="2400" dirty="0">
                <a:hlinkClick r:id="rId3"/>
              </a:rPr>
              <a:t>https://youtube.com/watch?v=d86DofYpkrY&amp;feature=shared</a:t>
            </a:r>
            <a:endParaRPr lang="en-US" sz="2400" dirty="0"/>
          </a:p>
          <a:p>
            <a:endParaRPr lang="en-US" dirty="0"/>
          </a:p>
        </p:txBody>
      </p:sp>
      <p:sp>
        <p:nvSpPr>
          <p:cNvPr id="5" name="TextBox 4">
            <a:extLst>
              <a:ext uri="{FF2B5EF4-FFF2-40B4-BE49-F238E27FC236}">
                <a16:creationId xmlns:a16="http://schemas.microsoft.com/office/drawing/2014/main" id="{BB2BC5F0-204F-0BFB-C79B-CCA9614F5CCA}"/>
              </a:ext>
            </a:extLst>
          </p:cNvPr>
          <p:cNvSpPr txBox="1"/>
          <p:nvPr/>
        </p:nvSpPr>
        <p:spPr>
          <a:xfrm>
            <a:off x="2478157" y="874644"/>
            <a:ext cx="7036904" cy="954107"/>
          </a:xfrm>
          <a:prstGeom prst="rect">
            <a:avLst/>
          </a:prstGeom>
          <a:noFill/>
        </p:spPr>
        <p:txBody>
          <a:bodyPr wrap="square" rtlCol="0">
            <a:spAutoFit/>
          </a:bodyPr>
          <a:lstStyle/>
          <a:p>
            <a:pPr algn="ctr"/>
            <a:r>
              <a:rPr lang="en-US" sz="2800" b="1" dirty="0"/>
              <a:t>Now before we end our presentation you will be watching a short video about diabetes</a:t>
            </a:r>
          </a:p>
        </p:txBody>
      </p:sp>
      <p:pic>
        <p:nvPicPr>
          <p:cNvPr id="6" name="Picture 5">
            <a:extLst>
              <a:ext uri="{FF2B5EF4-FFF2-40B4-BE49-F238E27FC236}">
                <a16:creationId xmlns:a16="http://schemas.microsoft.com/office/drawing/2014/main" id="{EAFD5635-F9A5-DDFE-DF1A-AA9236267BB6}"/>
              </a:ext>
            </a:extLst>
          </p:cNvPr>
          <p:cNvPicPr>
            <a:picLocks noChangeAspect="1"/>
          </p:cNvPicPr>
          <p:nvPr/>
        </p:nvPicPr>
        <p:blipFill>
          <a:blip r:embed="rId4"/>
          <a:stretch>
            <a:fillRect/>
          </a:stretch>
        </p:blipFill>
        <p:spPr>
          <a:xfrm>
            <a:off x="1729408" y="3674994"/>
            <a:ext cx="8534401" cy="3183006"/>
          </a:xfrm>
          <a:prstGeom prst="rect">
            <a:avLst/>
          </a:prstGeom>
        </p:spPr>
      </p:pic>
      <p:sp>
        <p:nvSpPr>
          <p:cNvPr id="7" name="Rectangle 6">
            <a:extLst>
              <a:ext uri="{FF2B5EF4-FFF2-40B4-BE49-F238E27FC236}">
                <a16:creationId xmlns:a16="http://schemas.microsoft.com/office/drawing/2014/main" id="{C5DF82A2-AACF-A942-34C6-63B40725EA99}"/>
              </a:ext>
            </a:extLst>
          </p:cNvPr>
          <p:cNvSpPr/>
          <p:nvPr/>
        </p:nvSpPr>
        <p:spPr>
          <a:xfrm>
            <a:off x="6096000" y="3893978"/>
            <a:ext cx="3783495" cy="16189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7812810-D0A7-E2C9-CA43-FC200EA9B471}"/>
              </a:ext>
            </a:extLst>
          </p:cNvPr>
          <p:cNvSpPr/>
          <p:nvPr/>
        </p:nvSpPr>
        <p:spPr>
          <a:xfrm>
            <a:off x="6321264" y="4224439"/>
            <a:ext cx="33329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Video time</a:t>
            </a:r>
          </a:p>
        </p:txBody>
      </p:sp>
    </p:spTree>
    <p:extLst>
      <p:ext uri="{BB962C8B-B14F-4D97-AF65-F5344CB8AC3E}">
        <p14:creationId xmlns:p14="http://schemas.microsoft.com/office/powerpoint/2010/main" val="113815120"/>
      </p:ext>
    </p:extLst>
  </p:cSld>
  <p:clrMapOvr>
    <a:masterClrMapping/>
  </p:clrMapOvr>
  <p:transition spd="slow">
    <p:push dir="u"/>
    <p:sndAc>
      <p:stSnd>
        <p:snd r:embed="rId2" name="breez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C12760-0EFD-47E7-8292-750FCF0E3F46}"/>
              </a:ext>
            </a:extLst>
          </p:cNvPr>
          <p:cNvPicPr>
            <a:picLocks noChangeAspect="1"/>
          </p:cNvPicPr>
          <p:nvPr/>
        </p:nvPicPr>
        <p:blipFill>
          <a:blip r:embed="rId2"/>
          <a:stretch>
            <a:fillRect/>
          </a:stretch>
        </p:blipFill>
        <p:spPr>
          <a:xfrm>
            <a:off x="2097741" y="612928"/>
            <a:ext cx="8166847" cy="2916840"/>
          </a:xfrm>
          <a:prstGeom prst="rect">
            <a:avLst/>
          </a:prstGeom>
        </p:spPr>
      </p:pic>
      <p:cxnSp>
        <p:nvCxnSpPr>
          <p:cNvPr id="5" name="Straight Arrow Connector 4">
            <a:extLst>
              <a:ext uri="{FF2B5EF4-FFF2-40B4-BE49-F238E27FC236}">
                <a16:creationId xmlns:a16="http://schemas.microsoft.com/office/drawing/2014/main" id="{2BC8D13B-4807-44EA-B78F-B3F49AC0F5B7}"/>
              </a:ext>
            </a:extLst>
          </p:cNvPr>
          <p:cNvCxnSpPr>
            <a:cxnSpLocks/>
          </p:cNvCxnSpPr>
          <p:nvPr/>
        </p:nvCxnSpPr>
        <p:spPr>
          <a:xfrm>
            <a:off x="8822578" y="3072597"/>
            <a:ext cx="1125450" cy="162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9A9E7FE-CAE8-47C6-BB74-A1DB795ACDAA}"/>
              </a:ext>
            </a:extLst>
          </p:cNvPr>
          <p:cNvCxnSpPr>
            <a:cxnSpLocks/>
          </p:cNvCxnSpPr>
          <p:nvPr/>
        </p:nvCxnSpPr>
        <p:spPr>
          <a:xfrm>
            <a:off x="6056501" y="3070137"/>
            <a:ext cx="39499" cy="1627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FC68ED5-C279-4F79-B36B-257BB29754FD}"/>
              </a:ext>
            </a:extLst>
          </p:cNvPr>
          <p:cNvCxnSpPr>
            <a:cxnSpLocks/>
          </p:cNvCxnSpPr>
          <p:nvPr/>
        </p:nvCxnSpPr>
        <p:spPr>
          <a:xfrm flipH="1">
            <a:off x="2895600" y="3072597"/>
            <a:ext cx="951947" cy="162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65377BE-25E5-4A51-8AA8-FC79393CBA34}"/>
              </a:ext>
            </a:extLst>
          </p:cNvPr>
          <p:cNvSpPr/>
          <p:nvPr/>
        </p:nvSpPr>
        <p:spPr>
          <a:xfrm>
            <a:off x="2096434" y="4786652"/>
            <a:ext cx="1434752" cy="369332"/>
          </a:xfrm>
          <a:prstGeom prst="rect">
            <a:avLst/>
          </a:prstGeom>
        </p:spPr>
        <p:txBody>
          <a:bodyPr wrap="none">
            <a:spAutoFit/>
          </a:bodyPr>
          <a:lstStyle/>
          <a:p>
            <a:r>
              <a:rPr lang="en-US" dirty="0">
                <a:hlinkClick r:id="rId3"/>
              </a:rPr>
              <a:t>www.cdc.gov</a:t>
            </a:r>
            <a:endParaRPr lang="en-US" dirty="0"/>
          </a:p>
        </p:txBody>
      </p:sp>
      <p:sp>
        <p:nvSpPr>
          <p:cNvPr id="9" name="Rectangle 8">
            <a:extLst>
              <a:ext uri="{FF2B5EF4-FFF2-40B4-BE49-F238E27FC236}">
                <a16:creationId xmlns:a16="http://schemas.microsoft.com/office/drawing/2014/main" id="{76AD3645-80E7-42AD-8F6D-036CDCEBF625}"/>
              </a:ext>
            </a:extLst>
          </p:cNvPr>
          <p:cNvSpPr/>
          <p:nvPr/>
        </p:nvSpPr>
        <p:spPr>
          <a:xfrm>
            <a:off x="5098900" y="4786652"/>
            <a:ext cx="1994200" cy="369332"/>
          </a:xfrm>
          <a:prstGeom prst="rect">
            <a:avLst/>
          </a:prstGeom>
        </p:spPr>
        <p:txBody>
          <a:bodyPr wrap="none">
            <a:spAutoFit/>
          </a:bodyPr>
          <a:lstStyle/>
          <a:p>
            <a:r>
              <a:rPr lang="en-US" dirty="0">
                <a:hlinkClick r:id="rId4"/>
              </a:rPr>
              <a:t>www.niddk.nih.gov</a:t>
            </a:r>
            <a:endParaRPr lang="en-US" dirty="0"/>
          </a:p>
        </p:txBody>
      </p:sp>
      <p:sp>
        <p:nvSpPr>
          <p:cNvPr id="10" name="Rectangle 9">
            <a:extLst>
              <a:ext uri="{FF2B5EF4-FFF2-40B4-BE49-F238E27FC236}">
                <a16:creationId xmlns:a16="http://schemas.microsoft.com/office/drawing/2014/main" id="{752F4890-EAE5-4ECC-8DB9-5CB153C8F8D9}"/>
              </a:ext>
            </a:extLst>
          </p:cNvPr>
          <p:cNvSpPr/>
          <p:nvPr/>
        </p:nvSpPr>
        <p:spPr>
          <a:xfrm>
            <a:off x="8556718" y="4786652"/>
            <a:ext cx="2782621" cy="369332"/>
          </a:xfrm>
          <a:prstGeom prst="rect">
            <a:avLst/>
          </a:prstGeom>
        </p:spPr>
        <p:txBody>
          <a:bodyPr wrap="none">
            <a:spAutoFit/>
          </a:bodyPr>
          <a:lstStyle/>
          <a:p>
            <a:r>
              <a:rPr lang="en-US" dirty="0">
                <a:hlinkClick r:id="rId5"/>
              </a:rPr>
              <a:t>www.my.clevelandclinic.org</a:t>
            </a:r>
            <a:endParaRPr lang="en-US" dirty="0"/>
          </a:p>
        </p:txBody>
      </p:sp>
    </p:spTree>
    <p:extLst>
      <p:ext uri="{BB962C8B-B14F-4D97-AF65-F5344CB8AC3E}">
        <p14:creationId xmlns:p14="http://schemas.microsoft.com/office/powerpoint/2010/main" val="122090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15A66-A45E-438A-BD51-748CD3FF5802}"/>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45176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4"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3C6E4-569B-27DF-529F-B7A4CEE995B1}"/>
              </a:ext>
            </a:extLst>
          </p:cNvPr>
          <p:cNvSpPr/>
          <p:nvPr/>
        </p:nvSpPr>
        <p:spPr>
          <a:xfrm>
            <a:off x="1104408" y="223299"/>
            <a:ext cx="9983177"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Before we start lets talk about diabetes in general</a:t>
            </a:r>
          </a:p>
        </p:txBody>
      </p:sp>
      <p:sp>
        <p:nvSpPr>
          <p:cNvPr id="7" name="TextBox 6">
            <a:extLst>
              <a:ext uri="{FF2B5EF4-FFF2-40B4-BE49-F238E27FC236}">
                <a16:creationId xmlns:a16="http://schemas.microsoft.com/office/drawing/2014/main" id="{7097A206-F6BA-1DE7-D81F-5F32E5F2BE51}"/>
              </a:ext>
            </a:extLst>
          </p:cNvPr>
          <p:cNvSpPr txBox="1"/>
          <p:nvPr/>
        </p:nvSpPr>
        <p:spPr>
          <a:xfrm>
            <a:off x="1311962" y="2223846"/>
            <a:ext cx="9568071" cy="2246769"/>
          </a:xfrm>
          <a:prstGeom prst="rect">
            <a:avLst/>
          </a:prstGeom>
          <a:noFill/>
        </p:spPr>
        <p:txBody>
          <a:bodyPr wrap="square">
            <a:spAutoFit/>
          </a:bodyPr>
          <a:lstStyle/>
          <a:p>
            <a:pPr algn="ctr"/>
            <a:r>
              <a:rPr lang="en-US" sz="2800" dirty="0"/>
              <a:t>With diabetes, your body doesn't make enough insulin or can't use it as well as it should. When there isn't enough insulin or cells stop responding to insulin, too much blood sugar stays in your bloodstream. Over time, that can cause serious health problems, such as heart disease, vision loss, and much more.</a:t>
            </a:r>
          </a:p>
        </p:txBody>
      </p:sp>
      <p:pic>
        <p:nvPicPr>
          <p:cNvPr id="8" name="Picture 7">
            <a:extLst>
              <a:ext uri="{FF2B5EF4-FFF2-40B4-BE49-F238E27FC236}">
                <a16:creationId xmlns:a16="http://schemas.microsoft.com/office/drawing/2014/main" id="{799E05EB-7887-668D-C872-9F734ED09464}"/>
              </a:ext>
            </a:extLst>
          </p:cNvPr>
          <p:cNvPicPr>
            <a:picLocks noChangeAspect="1"/>
          </p:cNvPicPr>
          <p:nvPr/>
        </p:nvPicPr>
        <p:blipFill>
          <a:blip r:embed="rId2"/>
          <a:stretch>
            <a:fillRect/>
          </a:stretch>
        </p:blipFill>
        <p:spPr>
          <a:xfrm>
            <a:off x="2325756" y="4470615"/>
            <a:ext cx="7540485" cy="2387385"/>
          </a:xfrm>
          <a:prstGeom prst="rect">
            <a:avLst/>
          </a:prstGeom>
        </p:spPr>
      </p:pic>
    </p:spTree>
    <p:extLst>
      <p:ext uri="{BB962C8B-B14F-4D97-AF65-F5344CB8AC3E}">
        <p14:creationId xmlns:p14="http://schemas.microsoft.com/office/powerpoint/2010/main" val="130836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3C1C0-C51A-4649-B3DA-B2D74B91C27B}"/>
              </a:ext>
            </a:extLst>
          </p:cNvPr>
          <p:cNvPicPr>
            <a:picLocks noChangeAspect="1"/>
          </p:cNvPicPr>
          <p:nvPr/>
        </p:nvPicPr>
        <p:blipFill>
          <a:blip r:embed="rId3"/>
          <a:stretch>
            <a:fillRect/>
          </a:stretch>
        </p:blipFill>
        <p:spPr>
          <a:xfrm>
            <a:off x="6427694" y="3650164"/>
            <a:ext cx="5764306" cy="3207836"/>
          </a:xfrm>
          <a:prstGeom prst="rect">
            <a:avLst/>
          </a:prstGeom>
        </p:spPr>
      </p:pic>
      <p:sp>
        <p:nvSpPr>
          <p:cNvPr id="3" name="Rectangle 2">
            <a:extLst>
              <a:ext uri="{FF2B5EF4-FFF2-40B4-BE49-F238E27FC236}">
                <a16:creationId xmlns:a16="http://schemas.microsoft.com/office/drawing/2014/main" id="{27280DEE-9AE6-4FB2-9E44-6E461D7DBDA3}"/>
              </a:ext>
            </a:extLst>
          </p:cNvPr>
          <p:cNvSpPr/>
          <p:nvPr/>
        </p:nvSpPr>
        <p:spPr>
          <a:xfrm>
            <a:off x="3471691" y="573759"/>
            <a:ext cx="52486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is Diabetes?</a:t>
            </a:r>
          </a:p>
        </p:txBody>
      </p:sp>
      <p:sp>
        <p:nvSpPr>
          <p:cNvPr id="4" name="Rectangle 3">
            <a:extLst>
              <a:ext uri="{FF2B5EF4-FFF2-40B4-BE49-F238E27FC236}">
                <a16:creationId xmlns:a16="http://schemas.microsoft.com/office/drawing/2014/main" id="{2AE1F853-A362-4BDD-AC66-D586932B5EE6}"/>
              </a:ext>
            </a:extLst>
          </p:cNvPr>
          <p:cNvSpPr/>
          <p:nvPr/>
        </p:nvSpPr>
        <p:spPr>
          <a:xfrm>
            <a:off x="203649" y="2049208"/>
            <a:ext cx="10231269" cy="1077218"/>
          </a:xfrm>
          <a:prstGeom prst="rect">
            <a:avLst/>
          </a:prstGeom>
          <a:noFill/>
        </p:spPr>
        <p:txBody>
          <a:bodyPr wrap="square" lIns="91440" tIns="45720" rIns="91440" bIns="45720">
            <a:spAutoFit/>
          </a:bodyPr>
          <a:lstStyle/>
          <a:p>
            <a:r>
              <a:rPr lang="en-US" sz="3200" b="1" cap="none" spc="0" dirty="0">
                <a:ln w="0"/>
                <a:solidFill>
                  <a:schemeClr val="tx1"/>
                </a:solidFill>
                <a:effectLst>
                  <a:outerShdw blurRad="38100" dist="19050" dir="2700000" algn="tl" rotWithShape="0">
                    <a:schemeClr val="dk1">
                      <a:alpha val="40000"/>
                    </a:schemeClr>
                  </a:outerShdw>
                </a:effectLst>
              </a:rPr>
              <a:t>Diabetes is a chronic long- lasting health condition that affects how your body turns food into energy.</a:t>
            </a:r>
          </a:p>
        </p:txBody>
      </p:sp>
    </p:spTree>
    <p:extLst>
      <p:ext uri="{BB962C8B-B14F-4D97-AF65-F5344CB8AC3E}">
        <p14:creationId xmlns:p14="http://schemas.microsoft.com/office/powerpoint/2010/main" val="251527345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bomb.wav"/>
          </p:stSnd>
        </p:sndAc>
      </p:transition>
    </mc:Choice>
    <mc:Fallback xmlns="">
      <p:transition spd="slow">
        <p:circle/>
        <p:sndAc>
          <p:stSnd>
            <p:snd r:embed="rId4" name="bomb.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6757E1-51AE-4E6F-9825-6F1464C50E21}"/>
              </a:ext>
            </a:extLst>
          </p:cNvPr>
          <p:cNvSpPr/>
          <p:nvPr/>
        </p:nvSpPr>
        <p:spPr>
          <a:xfrm>
            <a:off x="2973529" y="994193"/>
            <a:ext cx="6836616" cy="707886"/>
          </a:xfrm>
          <a:prstGeom prst="rect">
            <a:avLst/>
          </a:prstGeom>
        </p:spPr>
        <p:txBody>
          <a:bodyPr wrap="none">
            <a:spAutoFit/>
          </a:bodyPr>
          <a:lstStyle/>
          <a:p>
            <a:pPr algn="ctr"/>
            <a:r>
              <a:rPr lang="en-US" sz="4000" dirty="0">
                <a:ln w="0"/>
                <a:effectLst>
                  <a:outerShdw blurRad="38100" dist="19050" dir="2700000" algn="tl" rotWithShape="0">
                    <a:schemeClr val="dk1">
                      <a:alpha val="40000"/>
                    </a:schemeClr>
                  </a:outerShdw>
                </a:effectLst>
              </a:rPr>
              <a:t>What are the types of diabetes?</a:t>
            </a:r>
          </a:p>
        </p:txBody>
      </p:sp>
      <p:sp>
        <p:nvSpPr>
          <p:cNvPr id="3" name="Rectangle 2">
            <a:extLst>
              <a:ext uri="{FF2B5EF4-FFF2-40B4-BE49-F238E27FC236}">
                <a16:creationId xmlns:a16="http://schemas.microsoft.com/office/drawing/2014/main" id="{6FB112E2-A487-484F-A6F9-AB5EC5F841C5}"/>
              </a:ext>
            </a:extLst>
          </p:cNvPr>
          <p:cNvSpPr/>
          <p:nvPr/>
        </p:nvSpPr>
        <p:spPr>
          <a:xfrm>
            <a:off x="306179" y="2093585"/>
            <a:ext cx="6756658" cy="2062103"/>
          </a:xfrm>
          <a:prstGeom prst="rect">
            <a:avLst/>
          </a:prstGeom>
        </p:spPr>
        <p:txBody>
          <a:bodyPr wrap="none">
            <a:spAutoFit/>
          </a:bodyPr>
          <a:lstStyle/>
          <a:p>
            <a:pPr algn="ctr"/>
            <a:r>
              <a:rPr lang="en-US" sz="3200" dirty="0">
                <a:ln w="0"/>
                <a:effectLst>
                  <a:outerShdw blurRad="38100" dist="19050" dir="2700000" algn="tl" rotWithShape="0">
                    <a:schemeClr val="dk1">
                      <a:alpha val="40000"/>
                    </a:schemeClr>
                  </a:outerShdw>
                </a:effectLst>
              </a:rPr>
              <a:t>There are three main types of diabetes:</a:t>
            </a:r>
          </a:p>
          <a:p>
            <a:pPr marL="514350" indent="-514350">
              <a:buFont typeface="+mj-lt"/>
              <a:buAutoNum type="arabicPeriod"/>
            </a:pPr>
            <a:r>
              <a:rPr lang="en-US" sz="3200" dirty="0">
                <a:ln w="0"/>
                <a:effectLst>
                  <a:outerShdw blurRad="38100" dist="19050" dir="2700000" algn="tl" rotWithShape="0">
                    <a:schemeClr val="dk1">
                      <a:alpha val="40000"/>
                    </a:schemeClr>
                  </a:outerShdw>
                </a:effectLst>
              </a:rPr>
              <a:t>Type 1.</a:t>
            </a:r>
          </a:p>
          <a:p>
            <a:pPr marL="514350" indent="-514350">
              <a:buFont typeface="+mj-lt"/>
              <a:buAutoNum type="arabicPeriod"/>
            </a:pPr>
            <a:r>
              <a:rPr lang="en-US" sz="3200" dirty="0">
                <a:ln w="0"/>
                <a:effectLst>
                  <a:outerShdw blurRad="38100" dist="19050" dir="2700000" algn="tl" rotWithShape="0">
                    <a:schemeClr val="dk1">
                      <a:alpha val="40000"/>
                    </a:schemeClr>
                  </a:outerShdw>
                </a:effectLst>
              </a:rPr>
              <a:t>Type 2.</a:t>
            </a:r>
          </a:p>
          <a:p>
            <a:pPr marL="514350" indent="-514350">
              <a:buFont typeface="+mj-lt"/>
              <a:buAutoNum type="arabicPeriod"/>
            </a:pPr>
            <a:r>
              <a:rPr lang="en-US" sz="3200" dirty="0">
                <a:ln w="0"/>
                <a:effectLst>
                  <a:outerShdw blurRad="38100" dist="19050" dir="2700000" algn="tl" rotWithShape="0">
                    <a:schemeClr val="dk1">
                      <a:alpha val="40000"/>
                    </a:schemeClr>
                  </a:outerShdw>
                </a:effectLst>
              </a:rPr>
              <a:t>Gestational diabetes.</a:t>
            </a:r>
          </a:p>
        </p:txBody>
      </p:sp>
      <p:pic>
        <p:nvPicPr>
          <p:cNvPr id="4" name="Picture 3">
            <a:extLst>
              <a:ext uri="{FF2B5EF4-FFF2-40B4-BE49-F238E27FC236}">
                <a16:creationId xmlns:a16="http://schemas.microsoft.com/office/drawing/2014/main" id="{FC425575-BDAD-4C8F-A42D-EFCE8EC13E14}"/>
              </a:ext>
            </a:extLst>
          </p:cNvPr>
          <p:cNvPicPr>
            <a:picLocks noChangeAspect="1"/>
          </p:cNvPicPr>
          <p:nvPr/>
        </p:nvPicPr>
        <p:blipFill>
          <a:blip r:embed="rId3"/>
          <a:stretch>
            <a:fillRect/>
          </a:stretch>
        </p:blipFill>
        <p:spPr>
          <a:xfrm>
            <a:off x="4545105" y="3429000"/>
            <a:ext cx="7646895" cy="3429000"/>
          </a:xfrm>
          <a:prstGeom prst="rect">
            <a:avLst/>
          </a:prstGeom>
        </p:spPr>
      </p:pic>
    </p:spTree>
    <p:extLst>
      <p:ext uri="{BB962C8B-B14F-4D97-AF65-F5344CB8AC3E}">
        <p14:creationId xmlns:p14="http://schemas.microsoft.com/office/powerpoint/2010/main" val="34411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push.wav"/>
          </p:stSnd>
        </p:sndAc>
      </p:transition>
    </mc:Choice>
    <mc:Fallback xmlns="">
      <p:transition spd="slow">
        <p:fade/>
        <p:sndAc>
          <p:stSnd>
            <p:snd r:embed="rId4" name="push.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661AD-07C1-446C-AB2D-00ED301FFB0D}"/>
              </a:ext>
            </a:extLst>
          </p:cNvPr>
          <p:cNvSpPr/>
          <p:nvPr/>
        </p:nvSpPr>
        <p:spPr>
          <a:xfrm>
            <a:off x="5084825" y="358605"/>
            <a:ext cx="202235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Type 1</a:t>
            </a:r>
          </a:p>
        </p:txBody>
      </p:sp>
      <p:sp>
        <p:nvSpPr>
          <p:cNvPr id="3" name="Rectangle 2">
            <a:extLst>
              <a:ext uri="{FF2B5EF4-FFF2-40B4-BE49-F238E27FC236}">
                <a16:creationId xmlns:a16="http://schemas.microsoft.com/office/drawing/2014/main" id="{5CC68409-9A66-46E5-A7DC-54F31ED92FEB}"/>
              </a:ext>
            </a:extLst>
          </p:cNvPr>
          <p:cNvSpPr/>
          <p:nvPr/>
        </p:nvSpPr>
        <p:spPr>
          <a:xfrm>
            <a:off x="605119" y="2167102"/>
            <a:ext cx="5490881" cy="3046988"/>
          </a:xfrm>
          <a:prstGeom prst="rect">
            <a:avLst/>
          </a:prstGeom>
        </p:spPr>
        <p:txBody>
          <a:bodyPr wrap="square">
            <a:spAutoFit/>
          </a:bodyPr>
          <a:lstStyle/>
          <a:p>
            <a:pPr algn="ctr"/>
            <a:r>
              <a:rPr lang="en-US" sz="3200" b="0" i="0" dirty="0">
                <a:solidFill>
                  <a:srgbClr val="080808"/>
                </a:solidFill>
                <a:effectLst/>
                <a:latin typeface="mayo-sans"/>
              </a:rPr>
              <a:t>It is a chronic condition. In this condition, the pancreas makes little or no insulin. Insulin is a hormone the body uses to allow sugar (glucose) to enter cells to produce energy.</a:t>
            </a:r>
            <a:endParaRPr lang="en-US" sz="3200" dirty="0"/>
          </a:p>
        </p:txBody>
      </p:sp>
      <p:pic>
        <p:nvPicPr>
          <p:cNvPr id="7" name="Picture 6">
            <a:extLst>
              <a:ext uri="{FF2B5EF4-FFF2-40B4-BE49-F238E27FC236}">
                <a16:creationId xmlns:a16="http://schemas.microsoft.com/office/drawing/2014/main" id="{61735E24-4D9F-4C00-98F0-3F556C494EE4}"/>
              </a:ext>
            </a:extLst>
          </p:cNvPr>
          <p:cNvPicPr>
            <a:picLocks noChangeAspect="1"/>
          </p:cNvPicPr>
          <p:nvPr/>
        </p:nvPicPr>
        <p:blipFill>
          <a:blip r:embed="rId3"/>
          <a:stretch>
            <a:fillRect/>
          </a:stretch>
        </p:blipFill>
        <p:spPr>
          <a:xfrm>
            <a:off x="6311153" y="2159098"/>
            <a:ext cx="5275728" cy="3495977"/>
          </a:xfrm>
          <a:prstGeom prst="rect">
            <a:avLst/>
          </a:prstGeom>
        </p:spPr>
      </p:pic>
    </p:spTree>
    <p:extLst>
      <p:ext uri="{BB962C8B-B14F-4D97-AF65-F5344CB8AC3E}">
        <p14:creationId xmlns:p14="http://schemas.microsoft.com/office/powerpoint/2010/main" val="396244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5" name="wind.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D44BB-036A-4C2F-BE62-0379D9DCF02F}"/>
              </a:ext>
            </a:extLst>
          </p:cNvPr>
          <p:cNvSpPr/>
          <p:nvPr/>
        </p:nvSpPr>
        <p:spPr>
          <a:xfrm>
            <a:off x="313765" y="2397948"/>
            <a:ext cx="6096000" cy="2062103"/>
          </a:xfrm>
          <a:prstGeom prst="rect">
            <a:avLst/>
          </a:prstGeom>
        </p:spPr>
        <p:txBody>
          <a:bodyPr>
            <a:spAutoFit/>
          </a:bodyPr>
          <a:lstStyle/>
          <a:p>
            <a:pPr marL="457200" indent="-457200">
              <a:buFont typeface="+mj-lt"/>
              <a:buAutoNum type="arabicPeriod"/>
            </a:pPr>
            <a:r>
              <a:rPr lang="en-US" sz="3200" dirty="0"/>
              <a:t>Feeling more thirsty than usual</a:t>
            </a:r>
          </a:p>
          <a:p>
            <a:pPr marL="457200" indent="-457200">
              <a:buFont typeface="+mj-lt"/>
              <a:buAutoNum type="arabicPeriod"/>
            </a:pPr>
            <a:r>
              <a:rPr lang="en-US" sz="3200" dirty="0"/>
              <a:t>Feeling very hungry</a:t>
            </a:r>
          </a:p>
          <a:p>
            <a:pPr marL="457200" indent="-457200">
              <a:buFont typeface="+mj-lt"/>
              <a:buAutoNum type="arabicPeriod"/>
            </a:pPr>
            <a:r>
              <a:rPr lang="en-US" sz="3200" dirty="0"/>
              <a:t>Feeling tired and weak</a:t>
            </a:r>
          </a:p>
          <a:p>
            <a:pPr marL="457200" indent="-457200">
              <a:buFont typeface="+mj-lt"/>
              <a:buAutoNum type="arabicPeriod"/>
            </a:pPr>
            <a:r>
              <a:rPr lang="en-US" sz="3200" dirty="0"/>
              <a:t>Having blurry vision</a:t>
            </a:r>
          </a:p>
        </p:txBody>
      </p:sp>
      <p:sp>
        <p:nvSpPr>
          <p:cNvPr id="3" name="Rectangle 2">
            <a:extLst>
              <a:ext uri="{FF2B5EF4-FFF2-40B4-BE49-F238E27FC236}">
                <a16:creationId xmlns:a16="http://schemas.microsoft.com/office/drawing/2014/main" id="{47E54F82-A0A2-4611-9CFE-81A7D2FCC4CB}"/>
              </a:ext>
            </a:extLst>
          </p:cNvPr>
          <p:cNvSpPr/>
          <p:nvPr/>
        </p:nvSpPr>
        <p:spPr>
          <a:xfrm>
            <a:off x="4138252" y="572852"/>
            <a:ext cx="3915495" cy="646331"/>
          </a:xfrm>
          <a:prstGeom prst="rect">
            <a:avLst/>
          </a:prstGeom>
        </p:spPr>
        <p:txBody>
          <a:bodyPr wrap="none">
            <a:spAutoFit/>
          </a:bodyPr>
          <a:lstStyle/>
          <a:p>
            <a:r>
              <a:rPr lang="en-US" sz="3600" dirty="0">
                <a:solidFill>
                  <a:srgbClr val="080808"/>
                </a:solidFill>
                <a:latin typeface="mayo-sans"/>
              </a:rPr>
              <a:t>Symptoms of type 1</a:t>
            </a:r>
          </a:p>
        </p:txBody>
      </p:sp>
      <p:pic>
        <p:nvPicPr>
          <p:cNvPr id="4" name="Picture 3">
            <a:extLst>
              <a:ext uri="{FF2B5EF4-FFF2-40B4-BE49-F238E27FC236}">
                <a16:creationId xmlns:a16="http://schemas.microsoft.com/office/drawing/2014/main" id="{1519B7DA-47E1-424D-8134-15FE73ECAC67}"/>
              </a:ext>
            </a:extLst>
          </p:cNvPr>
          <p:cNvPicPr>
            <a:picLocks noChangeAspect="1"/>
          </p:cNvPicPr>
          <p:nvPr/>
        </p:nvPicPr>
        <p:blipFill>
          <a:blip r:embed="rId3"/>
          <a:stretch>
            <a:fillRect/>
          </a:stretch>
        </p:blipFill>
        <p:spPr>
          <a:xfrm>
            <a:off x="5898776" y="2922494"/>
            <a:ext cx="5979459" cy="3935506"/>
          </a:xfrm>
          <a:prstGeom prst="rect">
            <a:avLst/>
          </a:prstGeom>
        </p:spPr>
      </p:pic>
    </p:spTree>
    <p:extLst>
      <p:ext uri="{BB962C8B-B14F-4D97-AF65-F5344CB8AC3E}">
        <p14:creationId xmlns:p14="http://schemas.microsoft.com/office/powerpoint/2010/main" val="63277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suction.wav"/>
          </p:stSnd>
        </p:sndAc>
      </p:transition>
    </mc:Choice>
    <mc:Fallback xmlns="">
      <p:transition spd="slow">
        <p:fade/>
        <p:sndAc>
          <p:stSnd>
            <p:snd r:embed="rId4" name="suction.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9A2C87-42DF-4EA1-82CB-BF287A58EE9B}"/>
              </a:ext>
            </a:extLst>
          </p:cNvPr>
          <p:cNvSpPr/>
          <p:nvPr/>
        </p:nvSpPr>
        <p:spPr>
          <a:xfrm>
            <a:off x="5084826" y="366664"/>
            <a:ext cx="2022348" cy="923330"/>
          </a:xfrm>
          <a:prstGeom prst="rect">
            <a:avLst/>
          </a:prstGeom>
        </p:spPr>
        <p:txBody>
          <a:bodyPr wrap="none">
            <a:spAutoFit/>
          </a:bodyPr>
          <a:lstStyle/>
          <a:p>
            <a:r>
              <a:rPr lang="en-US" sz="5400" dirty="0">
                <a:ln w="0"/>
                <a:effectLst>
                  <a:outerShdw blurRad="38100" dist="19050" dir="2700000" algn="tl" rotWithShape="0">
                    <a:schemeClr val="dk1">
                      <a:alpha val="40000"/>
                    </a:schemeClr>
                  </a:outerShdw>
                </a:effectLst>
              </a:rPr>
              <a:t>Type 2</a:t>
            </a:r>
            <a:endParaRPr lang="en-US" sz="5400" dirty="0"/>
          </a:p>
        </p:txBody>
      </p:sp>
      <p:sp>
        <p:nvSpPr>
          <p:cNvPr id="3" name="Rectangle 2">
            <a:extLst>
              <a:ext uri="{FF2B5EF4-FFF2-40B4-BE49-F238E27FC236}">
                <a16:creationId xmlns:a16="http://schemas.microsoft.com/office/drawing/2014/main" id="{7F9164FD-5938-41B8-BB7D-471E72C27D2E}"/>
              </a:ext>
            </a:extLst>
          </p:cNvPr>
          <p:cNvSpPr/>
          <p:nvPr/>
        </p:nvSpPr>
        <p:spPr>
          <a:xfrm>
            <a:off x="654256" y="1881698"/>
            <a:ext cx="5864987" cy="1938992"/>
          </a:xfrm>
          <a:prstGeom prst="rect">
            <a:avLst/>
          </a:prstGeom>
        </p:spPr>
        <p:txBody>
          <a:bodyPr wrap="square">
            <a:spAutoFit/>
          </a:bodyPr>
          <a:lstStyle/>
          <a:p>
            <a:r>
              <a:rPr lang="en-US" sz="2400" dirty="0"/>
              <a:t>It is a condition that happens because of a problem in the way the body regulates and uses sugar as a fuel. That sugar also is called glucose. This long-term condition results in too much sugar circulating in the blood.</a:t>
            </a:r>
            <a:endParaRPr lang="en-US" sz="4000" dirty="0"/>
          </a:p>
        </p:txBody>
      </p:sp>
      <p:pic>
        <p:nvPicPr>
          <p:cNvPr id="4" name="Picture 3">
            <a:extLst>
              <a:ext uri="{FF2B5EF4-FFF2-40B4-BE49-F238E27FC236}">
                <a16:creationId xmlns:a16="http://schemas.microsoft.com/office/drawing/2014/main" id="{102A1561-576D-4DB6-A954-8B4C268B4A34}"/>
              </a:ext>
            </a:extLst>
          </p:cNvPr>
          <p:cNvPicPr>
            <a:picLocks noChangeAspect="1"/>
          </p:cNvPicPr>
          <p:nvPr/>
        </p:nvPicPr>
        <p:blipFill>
          <a:blip r:embed="rId3"/>
          <a:stretch>
            <a:fillRect/>
          </a:stretch>
        </p:blipFill>
        <p:spPr>
          <a:xfrm>
            <a:off x="6812784" y="1881698"/>
            <a:ext cx="4724960" cy="4724960"/>
          </a:xfrm>
          <a:prstGeom prst="rect">
            <a:avLst/>
          </a:prstGeom>
        </p:spPr>
      </p:pic>
    </p:spTree>
    <p:extLst>
      <p:ext uri="{BB962C8B-B14F-4D97-AF65-F5344CB8AC3E}">
        <p14:creationId xmlns:p14="http://schemas.microsoft.com/office/powerpoint/2010/main" val="357452874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voltage.wav"/>
          </p:stSnd>
        </p:sndAc>
      </p:transition>
    </mc:Choice>
    <mc:Fallback xmlns="">
      <p:transition spd="slow">
        <p:fade/>
        <p:sndAc>
          <p:stSnd>
            <p:snd r:embed="rId4" name="voltag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DB162-651D-4336-AF9F-112288816D06}"/>
              </a:ext>
            </a:extLst>
          </p:cNvPr>
          <p:cNvSpPr/>
          <p:nvPr/>
        </p:nvSpPr>
        <p:spPr>
          <a:xfrm>
            <a:off x="4138252" y="707322"/>
            <a:ext cx="3915495" cy="646331"/>
          </a:xfrm>
          <a:prstGeom prst="rect">
            <a:avLst/>
          </a:prstGeom>
        </p:spPr>
        <p:txBody>
          <a:bodyPr wrap="none">
            <a:spAutoFit/>
          </a:bodyPr>
          <a:lstStyle/>
          <a:p>
            <a:r>
              <a:rPr lang="en-US" sz="3600" dirty="0">
                <a:solidFill>
                  <a:srgbClr val="080808"/>
                </a:solidFill>
                <a:latin typeface="mayo-sans"/>
              </a:rPr>
              <a:t>Symptoms of type 2</a:t>
            </a:r>
            <a:endParaRPr lang="en-US" sz="3600" dirty="0"/>
          </a:p>
        </p:txBody>
      </p:sp>
      <p:sp>
        <p:nvSpPr>
          <p:cNvPr id="3" name="Rectangle 2">
            <a:extLst>
              <a:ext uri="{FF2B5EF4-FFF2-40B4-BE49-F238E27FC236}">
                <a16:creationId xmlns:a16="http://schemas.microsoft.com/office/drawing/2014/main" id="{D0E6AE63-8FB4-4C03-ABEB-8DB0C8F938DE}"/>
              </a:ext>
            </a:extLst>
          </p:cNvPr>
          <p:cNvSpPr/>
          <p:nvPr/>
        </p:nvSpPr>
        <p:spPr>
          <a:xfrm>
            <a:off x="582707" y="2397948"/>
            <a:ext cx="6096000" cy="2062103"/>
          </a:xfrm>
          <a:prstGeom prst="rect">
            <a:avLst/>
          </a:prstGeom>
        </p:spPr>
        <p:txBody>
          <a:bodyPr>
            <a:spAutoFit/>
          </a:bodyPr>
          <a:lstStyle/>
          <a:p>
            <a:pPr marL="342900" indent="-342900">
              <a:buFont typeface="+mj-lt"/>
              <a:buAutoNum type="arabicPeriod"/>
            </a:pPr>
            <a:r>
              <a:rPr lang="en-US" sz="3200" dirty="0"/>
              <a:t>passing more urine</a:t>
            </a:r>
          </a:p>
          <a:p>
            <a:pPr marL="342900" indent="-342900">
              <a:buFont typeface="+mj-lt"/>
              <a:buAutoNum type="arabicPeriod"/>
            </a:pPr>
            <a:r>
              <a:rPr lang="en-US" sz="3200" dirty="0"/>
              <a:t>feeling tired</a:t>
            </a:r>
          </a:p>
          <a:p>
            <a:pPr marL="342900" indent="-342900">
              <a:buFont typeface="+mj-lt"/>
              <a:buAutoNum type="arabicPeriod"/>
            </a:pPr>
            <a:r>
              <a:rPr lang="en-US" sz="3200" dirty="0"/>
              <a:t>feeling hungry</a:t>
            </a:r>
          </a:p>
          <a:p>
            <a:pPr marL="342900" indent="-342900">
              <a:buFont typeface="+mj-lt"/>
              <a:buAutoNum type="arabicPeriod"/>
            </a:pPr>
            <a:r>
              <a:rPr lang="en-US" sz="3200" dirty="0"/>
              <a:t>having cuts that heal slowly</a:t>
            </a:r>
          </a:p>
        </p:txBody>
      </p:sp>
      <p:pic>
        <p:nvPicPr>
          <p:cNvPr id="4" name="Picture 3">
            <a:extLst>
              <a:ext uri="{FF2B5EF4-FFF2-40B4-BE49-F238E27FC236}">
                <a16:creationId xmlns:a16="http://schemas.microsoft.com/office/drawing/2014/main" id="{492DE7EA-0115-461E-B4FA-5CCF2A8CDA41}"/>
              </a:ext>
            </a:extLst>
          </p:cNvPr>
          <p:cNvPicPr>
            <a:picLocks noChangeAspect="1"/>
          </p:cNvPicPr>
          <p:nvPr/>
        </p:nvPicPr>
        <p:blipFill>
          <a:blip r:embed="rId3"/>
          <a:stretch>
            <a:fillRect/>
          </a:stretch>
        </p:blipFill>
        <p:spPr>
          <a:xfrm>
            <a:off x="6472518" y="1927413"/>
            <a:ext cx="5136775" cy="4930588"/>
          </a:xfrm>
          <a:prstGeom prst="rect">
            <a:avLst/>
          </a:prstGeom>
        </p:spPr>
      </p:pic>
    </p:spTree>
    <p:extLst>
      <p:ext uri="{BB962C8B-B14F-4D97-AF65-F5344CB8AC3E}">
        <p14:creationId xmlns:p14="http://schemas.microsoft.com/office/powerpoint/2010/main" val="1824486903"/>
      </p:ext>
    </p:extLst>
  </p:cSld>
  <p:clrMapOvr>
    <a:masterClrMapping/>
  </p:clrMapOvr>
  <mc:AlternateContent xmlns:mc="http://schemas.openxmlformats.org/markup-compatibility/2006" xmlns:p14="http://schemas.microsoft.com/office/powerpoint/2010/main">
    <mc:Choice Requires="p14">
      <p:transition spd="slow">
        <p14:flash/>
        <p:sndAc>
          <p:stSnd>
            <p:snd r:embed="rId2" name="cashreg.wav"/>
          </p:stSnd>
        </p:sndAc>
      </p:transition>
    </mc:Choice>
    <mc:Fallback xmlns="">
      <p:transition spd="slow">
        <p:fade/>
        <p:sndAc>
          <p:stSnd>
            <p:snd r:embed="rId4" name="cashreg.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1F4F0A-8811-43DE-B2F7-DB0D6B0AAB2E}"/>
              </a:ext>
            </a:extLst>
          </p:cNvPr>
          <p:cNvSpPr/>
          <p:nvPr/>
        </p:nvSpPr>
        <p:spPr>
          <a:xfrm>
            <a:off x="4294449" y="483205"/>
            <a:ext cx="3603102" cy="584775"/>
          </a:xfrm>
          <a:prstGeom prst="rect">
            <a:avLst/>
          </a:prstGeom>
        </p:spPr>
        <p:txBody>
          <a:bodyPr wrap="none">
            <a:spAutoFit/>
          </a:bodyPr>
          <a:lstStyle/>
          <a:p>
            <a:r>
              <a:rPr lang="en-US" sz="3200" dirty="0">
                <a:ln w="0"/>
                <a:effectLst>
                  <a:outerShdw blurRad="38100" dist="19050" dir="2700000" algn="tl" rotWithShape="0">
                    <a:schemeClr val="dk1">
                      <a:alpha val="40000"/>
                    </a:schemeClr>
                  </a:outerShdw>
                </a:effectLst>
              </a:rPr>
              <a:t>Gestational diabetes</a:t>
            </a:r>
            <a:endParaRPr lang="en-US" sz="3200" dirty="0"/>
          </a:p>
        </p:txBody>
      </p:sp>
      <p:sp>
        <p:nvSpPr>
          <p:cNvPr id="3" name="Rectangle 2">
            <a:extLst>
              <a:ext uri="{FF2B5EF4-FFF2-40B4-BE49-F238E27FC236}">
                <a16:creationId xmlns:a16="http://schemas.microsoft.com/office/drawing/2014/main" id="{94B8DB9B-6B9B-4835-9FD9-E4B626D3FFCC}"/>
              </a:ext>
            </a:extLst>
          </p:cNvPr>
          <p:cNvSpPr/>
          <p:nvPr/>
        </p:nvSpPr>
        <p:spPr>
          <a:xfrm>
            <a:off x="414444" y="2290227"/>
            <a:ext cx="5430544" cy="1938992"/>
          </a:xfrm>
          <a:prstGeom prst="rect">
            <a:avLst/>
          </a:prstGeom>
          <a:noFill/>
        </p:spPr>
        <p:txBody>
          <a:bodyPr wrap="square" lIns="91440" tIns="45720" rIns="91440" bIns="45720">
            <a:spAutoFit/>
          </a:bodyPr>
          <a:lstStyle/>
          <a:p>
            <a:r>
              <a:rPr lang="en-US" sz="2400" dirty="0"/>
              <a:t>It is a condition in which a hormone made by the placenta prevents the body from using insulin effectively. Glucose builds up in the blood instead of being absorbed by the cells.</a:t>
            </a:r>
            <a:endParaRPr lang="en-US" sz="4000" b="0" cap="none" spc="0" dirty="0">
              <a:ln w="0"/>
              <a:solidFill>
                <a:schemeClr val="tx1"/>
              </a:solidFill>
            </a:endParaRPr>
          </a:p>
        </p:txBody>
      </p:sp>
      <p:pic>
        <p:nvPicPr>
          <p:cNvPr id="4" name="Picture 3">
            <a:extLst>
              <a:ext uri="{FF2B5EF4-FFF2-40B4-BE49-F238E27FC236}">
                <a16:creationId xmlns:a16="http://schemas.microsoft.com/office/drawing/2014/main" id="{A92F2AF2-3248-47FB-A00F-6EEBEB7A9079}"/>
              </a:ext>
            </a:extLst>
          </p:cNvPr>
          <p:cNvPicPr>
            <a:picLocks noChangeAspect="1"/>
          </p:cNvPicPr>
          <p:nvPr/>
        </p:nvPicPr>
        <p:blipFill>
          <a:blip r:embed="rId3"/>
          <a:stretch>
            <a:fillRect/>
          </a:stretch>
        </p:blipFill>
        <p:spPr>
          <a:xfrm>
            <a:off x="6615953" y="3254189"/>
            <a:ext cx="5161603" cy="3603812"/>
          </a:xfrm>
          <a:prstGeom prst="rect">
            <a:avLst/>
          </a:prstGeom>
        </p:spPr>
      </p:pic>
    </p:spTree>
    <p:extLst>
      <p:ext uri="{BB962C8B-B14F-4D97-AF65-F5344CB8AC3E}">
        <p14:creationId xmlns:p14="http://schemas.microsoft.com/office/powerpoint/2010/main" val="4236587495"/>
      </p:ext>
    </p:extLst>
  </p:cSld>
  <p:clrMapOvr>
    <a:masterClrMapping/>
  </p:clrMapOvr>
  <p:transition spd="slow">
    <p:push dir="u"/>
    <p:sndAc>
      <p:stSnd>
        <p:snd r:embed="rId2" name="whoosh.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432</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Google Sans</vt:lpstr>
      <vt:lpstr>inherit</vt:lpstr>
      <vt:lpstr>mayo-sans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L.Batarseh</dc:creator>
  <cp:lastModifiedBy>User</cp:lastModifiedBy>
  <cp:revision>24</cp:revision>
  <dcterms:created xsi:type="dcterms:W3CDTF">2023-10-29T13:41:11Z</dcterms:created>
  <dcterms:modified xsi:type="dcterms:W3CDTF">2023-11-03T11:41:57Z</dcterms:modified>
</cp:coreProperties>
</file>