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8" r:id="rId3"/>
    <p:sldId id="257" r:id="rId4"/>
    <p:sldId id="263" r:id="rId5"/>
    <p:sldId id="264" r:id="rId6"/>
    <p:sldId id="265" r:id="rId7"/>
    <p:sldId id="267"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4" d="100"/>
          <a:sy n="94" d="100"/>
        </p:scale>
        <p:origin x="84"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11/5/2023</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777344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05209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391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5981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4225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369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98465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7607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9253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07239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11/5/2023</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314345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C00000"/>
          </a:fgClr>
          <a:bgClr>
            <a:schemeClr val="bg1"/>
          </a:bgClr>
        </a:pattFill>
        <a:effectLst/>
      </p:bgPr>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11/5/2023</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108671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58952" y="1128811"/>
            <a:ext cx="3599688" cy="3342290"/>
          </a:xfrm>
        </p:spPr>
        <p:txBody>
          <a:bodyPr anchor="b">
            <a:normAutofit/>
          </a:bodyPr>
          <a:lstStyle/>
          <a:p>
            <a:pPr algn="ctr"/>
            <a:r>
              <a:rPr lang="en-US" sz="5400" dirty="0">
                <a:solidFill>
                  <a:schemeClr val="bg1"/>
                </a:solidFill>
                <a:latin typeface="Arial"/>
                <a:ea typeface="Calibri Light"/>
                <a:cs typeface="Calibri Light"/>
              </a:rPr>
              <a:t>Traditional Clothing in Jordan</a:t>
            </a:r>
          </a:p>
        </p:txBody>
      </p:sp>
      <p:sp>
        <p:nvSpPr>
          <p:cNvPr id="3" name="Subtitle 2"/>
          <p:cNvSpPr>
            <a:spLocks noGrp="1"/>
          </p:cNvSpPr>
          <p:nvPr>
            <p:ph type="subTitle" idx="1"/>
          </p:nvPr>
        </p:nvSpPr>
        <p:spPr>
          <a:xfrm>
            <a:off x="261499" y="4471101"/>
            <a:ext cx="3944741" cy="1315551"/>
          </a:xfrm>
        </p:spPr>
        <p:txBody>
          <a:bodyPr vert="horz" lIns="91440" tIns="45720" rIns="91440" bIns="45720" rtlCol="0" anchor="t">
            <a:normAutofit fontScale="25000" lnSpcReduction="20000"/>
          </a:bodyPr>
          <a:lstStyle/>
          <a:p>
            <a:r>
              <a:rPr lang="en-US" sz="9600" dirty="0">
                <a:solidFill>
                  <a:schemeClr val="bg1"/>
                </a:solidFill>
                <a:latin typeface="Arial"/>
                <a:ea typeface="Calibri"/>
                <a:cs typeface="Calibri"/>
              </a:rPr>
              <a:t>By : </a:t>
            </a:r>
          </a:p>
          <a:p>
            <a:r>
              <a:rPr lang="en-US" sz="9600" dirty="0">
                <a:solidFill>
                  <a:schemeClr val="bg1"/>
                </a:solidFill>
                <a:latin typeface="Arial"/>
                <a:ea typeface="Calibri"/>
                <a:cs typeface="Calibri"/>
              </a:rPr>
              <a:t> Diego</a:t>
            </a:r>
          </a:p>
          <a:p>
            <a:r>
              <a:rPr lang="en-US" sz="9600" dirty="0">
                <a:solidFill>
                  <a:schemeClr val="bg1"/>
                </a:solidFill>
                <a:latin typeface="Arial"/>
                <a:ea typeface="Calibri"/>
                <a:cs typeface="Calibri"/>
              </a:rPr>
              <a:t> </a:t>
            </a:r>
            <a:r>
              <a:rPr lang="en-US" sz="9600" dirty="0" err="1">
                <a:solidFill>
                  <a:schemeClr val="bg1"/>
                </a:solidFill>
                <a:latin typeface="Arial"/>
                <a:ea typeface="Calibri"/>
                <a:cs typeface="Calibri"/>
              </a:rPr>
              <a:t>Saif</a:t>
            </a:r>
            <a:r>
              <a:rPr lang="en-US" sz="9600" dirty="0">
                <a:solidFill>
                  <a:schemeClr val="bg1"/>
                </a:solidFill>
                <a:latin typeface="Arial"/>
                <a:ea typeface="Calibri"/>
                <a:cs typeface="Calibri"/>
              </a:rPr>
              <a:t> </a:t>
            </a:r>
            <a:r>
              <a:rPr lang="en-US" sz="9600" dirty="0" err="1">
                <a:solidFill>
                  <a:schemeClr val="bg1"/>
                </a:solidFill>
                <a:latin typeface="Arial"/>
                <a:ea typeface="Calibri"/>
                <a:cs typeface="Calibri"/>
              </a:rPr>
              <a:t>Ayyoub</a:t>
            </a:r>
            <a:r>
              <a:rPr lang="en-US" sz="9600" dirty="0">
                <a:solidFill>
                  <a:schemeClr val="bg1"/>
                </a:solidFill>
                <a:latin typeface="Arial"/>
                <a:ea typeface="Calibri"/>
                <a:cs typeface="Calibri"/>
              </a:rPr>
              <a:t>                </a:t>
            </a:r>
          </a:p>
          <a:p>
            <a:r>
              <a:rPr lang="en-US" sz="9600" dirty="0">
                <a:solidFill>
                  <a:schemeClr val="bg1"/>
                </a:solidFill>
                <a:latin typeface="Arial"/>
                <a:ea typeface="Calibri"/>
                <a:cs typeface="Calibri"/>
              </a:rPr>
              <a:t> Talia</a:t>
            </a:r>
          </a:p>
          <a:p>
            <a:r>
              <a:rPr lang="en-US" sz="9600" dirty="0">
                <a:solidFill>
                  <a:schemeClr val="bg1"/>
                </a:solidFill>
                <a:latin typeface="Arial"/>
                <a:ea typeface="Calibri"/>
                <a:cs typeface="Calibri"/>
              </a:rPr>
              <a:t>  Karen</a:t>
            </a:r>
          </a:p>
          <a:p>
            <a:r>
              <a:rPr lang="en-US" sz="6000" dirty="0">
                <a:solidFill>
                  <a:schemeClr val="bg1"/>
                </a:solidFill>
                <a:latin typeface="Arial"/>
                <a:ea typeface="Calibri"/>
                <a:cs typeface="Calibri"/>
              </a:rPr>
              <a:t>                 </a:t>
            </a:r>
            <a:endParaRPr lang="en-US" sz="6000" dirty="0">
              <a:solidFill>
                <a:schemeClr val="bg1"/>
              </a:solidFill>
              <a:latin typeface="Avenir Next LT Pro"/>
              <a:ea typeface="Calibri"/>
              <a:cs typeface="Calibri"/>
            </a:endParaRPr>
          </a:p>
        </p:txBody>
      </p:sp>
      <p:sp>
        <p:nvSpPr>
          <p:cNvPr id="14"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BCD1A0C0-87A1-FC4B-D680-2CBE3EDE136A}"/>
              </a:ext>
            </a:extLst>
          </p:cNvPr>
          <p:cNvSpPr txBox="1"/>
          <p:nvPr/>
        </p:nvSpPr>
        <p:spPr>
          <a:xfrm>
            <a:off x="5213686" y="5236022"/>
            <a:ext cx="7028823" cy="317500"/>
          </a:xfrm>
          <a:prstGeom prst="rect">
            <a:avLst/>
          </a:prstGeom>
        </p:spPr>
        <p:txBody>
          <a:bodyPr lIns="91440" tIns="45720" rIns="91440" bIns="45720" anchor="t">
            <a:normAutofit fontScale="92500" lnSpcReduction="20000"/>
          </a:bodyPr>
          <a:lstStyle/>
          <a:p>
            <a:endParaRPr lang="en-US" dirty="0">
              <a:ea typeface="Calibri"/>
              <a:cs typeface="Calibri"/>
            </a:endParaRPr>
          </a:p>
        </p:txBody>
      </p:sp>
      <p:pic>
        <p:nvPicPr>
          <p:cNvPr id="8" name="Picture 7">
            <a:extLst>
              <a:ext uri="{FF2B5EF4-FFF2-40B4-BE49-F238E27FC236}">
                <a16:creationId xmlns:a16="http://schemas.microsoft.com/office/drawing/2014/main" id="{3434FD23-265C-4DF4-9FDA-A1B0B2191C9C}"/>
              </a:ext>
            </a:extLst>
          </p:cNvPr>
          <p:cNvPicPr>
            <a:picLocks noChangeAspect="1"/>
          </p:cNvPicPr>
          <p:nvPr/>
        </p:nvPicPr>
        <p:blipFill>
          <a:blip r:embed="rId2"/>
          <a:stretch>
            <a:fillRect/>
          </a:stretch>
        </p:blipFill>
        <p:spPr>
          <a:xfrm>
            <a:off x="5712519" y="1269450"/>
            <a:ext cx="5215066" cy="5225517"/>
          </a:xfrm>
          <a:prstGeom prst="rect">
            <a:avLst/>
          </a:prstGeom>
        </p:spPr>
      </p:pic>
      <p:sp>
        <p:nvSpPr>
          <p:cNvPr id="9" name="TextBox 8">
            <a:extLst>
              <a:ext uri="{FF2B5EF4-FFF2-40B4-BE49-F238E27FC236}">
                <a16:creationId xmlns:a16="http://schemas.microsoft.com/office/drawing/2014/main" id="{1AA57434-46CE-4D66-9CAE-67F80B0DBAA1}"/>
              </a:ext>
            </a:extLst>
          </p:cNvPr>
          <p:cNvSpPr txBox="1"/>
          <p:nvPr/>
        </p:nvSpPr>
        <p:spPr>
          <a:xfrm>
            <a:off x="3190240" y="5090160"/>
            <a:ext cx="1063112" cy="769441"/>
          </a:xfrm>
          <a:prstGeom prst="rect">
            <a:avLst/>
          </a:prstGeom>
          <a:noFill/>
        </p:spPr>
        <p:txBody>
          <a:bodyPr wrap="none" rtlCol="0">
            <a:spAutoFit/>
          </a:bodyPr>
          <a:lstStyle/>
          <a:p>
            <a:r>
              <a:rPr lang="en-US" sz="4400" b="1" dirty="0">
                <a:solidFill>
                  <a:srgbClr val="FF0000"/>
                </a:solidFill>
                <a:latin typeface="Arial" panose="020B0604020202020204" pitchFamily="34" charset="0"/>
                <a:cs typeface="Arial" panose="020B0604020202020204" pitchFamily="34" charset="0"/>
              </a:rPr>
              <a:t>6 C</a:t>
            </a: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4C473-EC4D-4A19-0D44-ED5553163080}"/>
              </a:ext>
            </a:extLst>
          </p:cNvPr>
          <p:cNvSpPr>
            <a:spLocks noGrp="1"/>
          </p:cNvSpPr>
          <p:nvPr>
            <p:ph type="title"/>
          </p:nvPr>
        </p:nvSpPr>
        <p:spPr>
          <a:xfrm>
            <a:off x="758952" y="379475"/>
            <a:ext cx="10671048" cy="1554480"/>
          </a:xfrm>
        </p:spPr>
        <p:txBody>
          <a:bodyPr anchor="ctr">
            <a:normAutofit/>
          </a:bodyPr>
          <a:lstStyle/>
          <a:p>
            <a:pPr algn="ctr"/>
            <a:r>
              <a:rPr lang="en-US" sz="4800" i="0" dirty="0">
                <a:solidFill>
                  <a:schemeClr val="bg1"/>
                </a:solidFill>
                <a:latin typeface="Arial"/>
                <a:cs typeface="Arial"/>
              </a:rPr>
              <a:t>Traditional Clothing in Jordan</a:t>
            </a:r>
            <a:endParaRPr lang="en-US" sz="4800" i="0" dirty="0">
              <a:solidFill>
                <a:schemeClr val="bg1"/>
              </a:solidFill>
            </a:endParaRPr>
          </a:p>
        </p:txBody>
      </p:sp>
      <p:sp>
        <p:nvSpPr>
          <p:cNvPr id="7" name="Content Placeholder 2">
            <a:extLst>
              <a:ext uri="{FF2B5EF4-FFF2-40B4-BE49-F238E27FC236}">
                <a16:creationId xmlns:a16="http://schemas.microsoft.com/office/drawing/2014/main" id="{86F5463B-2770-893E-A2C6-5C556C0934F3}"/>
              </a:ext>
            </a:extLst>
          </p:cNvPr>
          <p:cNvSpPr>
            <a:spLocks noGrp="1"/>
          </p:cNvSpPr>
          <p:nvPr>
            <p:ph idx="1"/>
          </p:nvPr>
        </p:nvSpPr>
        <p:spPr>
          <a:xfrm>
            <a:off x="758824" y="2607732"/>
            <a:ext cx="8412480" cy="3174357"/>
          </a:xfrm>
        </p:spPr>
        <p:txBody>
          <a:bodyPr vert="horz" lIns="91440" tIns="45720" rIns="91440" bIns="45720" rtlCol="0">
            <a:normAutofit/>
          </a:bodyPr>
          <a:lstStyle/>
          <a:p>
            <a:r>
              <a:rPr lang="en-US" sz="2400" dirty="0">
                <a:latin typeface="Arial"/>
                <a:cs typeface="Arial"/>
              </a:rPr>
              <a:t>In Jordan the traditional clothing reflect on the cultural and historical traditions in Jordan.</a:t>
            </a:r>
          </a:p>
          <a:p>
            <a:r>
              <a:rPr lang="en-US" sz="2400" dirty="0">
                <a:latin typeface="Arial"/>
                <a:cs typeface="Arial"/>
              </a:rPr>
              <a:t>Many Jordanians continue to wear their traditional clothes, especially during special occasions , religious events and cultural celebrations.</a:t>
            </a: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31981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20B927-F06E-9588-E15D-F23BCCE9230A}"/>
              </a:ext>
            </a:extLst>
          </p:cNvPr>
          <p:cNvSpPr>
            <a:spLocks noGrp="1"/>
          </p:cNvSpPr>
          <p:nvPr>
            <p:ph type="title" idx="4294967295"/>
          </p:nvPr>
        </p:nvSpPr>
        <p:spPr>
          <a:xfrm>
            <a:off x="452274" y="-511175"/>
            <a:ext cx="4781550" cy="1966913"/>
          </a:xfrm>
        </p:spPr>
        <p:txBody>
          <a:bodyPr anchor="ctr">
            <a:normAutofit/>
          </a:bodyPr>
          <a:lstStyle/>
          <a:p>
            <a:r>
              <a:rPr lang="en-US" sz="2800" b="1" i="0" dirty="0">
                <a:solidFill>
                  <a:srgbClr val="FF0000"/>
                </a:solidFill>
                <a:latin typeface="Arial"/>
                <a:cs typeface="Arial"/>
              </a:rPr>
              <a:t>Men Clothes:</a:t>
            </a:r>
            <a:br>
              <a:rPr lang="en-US" sz="2800" b="1" i="0" dirty="0">
                <a:solidFill>
                  <a:srgbClr val="FF0000"/>
                </a:solidFill>
                <a:latin typeface="Arial"/>
                <a:cs typeface="Arial"/>
              </a:rPr>
            </a:br>
            <a:endParaRPr lang="en-US" sz="2800" b="1" i="0" dirty="0">
              <a:solidFill>
                <a:srgbClr val="FF0000"/>
              </a:solidFill>
              <a:latin typeface="Arial"/>
              <a:cs typeface="Arial"/>
            </a:endParaRPr>
          </a:p>
        </p:txBody>
      </p:sp>
      <p:sp>
        <p:nvSpPr>
          <p:cNvPr id="3" name="Content Placeholder 2">
            <a:extLst>
              <a:ext uri="{FF2B5EF4-FFF2-40B4-BE49-F238E27FC236}">
                <a16:creationId xmlns:a16="http://schemas.microsoft.com/office/drawing/2014/main" id="{4E361577-B7F0-9BD1-8EFA-BBA19E32E79E}"/>
              </a:ext>
            </a:extLst>
          </p:cNvPr>
          <p:cNvSpPr>
            <a:spLocks noGrp="1"/>
          </p:cNvSpPr>
          <p:nvPr>
            <p:ph idx="4294967295"/>
          </p:nvPr>
        </p:nvSpPr>
        <p:spPr>
          <a:xfrm>
            <a:off x="254000" y="662940"/>
            <a:ext cx="6207760" cy="2619375"/>
          </a:xfrm>
        </p:spPr>
        <p:txBody>
          <a:bodyPr vert="horz" lIns="91440" tIns="45720" rIns="91440" bIns="45720" rtlCol="0">
            <a:normAutofit fontScale="25000" lnSpcReduction="20000"/>
          </a:bodyPr>
          <a:lstStyle/>
          <a:p>
            <a:pPr>
              <a:lnSpc>
                <a:spcPct val="100000"/>
              </a:lnSpc>
              <a:spcBef>
                <a:spcPts val="1200"/>
              </a:spcBef>
            </a:pPr>
            <a:r>
              <a:rPr lang="en-US" sz="9600" dirty="0">
                <a:latin typeface="Arial"/>
                <a:ea typeface="+mn-lt"/>
                <a:cs typeface="+mn-lt"/>
              </a:rPr>
              <a:t>The </a:t>
            </a:r>
            <a:r>
              <a:rPr lang="en-US" sz="9600" i="1" u="sng" dirty="0">
                <a:latin typeface="Arial"/>
                <a:ea typeface="+mn-lt"/>
                <a:cs typeface="+mn-lt"/>
              </a:rPr>
              <a:t>Thobe or Dishdasha </a:t>
            </a:r>
            <a:r>
              <a:rPr lang="en-US" sz="9600" dirty="0">
                <a:latin typeface="Arial"/>
                <a:ea typeface="+mn-lt"/>
                <a:cs typeface="+mn-lt"/>
              </a:rPr>
              <a:t>is a long white robe worn by Jordanian </a:t>
            </a:r>
            <a:r>
              <a:rPr lang="en-US" sz="9600" dirty="0" err="1">
                <a:latin typeface="Arial"/>
                <a:ea typeface="+mn-lt"/>
                <a:cs typeface="+mn-lt"/>
              </a:rPr>
              <a:t>men.It</a:t>
            </a:r>
            <a:r>
              <a:rPr lang="en-US" sz="9600" dirty="0">
                <a:latin typeface="Arial"/>
                <a:ea typeface="+mn-lt"/>
                <a:cs typeface="+mn-lt"/>
              </a:rPr>
              <a:t> is made of lightweight cotton fabric suitable for the hot climate.</a:t>
            </a:r>
          </a:p>
          <a:p>
            <a:pPr>
              <a:lnSpc>
                <a:spcPct val="100000"/>
              </a:lnSpc>
              <a:spcBef>
                <a:spcPts val="1200"/>
              </a:spcBef>
            </a:pPr>
            <a:r>
              <a:rPr lang="en-US" sz="9600" dirty="0">
                <a:latin typeface="Arial"/>
                <a:ea typeface="+mn-lt"/>
                <a:cs typeface="+mn-lt"/>
              </a:rPr>
              <a:t>Typically, the dishdasha is paired with a head covering, called </a:t>
            </a:r>
            <a:r>
              <a:rPr lang="en-US" sz="9600" b="1" dirty="0" err="1">
                <a:latin typeface="Arial"/>
                <a:ea typeface="+mn-lt"/>
                <a:cs typeface="+mn-lt"/>
              </a:rPr>
              <a:t>Hatah</a:t>
            </a:r>
            <a:r>
              <a:rPr lang="en-US" sz="9600" dirty="0">
                <a:latin typeface="Arial"/>
                <a:ea typeface="+mn-lt"/>
                <a:cs typeface="+mn-lt"/>
              </a:rPr>
              <a:t> (a white or checkered scarf) and an </a:t>
            </a:r>
            <a:r>
              <a:rPr lang="en-US" sz="9600" b="1" dirty="0" err="1">
                <a:latin typeface="Arial"/>
                <a:ea typeface="+mn-lt"/>
                <a:cs typeface="+mn-lt"/>
              </a:rPr>
              <a:t>Egal</a:t>
            </a:r>
            <a:r>
              <a:rPr lang="en-US" sz="9600" dirty="0">
                <a:latin typeface="Arial"/>
                <a:ea typeface="+mn-lt"/>
                <a:cs typeface="+mn-lt"/>
              </a:rPr>
              <a:t> (a black cord that holds the </a:t>
            </a:r>
            <a:r>
              <a:rPr lang="en-US" sz="9600" dirty="0" err="1">
                <a:latin typeface="Arial"/>
                <a:ea typeface="+mn-lt"/>
                <a:cs typeface="+mn-lt"/>
              </a:rPr>
              <a:t>hatah</a:t>
            </a:r>
            <a:r>
              <a:rPr lang="en-US" sz="9600" dirty="0">
                <a:latin typeface="Arial"/>
                <a:ea typeface="+mn-lt"/>
                <a:cs typeface="+mn-lt"/>
              </a:rPr>
              <a:t> in place).</a:t>
            </a:r>
          </a:p>
          <a:p>
            <a:pPr>
              <a:lnSpc>
                <a:spcPct val="100000"/>
              </a:lnSpc>
              <a:spcBef>
                <a:spcPts val="1200"/>
              </a:spcBef>
            </a:pPr>
            <a:r>
              <a:rPr lang="en-US" sz="9600" dirty="0">
                <a:latin typeface="Arial"/>
                <a:ea typeface="+mn-lt"/>
                <a:cs typeface="+mn-lt"/>
              </a:rPr>
              <a:t>During winter, Jordanians switch to a heavy red and white checkered head covering – the </a:t>
            </a:r>
            <a:r>
              <a:rPr lang="en-US" sz="9600" b="1" dirty="0" err="1">
                <a:latin typeface="Arial"/>
                <a:ea typeface="+mn-lt"/>
                <a:cs typeface="+mn-lt"/>
              </a:rPr>
              <a:t>Shemagh</a:t>
            </a:r>
            <a:r>
              <a:rPr lang="en-US" sz="9600" dirty="0">
                <a:latin typeface="Arial"/>
                <a:ea typeface="+mn-lt"/>
                <a:cs typeface="+mn-lt"/>
              </a:rPr>
              <a:t> or keffiyeh.</a:t>
            </a:r>
          </a:p>
          <a:p>
            <a:pPr marL="0" indent="0">
              <a:lnSpc>
                <a:spcPct val="100000"/>
              </a:lnSpc>
              <a:spcBef>
                <a:spcPts val="1200"/>
              </a:spcBef>
              <a:buNone/>
            </a:pPr>
            <a:endParaRPr lang="en-US" sz="9600" dirty="0">
              <a:latin typeface="Arial"/>
              <a:ea typeface="+mn-lt"/>
              <a:cs typeface="+mn-lt"/>
            </a:endParaRPr>
          </a:p>
          <a:p>
            <a:pPr>
              <a:lnSpc>
                <a:spcPct val="100000"/>
              </a:lnSpc>
              <a:spcBef>
                <a:spcPts val="1200"/>
              </a:spcBef>
            </a:pPr>
            <a:r>
              <a:rPr lang="en-US" sz="9600" i="1" dirty="0">
                <a:latin typeface="Arial"/>
                <a:ea typeface="+mn-lt"/>
                <a:cs typeface="+mn-lt"/>
              </a:rPr>
              <a:t>Traditionally in Jordanian tribes, if a man’s Agal is not placed straight but rather slanted to the right, it means he is a leader of the tribe or a Sheikh</a:t>
            </a:r>
          </a:p>
          <a:p>
            <a:pPr>
              <a:lnSpc>
                <a:spcPct val="100000"/>
              </a:lnSpc>
            </a:pPr>
            <a:endParaRPr lang="en-US" sz="1700" dirty="0">
              <a:latin typeface="Arial"/>
              <a:cs typeface="Arial"/>
            </a:endParaRPr>
          </a:p>
        </p:txBody>
      </p:sp>
      <p:pic>
        <p:nvPicPr>
          <p:cNvPr id="4" name="Picture 3">
            <a:extLst>
              <a:ext uri="{FF2B5EF4-FFF2-40B4-BE49-F238E27FC236}">
                <a16:creationId xmlns:a16="http://schemas.microsoft.com/office/drawing/2014/main" id="{30AA8297-B2F8-4F8C-9006-0EEEBE48D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017" y="1182989"/>
            <a:ext cx="3333750" cy="5010150"/>
          </a:xfrm>
          <a:prstGeom prst="rect">
            <a:avLst/>
          </a:prstGeom>
        </p:spPr>
      </p:pic>
    </p:spTree>
    <p:extLst>
      <p:ext uri="{BB962C8B-B14F-4D97-AF65-F5344CB8AC3E}">
        <p14:creationId xmlns:p14="http://schemas.microsoft.com/office/powerpoint/2010/main" val="373605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B3C9F-9601-42A8-A332-0EA2C96F001D}"/>
              </a:ext>
            </a:extLst>
          </p:cNvPr>
          <p:cNvSpPr/>
          <p:nvPr/>
        </p:nvSpPr>
        <p:spPr>
          <a:xfrm>
            <a:off x="210334" y="111651"/>
            <a:ext cx="6096000" cy="4924425"/>
          </a:xfrm>
          <a:prstGeom prst="rect">
            <a:avLst/>
          </a:prstGeom>
        </p:spPr>
        <p:txBody>
          <a:bodyPr>
            <a:spAutoFit/>
          </a:bodyPr>
          <a:lstStyle/>
          <a:p>
            <a:r>
              <a:rPr lang="en-US" sz="2800" b="1" dirty="0">
                <a:solidFill>
                  <a:srgbClr val="FF0000"/>
                </a:solidFill>
                <a:latin typeface="Arial" panose="020B0604020202020204" pitchFamily="34" charset="0"/>
                <a:cs typeface="Arial" panose="020B0604020202020204" pitchFamily="34" charset="0"/>
              </a:rPr>
              <a:t>Women’s clothing:</a:t>
            </a:r>
          </a:p>
          <a:p>
            <a:endParaRPr lang="en-US" sz="28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Jordanian women's traditional clothing consists of a </a:t>
            </a:r>
            <a:r>
              <a:rPr lang="en-US" sz="2400" i="1" u="sng" dirty="0" err="1">
                <a:latin typeface="Arial" panose="020B0604020202020204" pitchFamily="34" charset="0"/>
                <a:cs typeface="Arial" panose="020B0604020202020204" pitchFamily="34" charset="0"/>
              </a:rPr>
              <a:t>Thawb</a:t>
            </a:r>
            <a:r>
              <a:rPr lang="en-US" sz="2400" dirty="0">
                <a:latin typeface="Arial" panose="020B0604020202020204" pitchFamily="34" charset="0"/>
                <a:cs typeface="Arial" panose="020B0604020202020204" pitchFamily="34" charset="0"/>
              </a:rPr>
              <a:t> (a dress). On the front of the dress, there is usually a decorative panel made from embroidery or what we call </a:t>
            </a:r>
            <a:r>
              <a:rPr lang="en-US" sz="2400" i="1" u="sng" dirty="0" err="1">
                <a:latin typeface="Arial" panose="020B0604020202020204" pitchFamily="34" charset="0"/>
                <a:cs typeface="Arial" panose="020B0604020202020204" pitchFamily="34" charset="0"/>
              </a:rPr>
              <a:t>Tatreez</a:t>
            </a:r>
            <a:r>
              <a:rPr lang="en-US" sz="2400" dirty="0">
                <a:latin typeface="Arial" panose="020B0604020202020204" pitchFamily="34" charset="0"/>
                <a:cs typeface="Arial" panose="020B0604020202020204" pitchFamily="34" charset="0"/>
              </a:rPr>
              <a:t>. Women frequently wear handcrafted embroidered dresses with red, gold or green accents and a headscarf in the hues of black and red. However, the colors and embroidery style differ in different parts of Jordan.</a:t>
            </a:r>
          </a:p>
          <a:p>
            <a:endParaRPr lang="en-US" dirty="0"/>
          </a:p>
        </p:txBody>
      </p:sp>
      <p:pic>
        <p:nvPicPr>
          <p:cNvPr id="4" name="Picture 3">
            <a:extLst>
              <a:ext uri="{FF2B5EF4-FFF2-40B4-BE49-F238E27FC236}">
                <a16:creationId xmlns:a16="http://schemas.microsoft.com/office/drawing/2014/main" id="{1AE3ECD9-8707-4364-9C0B-2B498974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 y="4775200"/>
            <a:ext cx="4744720" cy="1756706"/>
          </a:xfrm>
          <a:prstGeom prst="rect">
            <a:avLst/>
          </a:prstGeom>
        </p:spPr>
      </p:pic>
      <p:pic>
        <p:nvPicPr>
          <p:cNvPr id="11" name="Picture 10">
            <a:extLst>
              <a:ext uri="{FF2B5EF4-FFF2-40B4-BE49-F238E27FC236}">
                <a16:creationId xmlns:a16="http://schemas.microsoft.com/office/drawing/2014/main" id="{5B6E4CDE-CFB7-4283-A544-DC2C9FB34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921" y="274320"/>
            <a:ext cx="3139440" cy="4724400"/>
          </a:xfrm>
          <a:prstGeom prst="rect">
            <a:avLst/>
          </a:prstGeom>
        </p:spPr>
      </p:pic>
    </p:spTree>
    <p:extLst>
      <p:ext uri="{BB962C8B-B14F-4D97-AF65-F5344CB8AC3E}">
        <p14:creationId xmlns:p14="http://schemas.microsoft.com/office/powerpoint/2010/main" val="241779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01F9A-BA09-40E0-823C-31616F65DA9F}"/>
              </a:ext>
            </a:extLst>
          </p:cNvPr>
          <p:cNvSpPr/>
          <p:nvPr/>
        </p:nvSpPr>
        <p:spPr>
          <a:xfrm>
            <a:off x="497840" y="1158241"/>
            <a:ext cx="11176000" cy="4401205"/>
          </a:xfrm>
          <a:prstGeom prst="rect">
            <a:avLst/>
          </a:prstGeom>
        </p:spPr>
        <p:txBody>
          <a:bodyPr wrap="square">
            <a:spAutoFit/>
          </a:bodyPr>
          <a:lstStyle/>
          <a:p>
            <a:pPr lvl="1"/>
            <a:r>
              <a:rPr lang="en-US" sz="2800" dirty="0">
                <a:latin typeface="Arial" panose="020B0604020202020204" pitchFamily="34" charset="0"/>
                <a:cs typeface="Arial" panose="020B0604020202020204" pitchFamily="34" charset="0"/>
              </a:rPr>
              <a:t>The embroidery style in Jordan, called</a:t>
            </a:r>
            <a:r>
              <a:rPr lang="en-US" sz="2800" b="1" dirty="0">
                <a:latin typeface="Arial" panose="020B0604020202020204" pitchFamily="34" charset="0"/>
                <a:cs typeface="Arial" panose="020B0604020202020204" pitchFamily="34" charset="0"/>
              </a:rPr>
              <a:t> al-</a:t>
            </a:r>
            <a:r>
              <a:rPr lang="en-US" sz="2800" b="1" dirty="0" err="1">
                <a:latin typeface="Arial" panose="020B0604020202020204" pitchFamily="34" charset="0"/>
                <a:cs typeface="Arial" panose="020B0604020202020204" pitchFamily="34" charset="0"/>
              </a:rPr>
              <a:t>roqma</a:t>
            </a:r>
            <a:r>
              <a:rPr lang="en-US" sz="2800" dirty="0">
                <a:latin typeface="Arial" panose="020B0604020202020204" pitchFamily="34" charset="0"/>
                <a:cs typeface="Arial" panose="020B0604020202020204" pitchFamily="34" charset="0"/>
              </a:rPr>
              <a:t>, differs from that of Palestine. The stitches resemble the numbers seven and eight in the Arabic language.</a:t>
            </a:r>
            <a:endParaRPr lang="ar-JO"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 </a:t>
            </a:r>
            <a:endParaRPr lang="ar-JO"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Most thobes in Jordan were black, and the embroidery colors were the only difference between them. For instance, people in northern governorates traditionally preferred blue, red, yellow, and white embroidery together in the same dress. Additionally, some regions in Jordan, such as the southern governorates, used beads in their embroidery instead of thread.</a:t>
            </a:r>
          </a:p>
        </p:txBody>
      </p:sp>
    </p:spTree>
    <p:extLst>
      <p:ext uri="{BB962C8B-B14F-4D97-AF65-F5344CB8AC3E}">
        <p14:creationId xmlns:p14="http://schemas.microsoft.com/office/powerpoint/2010/main" val="113962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B2F33-7082-418E-9FC8-6C420332E447}"/>
              </a:ext>
            </a:extLst>
          </p:cNvPr>
          <p:cNvSpPr/>
          <p:nvPr/>
        </p:nvSpPr>
        <p:spPr>
          <a:xfrm>
            <a:off x="190500" y="3961785"/>
            <a:ext cx="6096000" cy="1200329"/>
          </a:xfrm>
          <a:prstGeom prst="rect">
            <a:avLst/>
          </a:prstGeom>
        </p:spPr>
        <p:txBody>
          <a:bodyPr>
            <a:spAutoFit/>
          </a:bodyPr>
          <a:lstStyle/>
          <a:p>
            <a:r>
              <a:rPr lang="en-US" sz="2400" dirty="0">
                <a:latin typeface="Arial" panose="020B0604020202020204" pitchFamily="34" charset="0"/>
                <a:cs typeface="Arial" panose="020B0604020202020204" pitchFamily="34" charset="0"/>
              </a:rPr>
              <a:t>One unique dress in Jordan, </a:t>
            </a:r>
            <a:r>
              <a:rPr lang="en-US" sz="2400" b="1" dirty="0">
                <a:latin typeface="Arial" panose="020B0604020202020204" pitchFamily="34" charset="0"/>
                <a:cs typeface="Arial" panose="020B0604020202020204" pitchFamily="34" charset="0"/>
              </a:rPr>
              <a:t>al-</a:t>
            </a:r>
            <a:r>
              <a:rPr lang="en-US" sz="2400" b="1" dirty="0" err="1">
                <a:latin typeface="Arial" panose="020B0604020202020204" pitchFamily="34" charset="0"/>
                <a:cs typeface="Arial" panose="020B0604020202020204" pitchFamily="34" charset="0"/>
              </a:rPr>
              <a:t>khalaga</a:t>
            </a:r>
            <a:r>
              <a:rPr lang="en-US" sz="2400" dirty="0">
                <a:latin typeface="Arial" panose="020B0604020202020204" pitchFamily="34" charset="0"/>
                <a:cs typeface="Arial" panose="020B0604020202020204" pitchFamily="34" charset="0"/>
              </a:rPr>
              <a:t>, comes from </a:t>
            </a:r>
            <a:r>
              <a:rPr lang="en-US" sz="2400" u="sng" dirty="0">
                <a:latin typeface="Arial" panose="020B0604020202020204" pitchFamily="34" charset="0"/>
                <a:cs typeface="Arial" panose="020B0604020202020204" pitchFamily="34" charset="0"/>
              </a:rPr>
              <a:t>Al-Salt</a:t>
            </a:r>
            <a:r>
              <a:rPr lang="en-US" sz="2400" dirty="0">
                <a:latin typeface="Arial" panose="020B0604020202020204" pitchFamily="34" charset="0"/>
                <a:cs typeface="Arial" panose="020B0604020202020204" pitchFamily="34" charset="0"/>
              </a:rPr>
              <a:t>, one of Jordan’s oldest cities.</a:t>
            </a:r>
          </a:p>
        </p:txBody>
      </p:sp>
      <p:pic>
        <p:nvPicPr>
          <p:cNvPr id="4" name="Picture 3">
            <a:extLst>
              <a:ext uri="{FF2B5EF4-FFF2-40B4-BE49-F238E27FC236}">
                <a16:creationId xmlns:a16="http://schemas.microsoft.com/office/drawing/2014/main" id="{20F99F90-5FC2-4F79-9094-307724D1B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920" y="3390425"/>
            <a:ext cx="2771886" cy="2969736"/>
          </a:xfrm>
          <a:prstGeom prst="rect">
            <a:avLst/>
          </a:prstGeom>
        </p:spPr>
      </p:pic>
      <p:sp>
        <p:nvSpPr>
          <p:cNvPr id="5" name="Rectangle 4">
            <a:extLst>
              <a:ext uri="{FF2B5EF4-FFF2-40B4-BE49-F238E27FC236}">
                <a16:creationId xmlns:a16="http://schemas.microsoft.com/office/drawing/2014/main" id="{9A850663-545F-48A7-B9FE-B9B77E6298E3}"/>
              </a:ext>
            </a:extLst>
          </p:cNvPr>
          <p:cNvSpPr/>
          <p:nvPr/>
        </p:nvSpPr>
        <p:spPr>
          <a:xfrm>
            <a:off x="190500" y="495776"/>
            <a:ext cx="6096000" cy="2677656"/>
          </a:xfrm>
          <a:prstGeom prst="rect">
            <a:avLst/>
          </a:prstGeom>
        </p:spPr>
        <p:txBody>
          <a:bodyPr>
            <a:spAutoFit/>
          </a:bodyPr>
          <a:lstStyle/>
          <a:p>
            <a:r>
              <a:rPr lang="en-US" sz="2400" dirty="0">
                <a:latin typeface="Arial" panose="020B0604020202020204" pitchFamily="34" charset="0"/>
                <a:cs typeface="Arial" panose="020B0604020202020204" pitchFamily="34" charset="0"/>
              </a:rPr>
              <a:t>For example, </a:t>
            </a:r>
            <a:r>
              <a:rPr lang="en-US" sz="2400" b="1" dirty="0" err="1">
                <a:latin typeface="Arial" panose="020B0604020202020204" pitchFamily="34" charset="0"/>
                <a:cs typeface="Arial" panose="020B0604020202020204" pitchFamily="34" charset="0"/>
              </a:rPr>
              <a:t>Shirsh</a:t>
            </a:r>
            <a:r>
              <a:rPr lang="en-US" sz="2400" dirty="0">
                <a:latin typeface="Arial" panose="020B0604020202020204" pitchFamily="34" charset="0"/>
                <a:cs typeface="Arial" panose="020B0604020202020204" pitchFamily="34" charset="0"/>
              </a:rPr>
              <a:t> is the name for clothing in </a:t>
            </a:r>
            <a:r>
              <a:rPr lang="en-US" sz="2400" u="sng" dirty="0">
                <a:latin typeface="Arial" panose="020B0604020202020204" pitchFamily="34" charset="0"/>
                <a:cs typeface="Arial" panose="020B0604020202020204" pitchFamily="34" charset="0"/>
              </a:rPr>
              <a:t>northern Jordan (in Irbid and </a:t>
            </a:r>
            <a:r>
              <a:rPr lang="en-US" sz="2400" u="sng" dirty="0" err="1">
                <a:latin typeface="Arial" panose="020B0604020202020204" pitchFamily="34" charset="0"/>
                <a:cs typeface="Arial" panose="020B0604020202020204" pitchFamily="34" charset="0"/>
              </a:rPr>
              <a:t>Ajloun</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They typically have long, tight sleeves and a low, embroidered neckline, and are the same length all around. The sides and hem of the outfit are also elaborate embroidered with lovely motifs</a:t>
            </a:r>
            <a:r>
              <a:rPr lang="en-US" dirty="0"/>
              <a:t>.</a:t>
            </a:r>
          </a:p>
        </p:txBody>
      </p:sp>
      <p:pic>
        <p:nvPicPr>
          <p:cNvPr id="6" name="Picture 5">
            <a:extLst>
              <a:ext uri="{FF2B5EF4-FFF2-40B4-BE49-F238E27FC236}">
                <a16:creationId xmlns:a16="http://schemas.microsoft.com/office/drawing/2014/main" id="{818C30E9-EB01-4895-A6AD-F45B19D452F1}"/>
              </a:ext>
            </a:extLst>
          </p:cNvPr>
          <p:cNvPicPr>
            <a:picLocks noChangeAspect="1"/>
          </p:cNvPicPr>
          <p:nvPr/>
        </p:nvPicPr>
        <p:blipFill>
          <a:blip r:embed="rId3"/>
          <a:stretch>
            <a:fillRect/>
          </a:stretch>
        </p:blipFill>
        <p:spPr>
          <a:xfrm>
            <a:off x="6035040" y="1088123"/>
            <a:ext cx="1322947" cy="292633"/>
          </a:xfrm>
          <a:prstGeom prst="rect">
            <a:avLst/>
          </a:prstGeom>
        </p:spPr>
      </p:pic>
      <p:pic>
        <p:nvPicPr>
          <p:cNvPr id="7" name="Picture 6">
            <a:extLst>
              <a:ext uri="{FF2B5EF4-FFF2-40B4-BE49-F238E27FC236}">
                <a16:creationId xmlns:a16="http://schemas.microsoft.com/office/drawing/2014/main" id="{48FC24B9-EE11-42E6-BF1D-05829D9CE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5224" y="495776"/>
            <a:ext cx="2071991" cy="2383276"/>
          </a:xfrm>
          <a:prstGeom prst="rect">
            <a:avLst/>
          </a:prstGeom>
        </p:spPr>
      </p:pic>
      <p:pic>
        <p:nvPicPr>
          <p:cNvPr id="8" name="Picture 7">
            <a:extLst>
              <a:ext uri="{FF2B5EF4-FFF2-40B4-BE49-F238E27FC236}">
                <a16:creationId xmlns:a16="http://schemas.microsoft.com/office/drawing/2014/main" id="{B9072C97-4BFA-4B68-8122-EF6AD2CD6488}"/>
              </a:ext>
            </a:extLst>
          </p:cNvPr>
          <p:cNvPicPr>
            <a:picLocks noChangeAspect="1"/>
          </p:cNvPicPr>
          <p:nvPr/>
        </p:nvPicPr>
        <p:blipFill>
          <a:blip r:embed="rId3"/>
          <a:stretch>
            <a:fillRect/>
          </a:stretch>
        </p:blipFill>
        <p:spPr>
          <a:xfrm>
            <a:off x="6096000" y="3669152"/>
            <a:ext cx="1322947" cy="292633"/>
          </a:xfrm>
          <a:prstGeom prst="rect">
            <a:avLst/>
          </a:prstGeom>
        </p:spPr>
      </p:pic>
    </p:spTree>
    <p:extLst>
      <p:ext uri="{BB962C8B-B14F-4D97-AF65-F5344CB8AC3E}">
        <p14:creationId xmlns:p14="http://schemas.microsoft.com/office/powerpoint/2010/main" val="230722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606E05-7E1E-4408-ABD5-970A3F69E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51915"/>
            <a:ext cx="2122170" cy="2914650"/>
          </a:xfrm>
          <a:prstGeom prst="rect">
            <a:avLst/>
          </a:prstGeom>
        </p:spPr>
      </p:pic>
      <p:pic>
        <p:nvPicPr>
          <p:cNvPr id="9" name="Picture 8">
            <a:extLst>
              <a:ext uri="{FF2B5EF4-FFF2-40B4-BE49-F238E27FC236}">
                <a16:creationId xmlns:a16="http://schemas.microsoft.com/office/drawing/2014/main" id="{A206B467-538E-44D0-975B-26B282843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889" y="1351915"/>
            <a:ext cx="2266950" cy="2914650"/>
          </a:xfrm>
          <a:prstGeom prst="rect">
            <a:avLst/>
          </a:prstGeom>
        </p:spPr>
      </p:pic>
      <p:sp>
        <p:nvSpPr>
          <p:cNvPr id="10" name="Rectangle 9">
            <a:extLst>
              <a:ext uri="{FF2B5EF4-FFF2-40B4-BE49-F238E27FC236}">
                <a16:creationId xmlns:a16="http://schemas.microsoft.com/office/drawing/2014/main" id="{542D4EE0-B209-4D29-AFCC-C2F91B63CCBF}"/>
              </a:ext>
            </a:extLst>
          </p:cNvPr>
          <p:cNvSpPr/>
          <p:nvPr/>
        </p:nvSpPr>
        <p:spPr>
          <a:xfrm>
            <a:off x="3200401" y="4707374"/>
            <a:ext cx="1073188" cy="523220"/>
          </a:xfrm>
          <a:prstGeom prst="rect">
            <a:avLst/>
          </a:prstGeom>
        </p:spPr>
        <p:txBody>
          <a:bodyPr wrap="square">
            <a:spAutoFit/>
          </a:bodyPr>
          <a:lstStyle/>
          <a:p>
            <a:r>
              <a:rPr lang="ar-JO" sz="2800" dirty="0">
                <a:latin typeface="Arial" panose="020B0604020202020204" pitchFamily="34" charset="0"/>
                <a:cs typeface="Arial" panose="020B0604020202020204" pitchFamily="34" charset="0"/>
              </a:rPr>
              <a:t>الكرك</a:t>
            </a: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67698E6-391B-4A4C-BE8C-9C7D40EC80CC}"/>
              </a:ext>
            </a:extLst>
          </p:cNvPr>
          <p:cNvSpPr/>
          <p:nvPr/>
        </p:nvSpPr>
        <p:spPr>
          <a:xfrm>
            <a:off x="6788234" y="4707374"/>
            <a:ext cx="737702" cy="523220"/>
          </a:xfrm>
          <a:prstGeom prst="rect">
            <a:avLst/>
          </a:prstGeom>
        </p:spPr>
        <p:txBody>
          <a:bodyPr wrap="none">
            <a:spAutoFit/>
          </a:bodyPr>
          <a:lstStyle/>
          <a:p>
            <a:r>
              <a:rPr lang="ar-JO" sz="2800" dirty="0">
                <a:latin typeface="Arial" panose="020B0604020202020204" pitchFamily="34" charset="0"/>
                <a:cs typeface="Arial" panose="020B0604020202020204" pitchFamily="34" charset="0"/>
              </a:rPr>
              <a:t>معان</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84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60E77-88B7-43B4-8598-A8CC2652D37F}"/>
              </a:ext>
            </a:extLst>
          </p:cNvPr>
          <p:cNvSpPr/>
          <p:nvPr/>
        </p:nvSpPr>
        <p:spPr>
          <a:xfrm>
            <a:off x="644500" y="2993906"/>
            <a:ext cx="4030270" cy="369332"/>
          </a:xfrm>
          <a:prstGeom prst="rect">
            <a:avLst/>
          </a:prstGeom>
        </p:spPr>
        <p:txBody>
          <a:bodyPr wrap="none">
            <a:spAutoFit/>
          </a:bodyPr>
          <a:lstStyle/>
          <a:p>
            <a:r>
              <a:rPr lang="en-US" dirty="0"/>
              <a:t>https://www.amideastedabroad.org/</a:t>
            </a:r>
          </a:p>
        </p:txBody>
      </p:sp>
      <p:sp>
        <p:nvSpPr>
          <p:cNvPr id="5" name="Rectangle 4">
            <a:extLst>
              <a:ext uri="{FF2B5EF4-FFF2-40B4-BE49-F238E27FC236}">
                <a16:creationId xmlns:a16="http://schemas.microsoft.com/office/drawing/2014/main" id="{E2F52D19-77FE-4E49-8628-AEDD0B7573AD}"/>
              </a:ext>
            </a:extLst>
          </p:cNvPr>
          <p:cNvSpPr/>
          <p:nvPr/>
        </p:nvSpPr>
        <p:spPr>
          <a:xfrm>
            <a:off x="644500" y="3742452"/>
            <a:ext cx="2296783" cy="369332"/>
          </a:xfrm>
          <a:prstGeom prst="rect">
            <a:avLst/>
          </a:prstGeom>
        </p:spPr>
        <p:txBody>
          <a:bodyPr wrap="square">
            <a:spAutoFit/>
          </a:bodyPr>
          <a:lstStyle/>
          <a:p>
            <a:r>
              <a:rPr lang="en-US" dirty="0"/>
              <a:t>https://petra.gov.jo/</a:t>
            </a:r>
          </a:p>
        </p:txBody>
      </p:sp>
      <p:sp>
        <p:nvSpPr>
          <p:cNvPr id="6" name="TextBox 5">
            <a:extLst>
              <a:ext uri="{FF2B5EF4-FFF2-40B4-BE49-F238E27FC236}">
                <a16:creationId xmlns:a16="http://schemas.microsoft.com/office/drawing/2014/main" id="{786C41D0-0C35-4291-AA90-60F735FD7609}"/>
              </a:ext>
            </a:extLst>
          </p:cNvPr>
          <p:cNvSpPr txBox="1"/>
          <p:nvPr/>
        </p:nvSpPr>
        <p:spPr>
          <a:xfrm>
            <a:off x="644500" y="1920240"/>
            <a:ext cx="1394356" cy="369332"/>
          </a:xfrm>
          <a:prstGeom prst="rect">
            <a:avLst/>
          </a:prstGeom>
          <a:noFill/>
        </p:spPr>
        <p:txBody>
          <a:bodyPr wrap="none" rtlCol="0">
            <a:spAutoFit/>
          </a:bodyPr>
          <a:lstStyle/>
          <a:p>
            <a:r>
              <a:rPr lang="en-US" b="1" dirty="0"/>
              <a:t>Resources:</a:t>
            </a:r>
          </a:p>
        </p:txBody>
      </p:sp>
      <p:sp>
        <p:nvSpPr>
          <p:cNvPr id="7" name="TextBox 6">
            <a:extLst>
              <a:ext uri="{FF2B5EF4-FFF2-40B4-BE49-F238E27FC236}">
                <a16:creationId xmlns:a16="http://schemas.microsoft.com/office/drawing/2014/main" id="{6D37A29B-DFDF-480E-8517-A8DEAB58668D}"/>
              </a:ext>
            </a:extLst>
          </p:cNvPr>
          <p:cNvSpPr txBox="1"/>
          <p:nvPr/>
        </p:nvSpPr>
        <p:spPr>
          <a:xfrm>
            <a:off x="3911600" y="5435600"/>
            <a:ext cx="2672080" cy="646331"/>
          </a:xfrm>
          <a:prstGeom prst="rect">
            <a:avLst/>
          </a:prstGeom>
          <a:noFill/>
        </p:spPr>
        <p:txBody>
          <a:bodyPr wrap="square" rtlCol="0">
            <a:spAutoFit/>
          </a:bodyPr>
          <a:lstStyle/>
          <a:p>
            <a:pPr algn="ctr"/>
            <a:r>
              <a:rPr lang="en-US" sz="3600" dirty="0">
                <a:solidFill>
                  <a:srgbClr val="FF0000"/>
                </a:solidFill>
                <a:latin typeface="Arial" panose="020B0604020202020204" pitchFamily="34" charset="0"/>
                <a:cs typeface="Arial" panose="020B0604020202020204" pitchFamily="34" charset="0"/>
              </a:rPr>
              <a:t>Thank You</a:t>
            </a:r>
          </a:p>
        </p:txBody>
      </p:sp>
      <p:pic>
        <p:nvPicPr>
          <p:cNvPr id="8" name="Picture 7">
            <a:extLst>
              <a:ext uri="{FF2B5EF4-FFF2-40B4-BE49-F238E27FC236}">
                <a16:creationId xmlns:a16="http://schemas.microsoft.com/office/drawing/2014/main" id="{D6F962AF-D90F-4B7F-9C78-AED57BAE8EB5}"/>
              </a:ext>
            </a:extLst>
          </p:cNvPr>
          <p:cNvPicPr>
            <a:picLocks noChangeAspect="1"/>
          </p:cNvPicPr>
          <p:nvPr/>
        </p:nvPicPr>
        <p:blipFill>
          <a:blip r:embed="rId2"/>
          <a:stretch>
            <a:fillRect/>
          </a:stretch>
        </p:blipFill>
        <p:spPr>
          <a:xfrm>
            <a:off x="6189246" y="534040"/>
            <a:ext cx="5218628" cy="5224725"/>
          </a:xfrm>
          <a:prstGeom prst="rect">
            <a:avLst/>
          </a:prstGeom>
        </p:spPr>
      </p:pic>
    </p:spTree>
    <p:extLst>
      <p:ext uri="{BB962C8B-B14F-4D97-AF65-F5344CB8AC3E}">
        <p14:creationId xmlns:p14="http://schemas.microsoft.com/office/powerpoint/2010/main" val="4006573327"/>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437</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Avenir Next LT Pro</vt:lpstr>
      <vt:lpstr>Sitka Banner</vt:lpstr>
      <vt:lpstr>HeadlinesVTI</vt:lpstr>
      <vt:lpstr>Traditional Clothing in Jordan</vt:lpstr>
      <vt:lpstr>Traditional Clothing in Jordan</vt:lpstr>
      <vt:lpstr>Men Clothes: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185</cp:revision>
  <dcterms:created xsi:type="dcterms:W3CDTF">2023-11-03T09:38:06Z</dcterms:created>
  <dcterms:modified xsi:type="dcterms:W3CDTF">2023-11-05T09:48:09Z</dcterms:modified>
</cp:coreProperties>
</file>