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7" r:id="rId4"/>
    <p:sldId id="258" r:id="rId5"/>
    <p:sldId id="259" r:id="rId6"/>
    <p:sldId id="260"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B7CC4DE-7752-466E-862B-FD7935009AEA}">
          <p14:sldIdLst>
            <p14:sldId id="262"/>
            <p14:sldId id="261"/>
            <p14:sldId id="257"/>
            <p14:sldId id="258"/>
            <p14:sldId id="259"/>
            <p14:sldId id="260"/>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9FFB"/>
    <a:srgbClr val="9CA4F2"/>
    <a:srgbClr val="737FED"/>
    <a:srgbClr val="384CE4"/>
    <a:srgbClr val="2E98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795F4A-C06D-427B-8EB2-9B76FF81FB81}"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727075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795F4A-C06D-427B-8EB2-9B76FF81FB81}"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2031500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795F4A-C06D-427B-8EB2-9B76FF81FB81}"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413365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795F4A-C06D-427B-8EB2-9B76FF81FB81}"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614411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795F4A-C06D-427B-8EB2-9B76FF81FB81}"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3493206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2795F4A-C06D-427B-8EB2-9B76FF81FB81}"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751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795F4A-C06D-427B-8EB2-9B76FF81FB81}"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2022283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795F4A-C06D-427B-8EB2-9B76FF81FB81}"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339562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795F4A-C06D-427B-8EB2-9B76FF81FB81}"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2339913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795F4A-C06D-427B-8EB2-9B76FF81FB81}"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88315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2795F4A-C06D-427B-8EB2-9B76FF81FB81}"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F2623-0244-41A1-AAC0-270F1496D800}" type="slidenum">
              <a:rPr lang="en-US" smtClean="0"/>
              <a:t>‹#›</a:t>
            </a:fld>
            <a:endParaRPr lang="en-US"/>
          </a:p>
        </p:txBody>
      </p:sp>
    </p:spTree>
    <p:extLst>
      <p:ext uri="{BB962C8B-B14F-4D97-AF65-F5344CB8AC3E}">
        <p14:creationId xmlns:p14="http://schemas.microsoft.com/office/powerpoint/2010/main" val="463811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795F4A-C06D-427B-8EB2-9B76FF81FB81}" type="datetimeFigureOut">
              <a:rPr lang="en-US" smtClean="0"/>
              <a:t>10/31/2023</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F2623-0244-41A1-AAC0-270F1496D800}" type="slidenum">
              <a:rPr lang="en-US" smtClean="0"/>
              <a:t>‹#›</a:t>
            </a:fld>
            <a:endParaRPr lang="en-US"/>
          </a:p>
        </p:txBody>
      </p:sp>
    </p:spTree>
    <p:extLst>
      <p:ext uri="{BB962C8B-B14F-4D97-AF65-F5344CB8AC3E}">
        <p14:creationId xmlns:p14="http://schemas.microsoft.com/office/powerpoint/2010/main" val="1639933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flickr.com/photos/dalbera/26573512506" TargetMode="External"/><Relationship Id="rId7" Type="http://schemas.openxmlformats.org/officeDocument/2006/relationships/hyperlink" Target="https://en.wikipedia.org/wiki/Pan_flute" TargetMode="External"/><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image" Target="../media/image4.jpg"/><Relationship Id="rId5" Type="http://schemas.openxmlformats.org/officeDocument/2006/relationships/hyperlink" Target="https://www.flickr.com/photos/30978773@N04/15699107059" TargetMode="Externa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title=Jordan" TargetMode="External"/><Relationship Id="rId2" Type="http://schemas.openxmlformats.org/officeDocument/2006/relationships/image" Target="../media/image5.jpg"/><Relationship Id="rId1" Type="http://schemas.openxmlformats.org/officeDocument/2006/relationships/slideLayout" Target="../slideLayouts/slideLayout7.xml"/><Relationship Id="rId5" Type="http://schemas.openxmlformats.org/officeDocument/2006/relationships/hyperlink" Target="https://en.wikipedia.org/wiki/Tabla" TargetMode="Externa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reeform: Shape 36">
            <a:extLst>
              <a:ext uri="{FF2B5EF4-FFF2-40B4-BE49-F238E27FC236}">
                <a16:creationId xmlns:a16="http://schemas.microsoft.com/office/drawing/2014/main" id="{33DB9752-EACD-B093-CE17-CC1144AD85F8}"/>
              </a:ext>
            </a:extLst>
          </p:cNvPr>
          <p:cNvSpPr/>
          <p:nvPr/>
        </p:nvSpPr>
        <p:spPr>
          <a:xfrm>
            <a:off x="5628189" y="-1176566"/>
            <a:ext cx="11044756" cy="9211132"/>
          </a:xfrm>
          <a:custGeom>
            <a:avLst/>
            <a:gdLst>
              <a:gd name="connsiteX0" fmla="*/ 5695022 w 7002325"/>
              <a:gd name="connsiteY0" fmla="*/ 9840461 h 11240998"/>
              <a:gd name="connsiteX1" fmla="*/ 6584344 w 7002325"/>
              <a:gd name="connsiteY1" fmla="*/ 9840461 h 11240998"/>
              <a:gd name="connsiteX2" fmla="*/ 6934478 w 7002325"/>
              <a:gd name="connsiteY2" fmla="*/ 10540730 h 11240998"/>
              <a:gd name="connsiteX3" fmla="*/ 6584344 w 7002325"/>
              <a:gd name="connsiteY3" fmla="*/ 11240998 h 11240998"/>
              <a:gd name="connsiteX4" fmla="*/ 5695022 w 7002325"/>
              <a:gd name="connsiteY4" fmla="*/ 11240998 h 11240998"/>
              <a:gd name="connsiteX5" fmla="*/ 5344888 w 7002325"/>
              <a:gd name="connsiteY5" fmla="*/ 10540730 h 11240998"/>
              <a:gd name="connsiteX6" fmla="*/ 3067053 w 7002325"/>
              <a:gd name="connsiteY6" fmla="*/ 9754494 h 11240998"/>
              <a:gd name="connsiteX7" fmla="*/ 3956375 w 7002325"/>
              <a:gd name="connsiteY7" fmla="*/ 9754494 h 11240998"/>
              <a:gd name="connsiteX8" fmla="*/ 4306509 w 7002325"/>
              <a:gd name="connsiteY8" fmla="*/ 10454763 h 11240998"/>
              <a:gd name="connsiteX9" fmla="*/ 3956375 w 7002325"/>
              <a:gd name="connsiteY9" fmla="*/ 11155031 h 11240998"/>
              <a:gd name="connsiteX10" fmla="*/ 3067053 w 7002325"/>
              <a:gd name="connsiteY10" fmla="*/ 11155031 h 11240998"/>
              <a:gd name="connsiteX11" fmla="*/ 2716919 w 7002325"/>
              <a:gd name="connsiteY11" fmla="*/ 10454763 h 11240998"/>
              <a:gd name="connsiteX12" fmla="*/ 4385184 w 7002325"/>
              <a:gd name="connsiteY12" fmla="*/ 9054636 h 11240998"/>
              <a:gd name="connsiteX13" fmla="*/ 5274506 w 7002325"/>
              <a:gd name="connsiteY13" fmla="*/ 9054636 h 11240998"/>
              <a:gd name="connsiteX14" fmla="*/ 5624640 w 7002325"/>
              <a:gd name="connsiteY14" fmla="*/ 9754905 h 11240998"/>
              <a:gd name="connsiteX15" fmla="*/ 5274506 w 7002325"/>
              <a:gd name="connsiteY15" fmla="*/ 10455173 h 11240998"/>
              <a:gd name="connsiteX16" fmla="*/ 4385184 w 7002325"/>
              <a:gd name="connsiteY16" fmla="*/ 10455173 h 11240998"/>
              <a:gd name="connsiteX17" fmla="*/ 4035050 w 7002325"/>
              <a:gd name="connsiteY17" fmla="*/ 9754905 h 11240998"/>
              <a:gd name="connsiteX18" fmla="*/ 1735595 w 7002325"/>
              <a:gd name="connsiteY18" fmla="*/ 9026688 h 11240998"/>
              <a:gd name="connsiteX19" fmla="*/ 2624917 w 7002325"/>
              <a:gd name="connsiteY19" fmla="*/ 9026688 h 11240998"/>
              <a:gd name="connsiteX20" fmla="*/ 2975051 w 7002325"/>
              <a:gd name="connsiteY20" fmla="*/ 9726957 h 11240998"/>
              <a:gd name="connsiteX21" fmla="*/ 2624917 w 7002325"/>
              <a:gd name="connsiteY21" fmla="*/ 10427225 h 11240998"/>
              <a:gd name="connsiteX22" fmla="*/ 1735595 w 7002325"/>
              <a:gd name="connsiteY22" fmla="*/ 10427225 h 11240998"/>
              <a:gd name="connsiteX23" fmla="*/ 1385461 w 7002325"/>
              <a:gd name="connsiteY23" fmla="*/ 9726957 h 11240998"/>
              <a:gd name="connsiteX24" fmla="*/ 410174 w 7002325"/>
              <a:gd name="connsiteY24" fmla="*/ 8318708 h 11240998"/>
              <a:gd name="connsiteX25" fmla="*/ 1299496 w 7002325"/>
              <a:gd name="connsiteY25" fmla="*/ 8318708 h 11240998"/>
              <a:gd name="connsiteX26" fmla="*/ 1649630 w 7002325"/>
              <a:gd name="connsiteY26" fmla="*/ 9018977 h 11240998"/>
              <a:gd name="connsiteX27" fmla="*/ 1299496 w 7002325"/>
              <a:gd name="connsiteY27" fmla="*/ 9719245 h 11240998"/>
              <a:gd name="connsiteX28" fmla="*/ 410174 w 7002325"/>
              <a:gd name="connsiteY28" fmla="*/ 9719245 h 11240998"/>
              <a:gd name="connsiteX29" fmla="*/ 60040 w 7002325"/>
              <a:gd name="connsiteY29" fmla="*/ 9018977 h 11240998"/>
              <a:gd name="connsiteX30" fmla="*/ 3058379 w 7002325"/>
              <a:gd name="connsiteY30" fmla="*/ 8293719 h 11240998"/>
              <a:gd name="connsiteX31" fmla="*/ 3947701 w 7002325"/>
              <a:gd name="connsiteY31" fmla="*/ 8293719 h 11240998"/>
              <a:gd name="connsiteX32" fmla="*/ 4297835 w 7002325"/>
              <a:gd name="connsiteY32" fmla="*/ 8993988 h 11240998"/>
              <a:gd name="connsiteX33" fmla="*/ 3947701 w 7002325"/>
              <a:gd name="connsiteY33" fmla="*/ 9694256 h 11240998"/>
              <a:gd name="connsiteX34" fmla="*/ 3058379 w 7002325"/>
              <a:gd name="connsiteY34" fmla="*/ 9694256 h 11240998"/>
              <a:gd name="connsiteX35" fmla="*/ 2708245 w 7002325"/>
              <a:gd name="connsiteY35" fmla="*/ 8993988 h 11240998"/>
              <a:gd name="connsiteX36" fmla="*/ 5762869 w 7002325"/>
              <a:gd name="connsiteY36" fmla="*/ 8242066 h 11240998"/>
              <a:gd name="connsiteX37" fmla="*/ 6652191 w 7002325"/>
              <a:gd name="connsiteY37" fmla="*/ 8242066 h 11240998"/>
              <a:gd name="connsiteX38" fmla="*/ 7002325 w 7002325"/>
              <a:gd name="connsiteY38" fmla="*/ 8942335 h 11240998"/>
              <a:gd name="connsiteX39" fmla="*/ 6652191 w 7002325"/>
              <a:gd name="connsiteY39" fmla="*/ 9642603 h 11240998"/>
              <a:gd name="connsiteX40" fmla="*/ 5762869 w 7002325"/>
              <a:gd name="connsiteY40" fmla="*/ 9642603 h 11240998"/>
              <a:gd name="connsiteX41" fmla="*/ 5412735 w 7002325"/>
              <a:gd name="connsiteY41" fmla="*/ 8942335 h 11240998"/>
              <a:gd name="connsiteX42" fmla="*/ 4411516 w 7002325"/>
              <a:gd name="connsiteY42" fmla="*/ 7593451 h 11240998"/>
              <a:gd name="connsiteX43" fmla="*/ 5300838 w 7002325"/>
              <a:gd name="connsiteY43" fmla="*/ 7593451 h 11240998"/>
              <a:gd name="connsiteX44" fmla="*/ 5650972 w 7002325"/>
              <a:gd name="connsiteY44" fmla="*/ 8293720 h 11240998"/>
              <a:gd name="connsiteX45" fmla="*/ 5300838 w 7002325"/>
              <a:gd name="connsiteY45" fmla="*/ 8993988 h 11240998"/>
              <a:gd name="connsiteX46" fmla="*/ 4411516 w 7002325"/>
              <a:gd name="connsiteY46" fmla="*/ 8993988 h 11240998"/>
              <a:gd name="connsiteX47" fmla="*/ 4061382 w 7002325"/>
              <a:gd name="connsiteY47" fmla="*/ 8293720 h 11240998"/>
              <a:gd name="connsiteX48" fmla="*/ 1735595 w 7002325"/>
              <a:gd name="connsiteY48" fmla="*/ 7565913 h 11240998"/>
              <a:gd name="connsiteX49" fmla="*/ 2624917 w 7002325"/>
              <a:gd name="connsiteY49" fmla="*/ 7565913 h 11240998"/>
              <a:gd name="connsiteX50" fmla="*/ 2975051 w 7002325"/>
              <a:gd name="connsiteY50" fmla="*/ 8266182 h 11240998"/>
              <a:gd name="connsiteX51" fmla="*/ 2624917 w 7002325"/>
              <a:gd name="connsiteY51" fmla="*/ 8966450 h 11240998"/>
              <a:gd name="connsiteX52" fmla="*/ 1735595 w 7002325"/>
              <a:gd name="connsiteY52" fmla="*/ 8966450 h 11240998"/>
              <a:gd name="connsiteX53" fmla="*/ 1385461 w 7002325"/>
              <a:gd name="connsiteY53" fmla="*/ 8266182 h 11240998"/>
              <a:gd name="connsiteX54" fmla="*/ 377379 w 7002325"/>
              <a:gd name="connsiteY54" fmla="*/ 6857933 h 11240998"/>
              <a:gd name="connsiteX55" fmla="*/ 1266701 w 7002325"/>
              <a:gd name="connsiteY55" fmla="*/ 6857933 h 11240998"/>
              <a:gd name="connsiteX56" fmla="*/ 1616835 w 7002325"/>
              <a:gd name="connsiteY56" fmla="*/ 7558202 h 11240998"/>
              <a:gd name="connsiteX57" fmla="*/ 1266701 w 7002325"/>
              <a:gd name="connsiteY57" fmla="*/ 8258470 h 11240998"/>
              <a:gd name="connsiteX58" fmla="*/ 377379 w 7002325"/>
              <a:gd name="connsiteY58" fmla="*/ 8258470 h 11240998"/>
              <a:gd name="connsiteX59" fmla="*/ 27245 w 7002325"/>
              <a:gd name="connsiteY59" fmla="*/ 7558202 h 11240998"/>
              <a:gd name="connsiteX60" fmla="*/ 3093811 w 7002325"/>
              <a:gd name="connsiteY60" fmla="*/ 6813118 h 11240998"/>
              <a:gd name="connsiteX61" fmla="*/ 3983133 w 7002325"/>
              <a:gd name="connsiteY61" fmla="*/ 6813118 h 11240998"/>
              <a:gd name="connsiteX62" fmla="*/ 4333267 w 7002325"/>
              <a:gd name="connsiteY62" fmla="*/ 7513387 h 11240998"/>
              <a:gd name="connsiteX63" fmla="*/ 3983133 w 7002325"/>
              <a:gd name="connsiteY63" fmla="*/ 8213655 h 11240998"/>
              <a:gd name="connsiteX64" fmla="*/ 3093811 w 7002325"/>
              <a:gd name="connsiteY64" fmla="*/ 8213655 h 11240998"/>
              <a:gd name="connsiteX65" fmla="*/ 2743677 w 7002325"/>
              <a:gd name="connsiteY65" fmla="*/ 7513387 h 11240998"/>
              <a:gd name="connsiteX66" fmla="*/ 5762869 w 7002325"/>
              <a:gd name="connsiteY66" fmla="*/ 6750098 h 11240998"/>
              <a:gd name="connsiteX67" fmla="*/ 6652191 w 7002325"/>
              <a:gd name="connsiteY67" fmla="*/ 6750098 h 11240998"/>
              <a:gd name="connsiteX68" fmla="*/ 7002325 w 7002325"/>
              <a:gd name="connsiteY68" fmla="*/ 7450367 h 11240998"/>
              <a:gd name="connsiteX69" fmla="*/ 6652191 w 7002325"/>
              <a:gd name="connsiteY69" fmla="*/ 8150635 h 11240998"/>
              <a:gd name="connsiteX70" fmla="*/ 5762869 w 7002325"/>
              <a:gd name="connsiteY70" fmla="*/ 8150635 h 11240998"/>
              <a:gd name="connsiteX71" fmla="*/ 5412735 w 7002325"/>
              <a:gd name="connsiteY71" fmla="*/ 7450367 h 11240998"/>
              <a:gd name="connsiteX72" fmla="*/ 1691350 w 7002325"/>
              <a:gd name="connsiteY72" fmla="*/ 6079564 h 11240998"/>
              <a:gd name="connsiteX73" fmla="*/ 2580672 w 7002325"/>
              <a:gd name="connsiteY73" fmla="*/ 6079564 h 11240998"/>
              <a:gd name="connsiteX74" fmla="*/ 2930806 w 7002325"/>
              <a:gd name="connsiteY74" fmla="*/ 6779833 h 11240998"/>
              <a:gd name="connsiteX75" fmla="*/ 2580672 w 7002325"/>
              <a:gd name="connsiteY75" fmla="*/ 7480101 h 11240998"/>
              <a:gd name="connsiteX76" fmla="*/ 1691350 w 7002325"/>
              <a:gd name="connsiteY76" fmla="*/ 7480101 h 11240998"/>
              <a:gd name="connsiteX77" fmla="*/ 1341216 w 7002325"/>
              <a:gd name="connsiteY77" fmla="*/ 6779833 h 11240998"/>
              <a:gd name="connsiteX78" fmla="*/ 4411516 w 7002325"/>
              <a:gd name="connsiteY78" fmla="*/ 6055713 h 11240998"/>
              <a:gd name="connsiteX79" fmla="*/ 5300838 w 7002325"/>
              <a:gd name="connsiteY79" fmla="*/ 6055713 h 11240998"/>
              <a:gd name="connsiteX80" fmla="*/ 5650972 w 7002325"/>
              <a:gd name="connsiteY80" fmla="*/ 6755982 h 11240998"/>
              <a:gd name="connsiteX81" fmla="*/ 5300838 w 7002325"/>
              <a:gd name="connsiteY81" fmla="*/ 7456250 h 11240998"/>
              <a:gd name="connsiteX82" fmla="*/ 4411516 w 7002325"/>
              <a:gd name="connsiteY82" fmla="*/ 7456250 h 11240998"/>
              <a:gd name="connsiteX83" fmla="*/ 4061382 w 7002325"/>
              <a:gd name="connsiteY83" fmla="*/ 6755982 h 11240998"/>
              <a:gd name="connsiteX84" fmla="*/ 350134 w 7002325"/>
              <a:gd name="connsiteY84" fmla="*/ 5340248 h 11240998"/>
              <a:gd name="connsiteX85" fmla="*/ 1239456 w 7002325"/>
              <a:gd name="connsiteY85" fmla="*/ 5340248 h 11240998"/>
              <a:gd name="connsiteX86" fmla="*/ 1589590 w 7002325"/>
              <a:gd name="connsiteY86" fmla="*/ 6040514 h 11240998"/>
              <a:gd name="connsiteX87" fmla="*/ 1239456 w 7002325"/>
              <a:gd name="connsiteY87" fmla="*/ 6740782 h 11240998"/>
              <a:gd name="connsiteX88" fmla="*/ 350134 w 7002325"/>
              <a:gd name="connsiteY88" fmla="*/ 6740782 h 11240998"/>
              <a:gd name="connsiteX89" fmla="*/ 0 w 7002325"/>
              <a:gd name="connsiteY89" fmla="*/ 6040514 h 11240998"/>
              <a:gd name="connsiteX90" fmla="*/ 3058379 w 7002325"/>
              <a:gd name="connsiteY90" fmla="*/ 5298541 h 11240998"/>
              <a:gd name="connsiteX91" fmla="*/ 3947701 w 7002325"/>
              <a:gd name="connsiteY91" fmla="*/ 5298541 h 11240998"/>
              <a:gd name="connsiteX92" fmla="*/ 4297835 w 7002325"/>
              <a:gd name="connsiteY92" fmla="*/ 5998808 h 11240998"/>
              <a:gd name="connsiteX93" fmla="*/ 3947701 w 7002325"/>
              <a:gd name="connsiteY93" fmla="*/ 6699076 h 11240998"/>
              <a:gd name="connsiteX94" fmla="*/ 3058379 w 7002325"/>
              <a:gd name="connsiteY94" fmla="*/ 6699076 h 11240998"/>
              <a:gd name="connsiteX95" fmla="*/ 2708245 w 7002325"/>
              <a:gd name="connsiteY95" fmla="*/ 5998808 h 11240998"/>
              <a:gd name="connsiteX96" fmla="*/ 5695022 w 7002325"/>
              <a:gd name="connsiteY96" fmla="*/ 5224056 h 11240998"/>
              <a:gd name="connsiteX97" fmla="*/ 6584344 w 7002325"/>
              <a:gd name="connsiteY97" fmla="*/ 5224056 h 11240998"/>
              <a:gd name="connsiteX98" fmla="*/ 6934478 w 7002325"/>
              <a:gd name="connsiteY98" fmla="*/ 5924324 h 11240998"/>
              <a:gd name="connsiteX99" fmla="*/ 6584344 w 7002325"/>
              <a:gd name="connsiteY99" fmla="*/ 6624592 h 11240998"/>
              <a:gd name="connsiteX100" fmla="*/ 5695022 w 7002325"/>
              <a:gd name="connsiteY100" fmla="*/ 6624592 h 11240998"/>
              <a:gd name="connsiteX101" fmla="*/ 5344888 w 7002325"/>
              <a:gd name="connsiteY101" fmla="*/ 5924324 h 11240998"/>
              <a:gd name="connsiteX102" fmla="*/ 1691350 w 7002325"/>
              <a:gd name="connsiteY102" fmla="*/ 4600928 h 11240998"/>
              <a:gd name="connsiteX103" fmla="*/ 2580672 w 7002325"/>
              <a:gd name="connsiteY103" fmla="*/ 4600928 h 11240998"/>
              <a:gd name="connsiteX104" fmla="*/ 2930806 w 7002325"/>
              <a:gd name="connsiteY104" fmla="*/ 5301197 h 11240998"/>
              <a:gd name="connsiteX105" fmla="*/ 2580672 w 7002325"/>
              <a:gd name="connsiteY105" fmla="*/ 6001463 h 11240998"/>
              <a:gd name="connsiteX106" fmla="*/ 1691350 w 7002325"/>
              <a:gd name="connsiteY106" fmla="*/ 6001463 h 11240998"/>
              <a:gd name="connsiteX107" fmla="*/ 1341216 w 7002325"/>
              <a:gd name="connsiteY107" fmla="*/ 5301197 h 11240998"/>
              <a:gd name="connsiteX108" fmla="*/ 4382709 w 7002325"/>
              <a:gd name="connsiteY108" fmla="*/ 4529673 h 11240998"/>
              <a:gd name="connsiteX109" fmla="*/ 5272031 w 7002325"/>
              <a:gd name="connsiteY109" fmla="*/ 4529673 h 11240998"/>
              <a:gd name="connsiteX110" fmla="*/ 5622165 w 7002325"/>
              <a:gd name="connsiteY110" fmla="*/ 5229942 h 11240998"/>
              <a:gd name="connsiteX111" fmla="*/ 5272031 w 7002325"/>
              <a:gd name="connsiteY111" fmla="*/ 5930207 h 11240998"/>
              <a:gd name="connsiteX112" fmla="*/ 4382709 w 7002325"/>
              <a:gd name="connsiteY112" fmla="*/ 5930207 h 11240998"/>
              <a:gd name="connsiteX113" fmla="*/ 4032575 w 7002325"/>
              <a:gd name="connsiteY113" fmla="*/ 5229942 h 11240998"/>
              <a:gd name="connsiteX114" fmla="*/ 350134 w 7002325"/>
              <a:gd name="connsiteY114" fmla="*/ 3816748 h 11240998"/>
              <a:gd name="connsiteX115" fmla="*/ 1239456 w 7002325"/>
              <a:gd name="connsiteY115" fmla="*/ 3816748 h 11240998"/>
              <a:gd name="connsiteX116" fmla="*/ 1589590 w 7002325"/>
              <a:gd name="connsiteY116" fmla="*/ 4517017 h 11240998"/>
              <a:gd name="connsiteX117" fmla="*/ 1239456 w 7002325"/>
              <a:gd name="connsiteY117" fmla="*/ 5217284 h 11240998"/>
              <a:gd name="connsiteX118" fmla="*/ 350134 w 7002325"/>
              <a:gd name="connsiteY118" fmla="*/ 5217284 h 11240998"/>
              <a:gd name="connsiteX119" fmla="*/ 0 w 7002325"/>
              <a:gd name="connsiteY119" fmla="*/ 4517017 h 11240998"/>
              <a:gd name="connsiteX120" fmla="*/ 3006040 w 7002325"/>
              <a:gd name="connsiteY120" fmla="*/ 3795531 h 11240998"/>
              <a:gd name="connsiteX121" fmla="*/ 3895362 w 7002325"/>
              <a:gd name="connsiteY121" fmla="*/ 3795531 h 11240998"/>
              <a:gd name="connsiteX122" fmla="*/ 4245496 w 7002325"/>
              <a:gd name="connsiteY122" fmla="*/ 4495799 h 11240998"/>
              <a:gd name="connsiteX123" fmla="*/ 3895362 w 7002325"/>
              <a:gd name="connsiteY123" fmla="*/ 5196067 h 11240998"/>
              <a:gd name="connsiteX124" fmla="*/ 3006040 w 7002325"/>
              <a:gd name="connsiteY124" fmla="*/ 5196067 h 11240998"/>
              <a:gd name="connsiteX125" fmla="*/ 2655906 w 7002325"/>
              <a:gd name="connsiteY125" fmla="*/ 4495799 h 11240998"/>
              <a:gd name="connsiteX126" fmla="*/ 5695022 w 7002325"/>
              <a:gd name="connsiteY126" fmla="*/ 3760802 h 11240998"/>
              <a:gd name="connsiteX127" fmla="*/ 6584344 w 7002325"/>
              <a:gd name="connsiteY127" fmla="*/ 3760802 h 11240998"/>
              <a:gd name="connsiteX128" fmla="*/ 6934478 w 7002325"/>
              <a:gd name="connsiteY128" fmla="*/ 4461071 h 11240998"/>
              <a:gd name="connsiteX129" fmla="*/ 6584344 w 7002325"/>
              <a:gd name="connsiteY129" fmla="*/ 5161339 h 11240998"/>
              <a:gd name="connsiteX130" fmla="*/ 5695022 w 7002325"/>
              <a:gd name="connsiteY130" fmla="*/ 5161339 h 11240998"/>
              <a:gd name="connsiteX131" fmla="*/ 5344888 w 7002325"/>
              <a:gd name="connsiteY131" fmla="*/ 4461071 h 11240998"/>
              <a:gd name="connsiteX132" fmla="*/ 1681221 w 7002325"/>
              <a:gd name="connsiteY132" fmla="*/ 3095262 h 11240998"/>
              <a:gd name="connsiteX133" fmla="*/ 2570543 w 7002325"/>
              <a:gd name="connsiteY133" fmla="*/ 3095262 h 11240998"/>
              <a:gd name="connsiteX134" fmla="*/ 2920677 w 7002325"/>
              <a:gd name="connsiteY134" fmla="*/ 3795531 h 11240998"/>
              <a:gd name="connsiteX135" fmla="*/ 2570543 w 7002325"/>
              <a:gd name="connsiteY135" fmla="*/ 4495799 h 11240998"/>
              <a:gd name="connsiteX136" fmla="*/ 1681221 w 7002325"/>
              <a:gd name="connsiteY136" fmla="*/ 4495799 h 11240998"/>
              <a:gd name="connsiteX137" fmla="*/ 1331087 w 7002325"/>
              <a:gd name="connsiteY137" fmla="*/ 3795531 h 11240998"/>
              <a:gd name="connsiteX138" fmla="*/ 4337127 w 7002325"/>
              <a:gd name="connsiteY138" fmla="*/ 3003632 h 11240998"/>
              <a:gd name="connsiteX139" fmla="*/ 5226449 w 7002325"/>
              <a:gd name="connsiteY139" fmla="*/ 3003632 h 11240998"/>
              <a:gd name="connsiteX140" fmla="*/ 5576583 w 7002325"/>
              <a:gd name="connsiteY140" fmla="*/ 3703901 h 11240998"/>
              <a:gd name="connsiteX141" fmla="*/ 5226449 w 7002325"/>
              <a:gd name="connsiteY141" fmla="*/ 4404170 h 11240998"/>
              <a:gd name="connsiteX142" fmla="*/ 4337127 w 7002325"/>
              <a:gd name="connsiteY142" fmla="*/ 4404170 h 11240998"/>
              <a:gd name="connsiteX143" fmla="*/ 3986993 w 7002325"/>
              <a:gd name="connsiteY143" fmla="*/ 3703901 h 11240998"/>
              <a:gd name="connsiteX144" fmla="*/ 359299 w 7002325"/>
              <a:gd name="connsiteY144" fmla="*/ 2303364 h 11240998"/>
              <a:gd name="connsiteX145" fmla="*/ 1248621 w 7002325"/>
              <a:gd name="connsiteY145" fmla="*/ 2303364 h 11240998"/>
              <a:gd name="connsiteX146" fmla="*/ 1598755 w 7002325"/>
              <a:gd name="connsiteY146" fmla="*/ 3003633 h 11240998"/>
              <a:gd name="connsiteX147" fmla="*/ 1248621 w 7002325"/>
              <a:gd name="connsiteY147" fmla="*/ 3703901 h 11240998"/>
              <a:gd name="connsiteX148" fmla="*/ 359299 w 7002325"/>
              <a:gd name="connsiteY148" fmla="*/ 3703901 h 11240998"/>
              <a:gd name="connsiteX149" fmla="*/ 9165 w 7002325"/>
              <a:gd name="connsiteY149" fmla="*/ 3003633 h 11240998"/>
              <a:gd name="connsiteX150" fmla="*/ 3003143 w 7002325"/>
              <a:gd name="connsiteY150" fmla="*/ 2303363 h 11240998"/>
              <a:gd name="connsiteX151" fmla="*/ 3892465 w 7002325"/>
              <a:gd name="connsiteY151" fmla="*/ 2303363 h 11240998"/>
              <a:gd name="connsiteX152" fmla="*/ 4242599 w 7002325"/>
              <a:gd name="connsiteY152" fmla="*/ 3003633 h 11240998"/>
              <a:gd name="connsiteX153" fmla="*/ 3892465 w 7002325"/>
              <a:gd name="connsiteY153" fmla="*/ 3703901 h 11240998"/>
              <a:gd name="connsiteX154" fmla="*/ 3003143 w 7002325"/>
              <a:gd name="connsiteY154" fmla="*/ 3703901 h 11240998"/>
              <a:gd name="connsiteX155" fmla="*/ 2653009 w 7002325"/>
              <a:gd name="connsiteY155" fmla="*/ 3003633 h 11240998"/>
              <a:gd name="connsiteX156" fmla="*/ 5695022 w 7002325"/>
              <a:gd name="connsiteY156" fmla="*/ 2268834 h 11240998"/>
              <a:gd name="connsiteX157" fmla="*/ 6584344 w 7002325"/>
              <a:gd name="connsiteY157" fmla="*/ 2268834 h 11240998"/>
              <a:gd name="connsiteX158" fmla="*/ 6934478 w 7002325"/>
              <a:gd name="connsiteY158" fmla="*/ 2969103 h 11240998"/>
              <a:gd name="connsiteX159" fmla="*/ 6584344 w 7002325"/>
              <a:gd name="connsiteY159" fmla="*/ 3669371 h 11240998"/>
              <a:gd name="connsiteX160" fmla="*/ 5695022 w 7002325"/>
              <a:gd name="connsiteY160" fmla="*/ 3669371 h 11240998"/>
              <a:gd name="connsiteX161" fmla="*/ 5344888 w 7002325"/>
              <a:gd name="connsiteY161" fmla="*/ 2969103 h 11240998"/>
              <a:gd name="connsiteX162" fmla="*/ 4388975 w 7002325"/>
              <a:gd name="connsiteY162" fmla="*/ 1530751 h 11240998"/>
              <a:gd name="connsiteX163" fmla="*/ 5278297 w 7002325"/>
              <a:gd name="connsiteY163" fmla="*/ 1530751 h 11240998"/>
              <a:gd name="connsiteX164" fmla="*/ 5628431 w 7002325"/>
              <a:gd name="connsiteY164" fmla="*/ 2231019 h 11240998"/>
              <a:gd name="connsiteX165" fmla="*/ 5278297 w 7002325"/>
              <a:gd name="connsiteY165" fmla="*/ 2931288 h 11240998"/>
              <a:gd name="connsiteX166" fmla="*/ 4388975 w 7002325"/>
              <a:gd name="connsiteY166" fmla="*/ 2931288 h 11240998"/>
              <a:gd name="connsiteX167" fmla="*/ 4038841 w 7002325"/>
              <a:gd name="connsiteY167" fmla="*/ 2231019 h 11240998"/>
              <a:gd name="connsiteX168" fmla="*/ 1681221 w 7002325"/>
              <a:gd name="connsiteY168" fmla="*/ 1511465 h 11240998"/>
              <a:gd name="connsiteX169" fmla="*/ 2570543 w 7002325"/>
              <a:gd name="connsiteY169" fmla="*/ 1511465 h 11240998"/>
              <a:gd name="connsiteX170" fmla="*/ 2920677 w 7002325"/>
              <a:gd name="connsiteY170" fmla="*/ 2211734 h 11240998"/>
              <a:gd name="connsiteX171" fmla="*/ 2570543 w 7002325"/>
              <a:gd name="connsiteY171" fmla="*/ 2912002 h 11240998"/>
              <a:gd name="connsiteX172" fmla="*/ 1681221 w 7002325"/>
              <a:gd name="connsiteY172" fmla="*/ 2912002 h 11240998"/>
              <a:gd name="connsiteX173" fmla="*/ 1331087 w 7002325"/>
              <a:gd name="connsiteY173" fmla="*/ 2211734 h 11240998"/>
              <a:gd name="connsiteX174" fmla="*/ 359299 w 7002325"/>
              <a:gd name="connsiteY174" fmla="*/ 824691 h 11240998"/>
              <a:gd name="connsiteX175" fmla="*/ 1248621 w 7002325"/>
              <a:gd name="connsiteY175" fmla="*/ 824691 h 11240998"/>
              <a:gd name="connsiteX176" fmla="*/ 1598755 w 7002325"/>
              <a:gd name="connsiteY176" fmla="*/ 1524960 h 11240998"/>
              <a:gd name="connsiteX177" fmla="*/ 1248621 w 7002325"/>
              <a:gd name="connsiteY177" fmla="*/ 2225228 h 11240998"/>
              <a:gd name="connsiteX178" fmla="*/ 359299 w 7002325"/>
              <a:gd name="connsiteY178" fmla="*/ 2225228 h 11240998"/>
              <a:gd name="connsiteX179" fmla="*/ 9165 w 7002325"/>
              <a:gd name="connsiteY179" fmla="*/ 1524960 h 11240998"/>
              <a:gd name="connsiteX180" fmla="*/ 3067053 w 7002325"/>
              <a:gd name="connsiteY180" fmla="*/ 791902 h 11240998"/>
              <a:gd name="connsiteX181" fmla="*/ 3956375 w 7002325"/>
              <a:gd name="connsiteY181" fmla="*/ 791902 h 11240998"/>
              <a:gd name="connsiteX182" fmla="*/ 4306509 w 7002325"/>
              <a:gd name="connsiteY182" fmla="*/ 1492171 h 11240998"/>
              <a:gd name="connsiteX183" fmla="*/ 3956375 w 7002325"/>
              <a:gd name="connsiteY183" fmla="*/ 2192439 h 11240998"/>
              <a:gd name="connsiteX184" fmla="*/ 3067053 w 7002325"/>
              <a:gd name="connsiteY184" fmla="*/ 2192439 h 11240998"/>
              <a:gd name="connsiteX185" fmla="*/ 2716919 w 7002325"/>
              <a:gd name="connsiteY185" fmla="*/ 1492171 h 11240998"/>
              <a:gd name="connsiteX186" fmla="*/ 5695022 w 7002325"/>
              <a:gd name="connsiteY186" fmla="*/ 670439 h 11240998"/>
              <a:gd name="connsiteX187" fmla="*/ 6584344 w 7002325"/>
              <a:gd name="connsiteY187" fmla="*/ 670439 h 11240998"/>
              <a:gd name="connsiteX188" fmla="*/ 6934478 w 7002325"/>
              <a:gd name="connsiteY188" fmla="*/ 1370708 h 11240998"/>
              <a:gd name="connsiteX189" fmla="*/ 6584344 w 7002325"/>
              <a:gd name="connsiteY189" fmla="*/ 2070975 h 11240998"/>
              <a:gd name="connsiteX190" fmla="*/ 5695022 w 7002325"/>
              <a:gd name="connsiteY190" fmla="*/ 2070975 h 11240998"/>
              <a:gd name="connsiteX191" fmla="*/ 5344888 w 7002325"/>
              <a:gd name="connsiteY191" fmla="*/ 1370708 h 11240998"/>
              <a:gd name="connsiteX192" fmla="*/ 1690871 w 7002325"/>
              <a:gd name="connsiteY192" fmla="*/ 0 h 11240998"/>
              <a:gd name="connsiteX193" fmla="*/ 2580193 w 7002325"/>
              <a:gd name="connsiteY193" fmla="*/ 0 h 11240998"/>
              <a:gd name="connsiteX194" fmla="*/ 2930327 w 7002325"/>
              <a:gd name="connsiteY194" fmla="*/ 700269 h 11240998"/>
              <a:gd name="connsiteX195" fmla="*/ 2580193 w 7002325"/>
              <a:gd name="connsiteY195" fmla="*/ 1400537 h 11240998"/>
              <a:gd name="connsiteX196" fmla="*/ 1690871 w 7002325"/>
              <a:gd name="connsiteY196" fmla="*/ 1400537 h 11240998"/>
              <a:gd name="connsiteX197" fmla="*/ 1340737 w 7002325"/>
              <a:gd name="connsiteY197" fmla="*/ 700269 h 11240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Lst>
            <a:rect l="l" t="t" r="r" b="b"/>
            <a:pathLst>
              <a:path w="7002325" h="11240998">
                <a:moveTo>
                  <a:pt x="5695022" y="9840461"/>
                </a:moveTo>
                <a:lnTo>
                  <a:pt x="6584344" y="9840461"/>
                </a:lnTo>
                <a:lnTo>
                  <a:pt x="6934478" y="10540730"/>
                </a:lnTo>
                <a:lnTo>
                  <a:pt x="6584344" y="11240998"/>
                </a:lnTo>
                <a:lnTo>
                  <a:pt x="5695022" y="11240998"/>
                </a:lnTo>
                <a:lnTo>
                  <a:pt x="5344888" y="10540730"/>
                </a:lnTo>
                <a:close/>
                <a:moveTo>
                  <a:pt x="3067053" y="9754494"/>
                </a:moveTo>
                <a:lnTo>
                  <a:pt x="3956375" y="9754494"/>
                </a:lnTo>
                <a:lnTo>
                  <a:pt x="4306509" y="10454763"/>
                </a:lnTo>
                <a:lnTo>
                  <a:pt x="3956375" y="11155031"/>
                </a:lnTo>
                <a:lnTo>
                  <a:pt x="3067053" y="11155031"/>
                </a:lnTo>
                <a:lnTo>
                  <a:pt x="2716919" y="10454763"/>
                </a:lnTo>
                <a:close/>
                <a:moveTo>
                  <a:pt x="4385184" y="9054636"/>
                </a:moveTo>
                <a:lnTo>
                  <a:pt x="5274506" y="9054636"/>
                </a:lnTo>
                <a:lnTo>
                  <a:pt x="5624640" y="9754905"/>
                </a:lnTo>
                <a:lnTo>
                  <a:pt x="5274506" y="10455173"/>
                </a:lnTo>
                <a:lnTo>
                  <a:pt x="4385184" y="10455173"/>
                </a:lnTo>
                <a:lnTo>
                  <a:pt x="4035050" y="9754905"/>
                </a:lnTo>
                <a:close/>
                <a:moveTo>
                  <a:pt x="1735595" y="9026688"/>
                </a:moveTo>
                <a:lnTo>
                  <a:pt x="2624917" y="9026688"/>
                </a:lnTo>
                <a:lnTo>
                  <a:pt x="2975051" y="9726957"/>
                </a:lnTo>
                <a:lnTo>
                  <a:pt x="2624917" y="10427225"/>
                </a:lnTo>
                <a:lnTo>
                  <a:pt x="1735595" y="10427225"/>
                </a:lnTo>
                <a:lnTo>
                  <a:pt x="1385461" y="9726957"/>
                </a:lnTo>
                <a:close/>
                <a:moveTo>
                  <a:pt x="410174" y="8318708"/>
                </a:moveTo>
                <a:lnTo>
                  <a:pt x="1299496" y="8318708"/>
                </a:lnTo>
                <a:lnTo>
                  <a:pt x="1649630" y="9018977"/>
                </a:lnTo>
                <a:lnTo>
                  <a:pt x="1299496" y="9719245"/>
                </a:lnTo>
                <a:lnTo>
                  <a:pt x="410174" y="9719245"/>
                </a:lnTo>
                <a:lnTo>
                  <a:pt x="60040" y="9018977"/>
                </a:lnTo>
                <a:close/>
                <a:moveTo>
                  <a:pt x="3058379" y="8293719"/>
                </a:moveTo>
                <a:lnTo>
                  <a:pt x="3947701" y="8293719"/>
                </a:lnTo>
                <a:lnTo>
                  <a:pt x="4297835" y="8993988"/>
                </a:lnTo>
                <a:lnTo>
                  <a:pt x="3947701" y="9694256"/>
                </a:lnTo>
                <a:lnTo>
                  <a:pt x="3058379" y="9694256"/>
                </a:lnTo>
                <a:lnTo>
                  <a:pt x="2708245" y="8993988"/>
                </a:lnTo>
                <a:close/>
                <a:moveTo>
                  <a:pt x="5762869" y="8242066"/>
                </a:moveTo>
                <a:lnTo>
                  <a:pt x="6652191" y="8242066"/>
                </a:lnTo>
                <a:lnTo>
                  <a:pt x="7002325" y="8942335"/>
                </a:lnTo>
                <a:lnTo>
                  <a:pt x="6652191" y="9642603"/>
                </a:lnTo>
                <a:lnTo>
                  <a:pt x="5762869" y="9642603"/>
                </a:lnTo>
                <a:lnTo>
                  <a:pt x="5412735" y="8942335"/>
                </a:lnTo>
                <a:close/>
                <a:moveTo>
                  <a:pt x="4411516" y="7593451"/>
                </a:moveTo>
                <a:lnTo>
                  <a:pt x="5300838" y="7593451"/>
                </a:lnTo>
                <a:lnTo>
                  <a:pt x="5650972" y="8293720"/>
                </a:lnTo>
                <a:lnTo>
                  <a:pt x="5300838" y="8993988"/>
                </a:lnTo>
                <a:lnTo>
                  <a:pt x="4411516" y="8993988"/>
                </a:lnTo>
                <a:lnTo>
                  <a:pt x="4061382" y="8293720"/>
                </a:lnTo>
                <a:close/>
                <a:moveTo>
                  <a:pt x="1735595" y="7565913"/>
                </a:moveTo>
                <a:lnTo>
                  <a:pt x="2624917" y="7565913"/>
                </a:lnTo>
                <a:lnTo>
                  <a:pt x="2975051" y="8266182"/>
                </a:lnTo>
                <a:lnTo>
                  <a:pt x="2624917" y="8966450"/>
                </a:lnTo>
                <a:lnTo>
                  <a:pt x="1735595" y="8966450"/>
                </a:lnTo>
                <a:lnTo>
                  <a:pt x="1385461" y="8266182"/>
                </a:lnTo>
                <a:close/>
                <a:moveTo>
                  <a:pt x="377379" y="6857933"/>
                </a:moveTo>
                <a:lnTo>
                  <a:pt x="1266701" y="6857933"/>
                </a:lnTo>
                <a:lnTo>
                  <a:pt x="1616835" y="7558202"/>
                </a:lnTo>
                <a:lnTo>
                  <a:pt x="1266701" y="8258470"/>
                </a:lnTo>
                <a:lnTo>
                  <a:pt x="377379" y="8258470"/>
                </a:lnTo>
                <a:lnTo>
                  <a:pt x="27245" y="7558202"/>
                </a:lnTo>
                <a:close/>
                <a:moveTo>
                  <a:pt x="3093811" y="6813118"/>
                </a:moveTo>
                <a:lnTo>
                  <a:pt x="3983133" y="6813118"/>
                </a:lnTo>
                <a:lnTo>
                  <a:pt x="4333267" y="7513387"/>
                </a:lnTo>
                <a:lnTo>
                  <a:pt x="3983133" y="8213655"/>
                </a:lnTo>
                <a:lnTo>
                  <a:pt x="3093811" y="8213655"/>
                </a:lnTo>
                <a:lnTo>
                  <a:pt x="2743677" y="7513387"/>
                </a:lnTo>
                <a:close/>
                <a:moveTo>
                  <a:pt x="5762869" y="6750098"/>
                </a:moveTo>
                <a:lnTo>
                  <a:pt x="6652191" y="6750098"/>
                </a:lnTo>
                <a:lnTo>
                  <a:pt x="7002325" y="7450367"/>
                </a:lnTo>
                <a:lnTo>
                  <a:pt x="6652191" y="8150635"/>
                </a:lnTo>
                <a:lnTo>
                  <a:pt x="5762869" y="8150635"/>
                </a:lnTo>
                <a:lnTo>
                  <a:pt x="5412735" y="7450367"/>
                </a:lnTo>
                <a:close/>
                <a:moveTo>
                  <a:pt x="1691350" y="6079564"/>
                </a:moveTo>
                <a:lnTo>
                  <a:pt x="2580672" y="6079564"/>
                </a:lnTo>
                <a:lnTo>
                  <a:pt x="2930806" y="6779833"/>
                </a:lnTo>
                <a:lnTo>
                  <a:pt x="2580672" y="7480101"/>
                </a:lnTo>
                <a:lnTo>
                  <a:pt x="1691350" y="7480101"/>
                </a:lnTo>
                <a:lnTo>
                  <a:pt x="1341216" y="6779833"/>
                </a:lnTo>
                <a:close/>
                <a:moveTo>
                  <a:pt x="4411516" y="6055713"/>
                </a:moveTo>
                <a:lnTo>
                  <a:pt x="5300838" y="6055713"/>
                </a:lnTo>
                <a:lnTo>
                  <a:pt x="5650972" y="6755982"/>
                </a:lnTo>
                <a:lnTo>
                  <a:pt x="5300838" y="7456250"/>
                </a:lnTo>
                <a:lnTo>
                  <a:pt x="4411516" y="7456250"/>
                </a:lnTo>
                <a:lnTo>
                  <a:pt x="4061382" y="6755982"/>
                </a:lnTo>
                <a:close/>
                <a:moveTo>
                  <a:pt x="350134" y="5340248"/>
                </a:moveTo>
                <a:lnTo>
                  <a:pt x="1239456" y="5340248"/>
                </a:lnTo>
                <a:lnTo>
                  <a:pt x="1589590" y="6040514"/>
                </a:lnTo>
                <a:lnTo>
                  <a:pt x="1239456" y="6740782"/>
                </a:lnTo>
                <a:lnTo>
                  <a:pt x="350134" y="6740782"/>
                </a:lnTo>
                <a:lnTo>
                  <a:pt x="0" y="6040514"/>
                </a:lnTo>
                <a:close/>
                <a:moveTo>
                  <a:pt x="3058379" y="5298541"/>
                </a:moveTo>
                <a:lnTo>
                  <a:pt x="3947701" y="5298541"/>
                </a:lnTo>
                <a:lnTo>
                  <a:pt x="4297835" y="5998808"/>
                </a:lnTo>
                <a:lnTo>
                  <a:pt x="3947701" y="6699076"/>
                </a:lnTo>
                <a:lnTo>
                  <a:pt x="3058379" y="6699076"/>
                </a:lnTo>
                <a:lnTo>
                  <a:pt x="2708245" y="5998808"/>
                </a:lnTo>
                <a:close/>
                <a:moveTo>
                  <a:pt x="5695022" y="5224056"/>
                </a:moveTo>
                <a:lnTo>
                  <a:pt x="6584344" y="5224056"/>
                </a:lnTo>
                <a:lnTo>
                  <a:pt x="6934478" y="5924324"/>
                </a:lnTo>
                <a:lnTo>
                  <a:pt x="6584344" y="6624592"/>
                </a:lnTo>
                <a:lnTo>
                  <a:pt x="5695022" y="6624592"/>
                </a:lnTo>
                <a:lnTo>
                  <a:pt x="5344888" y="5924324"/>
                </a:lnTo>
                <a:close/>
                <a:moveTo>
                  <a:pt x="1691350" y="4600928"/>
                </a:moveTo>
                <a:lnTo>
                  <a:pt x="2580672" y="4600928"/>
                </a:lnTo>
                <a:lnTo>
                  <a:pt x="2930806" y="5301197"/>
                </a:lnTo>
                <a:lnTo>
                  <a:pt x="2580672" y="6001463"/>
                </a:lnTo>
                <a:lnTo>
                  <a:pt x="1691350" y="6001463"/>
                </a:lnTo>
                <a:lnTo>
                  <a:pt x="1341216" y="5301197"/>
                </a:lnTo>
                <a:close/>
                <a:moveTo>
                  <a:pt x="4382709" y="4529673"/>
                </a:moveTo>
                <a:lnTo>
                  <a:pt x="5272031" y="4529673"/>
                </a:lnTo>
                <a:lnTo>
                  <a:pt x="5622165" y="5229942"/>
                </a:lnTo>
                <a:lnTo>
                  <a:pt x="5272031" y="5930207"/>
                </a:lnTo>
                <a:lnTo>
                  <a:pt x="4382709" y="5930207"/>
                </a:lnTo>
                <a:lnTo>
                  <a:pt x="4032575" y="5229942"/>
                </a:lnTo>
                <a:close/>
                <a:moveTo>
                  <a:pt x="350134" y="3816748"/>
                </a:moveTo>
                <a:lnTo>
                  <a:pt x="1239456" y="3816748"/>
                </a:lnTo>
                <a:lnTo>
                  <a:pt x="1589590" y="4517017"/>
                </a:lnTo>
                <a:lnTo>
                  <a:pt x="1239456" y="5217284"/>
                </a:lnTo>
                <a:lnTo>
                  <a:pt x="350134" y="5217284"/>
                </a:lnTo>
                <a:lnTo>
                  <a:pt x="0" y="4517017"/>
                </a:lnTo>
                <a:close/>
                <a:moveTo>
                  <a:pt x="3006040" y="3795531"/>
                </a:moveTo>
                <a:lnTo>
                  <a:pt x="3895362" y="3795531"/>
                </a:lnTo>
                <a:lnTo>
                  <a:pt x="4245496" y="4495799"/>
                </a:lnTo>
                <a:lnTo>
                  <a:pt x="3895362" y="5196067"/>
                </a:lnTo>
                <a:lnTo>
                  <a:pt x="3006040" y="5196067"/>
                </a:lnTo>
                <a:lnTo>
                  <a:pt x="2655906" y="4495799"/>
                </a:lnTo>
                <a:close/>
                <a:moveTo>
                  <a:pt x="5695022" y="3760802"/>
                </a:moveTo>
                <a:lnTo>
                  <a:pt x="6584344" y="3760802"/>
                </a:lnTo>
                <a:lnTo>
                  <a:pt x="6934478" y="4461071"/>
                </a:lnTo>
                <a:lnTo>
                  <a:pt x="6584344" y="5161339"/>
                </a:lnTo>
                <a:lnTo>
                  <a:pt x="5695022" y="5161339"/>
                </a:lnTo>
                <a:lnTo>
                  <a:pt x="5344888" y="4461071"/>
                </a:lnTo>
                <a:close/>
                <a:moveTo>
                  <a:pt x="1681221" y="3095262"/>
                </a:moveTo>
                <a:lnTo>
                  <a:pt x="2570543" y="3095262"/>
                </a:lnTo>
                <a:lnTo>
                  <a:pt x="2920677" y="3795531"/>
                </a:lnTo>
                <a:lnTo>
                  <a:pt x="2570543" y="4495799"/>
                </a:lnTo>
                <a:lnTo>
                  <a:pt x="1681221" y="4495799"/>
                </a:lnTo>
                <a:lnTo>
                  <a:pt x="1331087" y="3795531"/>
                </a:lnTo>
                <a:close/>
                <a:moveTo>
                  <a:pt x="4337127" y="3003632"/>
                </a:moveTo>
                <a:lnTo>
                  <a:pt x="5226449" y="3003632"/>
                </a:lnTo>
                <a:lnTo>
                  <a:pt x="5576583" y="3703901"/>
                </a:lnTo>
                <a:lnTo>
                  <a:pt x="5226449" y="4404170"/>
                </a:lnTo>
                <a:lnTo>
                  <a:pt x="4337127" y="4404170"/>
                </a:lnTo>
                <a:lnTo>
                  <a:pt x="3986993" y="3703901"/>
                </a:lnTo>
                <a:close/>
                <a:moveTo>
                  <a:pt x="359299" y="2303364"/>
                </a:moveTo>
                <a:lnTo>
                  <a:pt x="1248621" y="2303364"/>
                </a:lnTo>
                <a:lnTo>
                  <a:pt x="1598755" y="3003633"/>
                </a:lnTo>
                <a:lnTo>
                  <a:pt x="1248621" y="3703901"/>
                </a:lnTo>
                <a:lnTo>
                  <a:pt x="359299" y="3703901"/>
                </a:lnTo>
                <a:lnTo>
                  <a:pt x="9165" y="3003633"/>
                </a:lnTo>
                <a:close/>
                <a:moveTo>
                  <a:pt x="3003143" y="2303363"/>
                </a:moveTo>
                <a:lnTo>
                  <a:pt x="3892465" y="2303363"/>
                </a:lnTo>
                <a:lnTo>
                  <a:pt x="4242599" y="3003633"/>
                </a:lnTo>
                <a:lnTo>
                  <a:pt x="3892465" y="3703901"/>
                </a:lnTo>
                <a:lnTo>
                  <a:pt x="3003143" y="3703901"/>
                </a:lnTo>
                <a:lnTo>
                  <a:pt x="2653009" y="3003633"/>
                </a:lnTo>
                <a:close/>
                <a:moveTo>
                  <a:pt x="5695022" y="2268834"/>
                </a:moveTo>
                <a:lnTo>
                  <a:pt x="6584344" y="2268834"/>
                </a:lnTo>
                <a:lnTo>
                  <a:pt x="6934478" y="2969103"/>
                </a:lnTo>
                <a:lnTo>
                  <a:pt x="6584344" y="3669371"/>
                </a:lnTo>
                <a:lnTo>
                  <a:pt x="5695022" y="3669371"/>
                </a:lnTo>
                <a:lnTo>
                  <a:pt x="5344888" y="2969103"/>
                </a:lnTo>
                <a:close/>
                <a:moveTo>
                  <a:pt x="4388975" y="1530751"/>
                </a:moveTo>
                <a:lnTo>
                  <a:pt x="5278297" y="1530751"/>
                </a:lnTo>
                <a:lnTo>
                  <a:pt x="5628431" y="2231019"/>
                </a:lnTo>
                <a:lnTo>
                  <a:pt x="5278297" y="2931288"/>
                </a:lnTo>
                <a:lnTo>
                  <a:pt x="4388975" y="2931288"/>
                </a:lnTo>
                <a:lnTo>
                  <a:pt x="4038841" y="2231019"/>
                </a:lnTo>
                <a:close/>
                <a:moveTo>
                  <a:pt x="1681221" y="1511465"/>
                </a:moveTo>
                <a:lnTo>
                  <a:pt x="2570543" y="1511465"/>
                </a:lnTo>
                <a:lnTo>
                  <a:pt x="2920677" y="2211734"/>
                </a:lnTo>
                <a:lnTo>
                  <a:pt x="2570543" y="2912002"/>
                </a:lnTo>
                <a:lnTo>
                  <a:pt x="1681221" y="2912002"/>
                </a:lnTo>
                <a:lnTo>
                  <a:pt x="1331087" y="2211734"/>
                </a:lnTo>
                <a:close/>
                <a:moveTo>
                  <a:pt x="359299" y="824691"/>
                </a:moveTo>
                <a:lnTo>
                  <a:pt x="1248621" y="824691"/>
                </a:lnTo>
                <a:lnTo>
                  <a:pt x="1598755" y="1524960"/>
                </a:lnTo>
                <a:lnTo>
                  <a:pt x="1248621" y="2225228"/>
                </a:lnTo>
                <a:lnTo>
                  <a:pt x="359299" y="2225228"/>
                </a:lnTo>
                <a:lnTo>
                  <a:pt x="9165" y="1524960"/>
                </a:lnTo>
                <a:close/>
                <a:moveTo>
                  <a:pt x="3067053" y="791902"/>
                </a:moveTo>
                <a:lnTo>
                  <a:pt x="3956375" y="791902"/>
                </a:lnTo>
                <a:lnTo>
                  <a:pt x="4306509" y="1492171"/>
                </a:lnTo>
                <a:lnTo>
                  <a:pt x="3956375" y="2192439"/>
                </a:lnTo>
                <a:lnTo>
                  <a:pt x="3067053" y="2192439"/>
                </a:lnTo>
                <a:lnTo>
                  <a:pt x="2716919" y="1492171"/>
                </a:lnTo>
                <a:close/>
                <a:moveTo>
                  <a:pt x="5695022" y="670439"/>
                </a:moveTo>
                <a:lnTo>
                  <a:pt x="6584344" y="670439"/>
                </a:lnTo>
                <a:lnTo>
                  <a:pt x="6934478" y="1370708"/>
                </a:lnTo>
                <a:lnTo>
                  <a:pt x="6584344" y="2070975"/>
                </a:lnTo>
                <a:lnTo>
                  <a:pt x="5695022" y="2070975"/>
                </a:lnTo>
                <a:lnTo>
                  <a:pt x="5344888" y="1370708"/>
                </a:lnTo>
                <a:close/>
                <a:moveTo>
                  <a:pt x="1690871" y="0"/>
                </a:moveTo>
                <a:lnTo>
                  <a:pt x="2580193" y="0"/>
                </a:lnTo>
                <a:lnTo>
                  <a:pt x="2930327" y="700269"/>
                </a:lnTo>
                <a:lnTo>
                  <a:pt x="2580193" y="1400537"/>
                </a:lnTo>
                <a:lnTo>
                  <a:pt x="1690871" y="1400537"/>
                </a:lnTo>
                <a:lnTo>
                  <a:pt x="1340737" y="700269"/>
                </a:lnTo>
                <a:close/>
              </a:path>
            </a:pathLst>
          </a:custGeom>
          <a:blipFill>
            <a:blip r:embed="rId2"/>
            <a:srcRect/>
            <a:stretch>
              <a:fillRect l="2014" t="5399" r="2252" b="11111"/>
            </a:stretch>
          </a:blip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9" name="TextBox 38">
            <a:extLst>
              <a:ext uri="{FF2B5EF4-FFF2-40B4-BE49-F238E27FC236}">
                <a16:creationId xmlns:a16="http://schemas.microsoft.com/office/drawing/2014/main" id="{D58DAC3C-D705-F8E2-2538-370C466F20BA}"/>
              </a:ext>
            </a:extLst>
          </p:cNvPr>
          <p:cNvSpPr txBox="1"/>
          <p:nvPr/>
        </p:nvSpPr>
        <p:spPr>
          <a:xfrm>
            <a:off x="833377" y="1851949"/>
            <a:ext cx="4664598" cy="3323987"/>
          </a:xfrm>
          <a:prstGeom prst="rect">
            <a:avLst/>
          </a:prstGeom>
          <a:noFill/>
        </p:spPr>
        <p:txBody>
          <a:bodyPr wrap="square" rtlCol="0">
            <a:spAutoFit/>
          </a:bodyPr>
          <a:lstStyle/>
          <a:p>
            <a:r>
              <a:rPr lang="en-US" sz="6900" b="1" dirty="0">
                <a:latin typeface="Arial" panose="020B0604020202020204" pitchFamily="34" charset="0"/>
                <a:cs typeface="Arial" panose="020B0604020202020204" pitchFamily="34" charset="0"/>
              </a:rPr>
              <a:t>Traditional music in Jordan</a:t>
            </a:r>
          </a:p>
        </p:txBody>
      </p:sp>
    </p:spTree>
    <p:extLst>
      <p:ext uri="{BB962C8B-B14F-4D97-AF65-F5344CB8AC3E}">
        <p14:creationId xmlns:p14="http://schemas.microsoft.com/office/powerpoint/2010/main" val="1481010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310C4-A728-DF0C-A37D-4E1ADFCDB381}"/>
              </a:ext>
            </a:extLst>
          </p:cNvPr>
          <p:cNvSpPr>
            <a:spLocks noGrp="1"/>
          </p:cNvSpPr>
          <p:nvPr>
            <p:ph type="title"/>
          </p:nvPr>
        </p:nvSpPr>
        <p:spPr>
          <a:xfrm>
            <a:off x="247650" y="204788"/>
            <a:ext cx="10515600" cy="1023938"/>
          </a:xfrm>
        </p:spPr>
        <p:txBody>
          <a:bodyPr/>
          <a:lstStyle/>
          <a:p>
            <a:r>
              <a:rPr lang="en-US" dirty="0">
                <a:latin typeface="Arial" panose="020B0604020202020204" pitchFamily="34" charset="0"/>
                <a:cs typeface="Arial" panose="020B0604020202020204" pitchFamily="34" charset="0"/>
              </a:rPr>
              <a:t>Traditional music in Jordan</a:t>
            </a:r>
          </a:p>
        </p:txBody>
      </p:sp>
      <p:sp>
        <p:nvSpPr>
          <p:cNvPr id="6" name="TextBox 5">
            <a:extLst>
              <a:ext uri="{FF2B5EF4-FFF2-40B4-BE49-F238E27FC236}">
                <a16:creationId xmlns:a16="http://schemas.microsoft.com/office/drawing/2014/main" id="{D93790E7-C33B-1D26-D5B7-25D221386314}"/>
              </a:ext>
            </a:extLst>
          </p:cNvPr>
          <p:cNvSpPr txBox="1"/>
          <p:nvPr/>
        </p:nvSpPr>
        <p:spPr>
          <a:xfrm>
            <a:off x="162726" y="923488"/>
            <a:ext cx="11163300" cy="2677656"/>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In addition to popular music – folklore, and “according to the opinions of some musicologists – there is other artistic music, but with a difference in the degree of its refinement and function, it requires better made instruments.” Accuracy and mastery needs more diverse musical scales, a more organized and coordinated musical language, and a longer learning time. This music is created with artistic precision, and is based on solid theories and delicate aesthetic formulas, and it cannot be considered simple folklore.</a:t>
            </a:r>
          </a:p>
        </p:txBody>
      </p:sp>
      <p:grpSp>
        <p:nvGrpSpPr>
          <p:cNvPr id="10" name="Group 9">
            <a:extLst>
              <a:ext uri="{FF2B5EF4-FFF2-40B4-BE49-F238E27FC236}">
                <a16:creationId xmlns:a16="http://schemas.microsoft.com/office/drawing/2014/main" id="{A0662921-6EE6-6386-1AD8-0B9167966D28}"/>
              </a:ext>
            </a:extLst>
          </p:cNvPr>
          <p:cNvGrpSpPr/>
          <p:nvPr/>
        </p:nvGrpSpPr>
        <p:grpSpPr>
          <a:xfrm>
            <a:off x="5744376" y="3429000"/>
            <a:ext cx="5208606" cy="3095344"/>
            <a:chOff x="6956385" y="3792081"/>
            <a:chExt cx="5214455" cy="2861131"/>
          </a:xfrm>
        </p:grpSpPr>
        <p:sp>
          <p:nvSpPr>
            <p:cNvPr id="7" name="Speech Bubble: Oval 6">
              <a:extLst>
                <a:ext uri="{FF2B5EF4-FFF2-40B4-BE49-F238E27FC236}">
                  <a16:creationId xmlns:a16="http://schemas.microsoft.com/office/drawing/2014/main" id="{5CE6EBAE-0C17-D457-DECD-DAFCA7D04B7D}"/>
                </a:ext>
              </a:extLst>
            </p:cNvPr>
            <p:cNvSpPr/>
            <p:nvPr/>
          </p:nvSpPr>
          <p:spPr>
            <a:xfrm>
              <a:off x="6956385" y="3792081"/>
              <a:ext cx="5214455" cy="2861131"/>
            </a:xfrm>
            <a:prstGeom prst="wedgeEllipseCallout">
              <a:avLst/>
            </a:prstGeom>
            <a:gradFill>
              <a:gsLst>
                <a:gs pos="100000">
                  <a:srgbClr val="384CE4"/>
                </a:gs>
                <a:gs pos="54000">
                  <a:srgbClr val="9CA4F2"/>
                </a:gs>
                <a:gs pos="0">
                  <a:srgbClr val="AA9FFB"/>
                </a:gs>
                <a:gs pos="100000">
                  <a:schemeClr val="accent1">
                    <a:lumMod val="30000"/>
                    <a:lumOff val="70000"/>
                  </a:schemeClr>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7AA3A930-927C-DC69-44D9-938282BFA160}"/>
                </a:ext>
              </a:extLst>
            </p:cNvPr>
            <p:cNvSpPr txBox="1"/>
            <p:nvPr/>
          </p:nvSpPr>
          <p:spPr>
            <a:xfrm>
              <a:off x="8479777" y="3927538"/>
              <a:ext cx="2539014" cy="46166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Did you know?</a:t>
              </a:r>
            </a:p>
          </p:txBody>
        </p:sp>
        <p:sp>
          <p:nvSpPr>
            <p:cNvPr id="9" name="TextBox 8">
              <a:extLst>
                <a:ext uri="{FF2B5EF4-FFF2-40B4-BE49-F238E27FC236}">
                  <a16:creationId xmlns:a16="http://schemas.microsoft.com/office/drawing/2014/main" id="{7208ED21-588F-6334-7E34-AA04FE32B9FC}"/>
                </a:ext>
              </a:extLst>
            </p:cNvPr>
            <p:cNvSpPr txBox="1"/>
            <p:nvPr/>
          </p:nvSpPr>
          <p:spPr>
            <a:xfrm>
              <a:off x="8195691" y="4524660"/>
              <a:ext cx="3107185" cy="1938992"/>
            </a:xfrm>
            <a:prstGeom prst="rect">
              <a:avLst/>
            </a:prstGeom>
            <a:noFill/>
          </p:spPr>
          <p:txBody>
            <a:bodyPr wrap="square" rtlCol="0">
              <a:spAutoFit/>
            </a:bodyPr>
            <a:lstStyle/>
            <a:p>
              <a:r>
                <a:rPr lang="en-US" sz="2400" dirty="0"/>
                <a:t>Traditional artistic music in Jordan has the same characteristics and Arabic traditions as it is homophonic</a:t>
              </a:r>
            </a:p>
          </p:txBody>
        </p:sp>
      </p:grpSp>
    </p:spTree>
    <p:extLst>
      <p:ext uri="{BB962C8B-B14F-4D97-AF65-F5344CB8AC3E}">
        <p14:creationId xmlns:p14="http://schemas.microsoft.com/office/powerpoint/2010/main" val="25616202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685AC2-DFB4-6498-D9F2-830FC0E55EEC}"/>
              </a:ext>
            </a:extLst>
          </p:cNvPr>
          <p:cNvSpPr txBox="1"/>
          <p:nvPr/>
        </p:nvSpPr>
        <p:spPr>
          <a:xfrm>
            <a:off x="304800" y="320560"/>
            <a:ext cx="5219700"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Instruments</a:t>
            </a:r>
          </a:p>
        </p:txBody>
      </p:sp>
      <p:sp>
        <p:nvSpPr>
          <p:cNvPr id="5" name="TextBox 4">
            <a:extLst>
              <a:ext uri="{FF2B5EF4-FFF2-40B4-BE49-F238E27FC236}">
                <a16:creationId xmlns:a16="http://schemas.microsoft.com/office/drawing/2014/main" id="{164B7F8D-D575-E1E1-396E-7A305B9B66D9}"/>
              </a:ext>
            </a:extLst>
          </p:cNvPr>
          <p:cNvSpPr txBox="1"/>
          <p:nvPr/>
        </p:nvSpPr>
        <p:spPr>
          <a:xfrm>
            <a:off x="304800" y="962025"/>
            <a:ext cx="8343900" cy="1938992"/>
          </a:xfrm>
          <a:prstGeom prst="rect">
            <a:avLst/>
          </a:prstGeom>
          <a:noFill/>
        </p:spPr>
        <p:txBody>
          <a:bodyPr wrap="square" rtlCol="0">
            <a:spAutoFit/>
          </a:bodyPr>
          <a:lstStyle/>
          <a:p>
            <a:pPr algn="l"/>
            <a:r>
              <a:rPr lang="en-US" sz="2400" dirty="0">
                <a:solidFill>
                  <a:srgbClr val="202124"/>
                </a:solidFill>
                <a:latin typeface="Arial" panose="020B0604020202020204" pitchFamily="34" charset="0"/>
                <a:cs typeface="Arial" panose="020B0604020202020204" pitchFamily="34" charset="0"/>
              </a:rPr>
              <a:t>The traditional music of Jordan has a long history. Rural </a:t>
            </a:r>
            <a:r>
              <a:rPr lang="en-US" sz="2400" dirty="0" err="1">
                <a:solidFill>
                  <a:srgbClr val="202124"/>
                </a:solidFill>
                <a:latin typeface="Arial" panose="020B0604020202020204" pitchFamily="34" charset="0"/>
                <a:cs typeface="Arial" panose="020B0604020202020204" pitchFamily="34" charset="0"/>
              </a:rPr>
              <a:t>zajal</a:t>
            </a:r>
            <a:r>
              <a:rPr lang="en-US" sz="2400" dirty="0">
                <a:solidFill>
                  <a:srgbClr val="202124"/>
                </a:solidFill>
                <a:latin typeface="Arial" panose="020B0604020202020204" pitchFamily="34" charset="0"/>
                <a:cs typeface="Arial" panose="020B0604020202020204" pitchFamily="34" charset="0"/>
              </a:rPr>
              <a:t> songs, with improvised poetry played with a </a:t>
            </a:r>
            <a:r>
              <a:rPr lang="en-US" sz="2400" dirty="0">
                <a:solidFill>
                  <a:srgbClr val="040C28"/>
                </a:solidFill>
                <a:latin typeface="Arial" panose="020B0604020202020204" pitchFamily="34" charset="0"/>
                <a:cs typeface="Arial" panose="020B0604020202020204" pitchFamily="34" charset="0"/>
              </a:rPr>
              <a:t>oud, rabab, and reed pipe</a:t>
            </a:r>
            <a:r>
              <a:rPr lang="en-US" sz="2400" dirty="0">
                <a:solidFill>
                  <a:srgbClr val="202124"/>
                </a:solidFill>
                <a:latin typeface="Arial" panose="020B0604020202020204" pitchFamily="34" charset="0"/>
                <a:cs typeface="Arial" panose="020B0604020202020204" pitchFamily="34" charset="0"/>
              </a:rPr>
              <a:t> ensemble accompanying is popular.</a:t>
            </a:r>
          </a:p>
          <a:p>
            <a:br>
              <a:rPr lang="en-US" sz="2400" dirty="0">
                <a:solidFill>
                  <a:srgbClr val="202124"/>
                </a:solidFill>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5DB85FBE-CBE5-29C7-9716-DFD87E0C33B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21100040">
            <a:off x="475234" y="3028500"/>
            <a:ext cx="1648941" cy="2472205"/>
          </a:xfrm>
          <a:prstGeom prst="rect">
            <a:avLst/>
          </a:prstGeom>
        </p:spPr>
      </p:pic>
      <p:sp>
        <p:nvSpPr>
          <p:cNvPr id="10" name="TextBox 9">
            <a:extLst>
              <a:ext uri="{FF2B5EF4-FFF2-40B4-BE49-F238E27FC236}">
                <a16:creationId xmlns:a16="http://schemas.microsoft.com/office/drawing/2014/main" id="{68CCD751-6050-D1F9-7F6D-D95CC39341ED}"/>
              </a:ext>
            </a:extLst>
          </p:cNvPr>
          <p:cNvSpPr txBox="1"/>
          <p:nvPr/>
        </p:nvSpPr>
        <p:spPr>
          <a:xfrm rot="20981863">
            <a:off x="460366" y="2339447"/>
            <a:ext cx="1316924"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Oud:</a:t>
            </a:r>
          </a:p>
        </p:txBody>
      </p:sp>
      <p:sp>
        <p:nvSpPr>
          <p:cNvPr id="11" name="TextBox 10">
            <a:extLst>
              <a:ext uri="{FF2B5EF4-FFF2-40B4-BE49-F238E27FC236}">
                <a16:creationId xmlns:a16="http://schemas.microsoft.com/office/drawing/2014/main" id="{F02C619A-B686-AD65-7FE7-A77C8583AB9C}"/>
              </a:ext>
            </a:extLst>
          </p:cNvPr>
          <p:cNvSpPr txBox="1"/>
          <p:nvPr/>
        </p:nvSpPr>
        <p:spPr>
          <a:xfrm rot="264911">
            <a:off x="4867119" y="2556662"/>
            <a:ext cx="1438275"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Rabab:</a:t>
            </a:r>
          </a:p>
        </p:txBody>
      </p:sp>
      <p:pic>
        <p:nvPicPr>
          <p:cNvPr id="13" name="Picture 12">
            <a:extLst>
              <a:ext uri="{FF2B5EF4-FFF2-40B4-BE49-F238E27FC236}">
                <a16:creationId xmlns:a16="http://schemas.microsoft.com/office/drawing/2014/main" id="{DA81DA0B-B904-009C-69AA-D4A353D6CBC9}"/>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4310064" y="3481210"/>
            <a:ext cx="3264413" cy="1873773"/>
          </a:xfrm>
          <a:prstGeom prst="rect">
            <a:avLst/>
          </a:prstGeom>
        </p:spPr>
      </p:pic>
      <p:sp>
        <p:nvSpPr>
          <p:cNvPr id="15" name="TextBox 14">
            <a:extLst>
              <a:ext uri="{FF2B5EF4-FFF2-40B4-BE49-F238E27FC236}">
                <a16:creationId xmlns:a16="http://schemas.microsoft.com/office/drawing/2014/main" id="{0F553DE9-ED70-9519-AB82-A3B5A29CA20E}"/>
              </a:ext>
            </a:extLst>
          </p:cNvPr>
          <p:cNvSpPr txBox="1"/>
          <p:nvPr/>
        </p:nvSpPr>
        <p:spPr>
          <a:xfrm>
            <a:off x="9792237" y="2452990"/>
            <a:ext cx="1892115" cy="523220"/>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Reed pipe</a:t>
            </a:r>
          </a:p>
        </p:txBody>
      </p:sp>
      <p:pic>
        <p:nvPicPr>
          <p:cNvPr id="17" name="Picture 16">
            <a:extLst>
              <a:ext uri="{FF2B5EF4-FFF2-40B4-BE49-F238E27FC236}">
                <a16:creationId xmlns:a16="http://schemas.microsoft.com/office/drawing/2014/main" id="{020BF48B-E45C-084E-0826-1C1FBBD55B0E}"/>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rot="929286">
            <a:off x="9669917" y="2989630"/>
            <a:ext cx="1630155" cy="2549940"/>
          </a:xfrm>
          <a:prstGeom prst="rect">
            <a:avLst/>
          </a:prstGeom>
        </p:spPr>
      </p:pic>
    </p:spTree>
    <p:extLst>
      <p:ext uri="{BB962C8B-B14F-4D97-AF65-F5344CB8AC3E}">
        <p14:creationId xmlns:p14="http://schemas.microsoft.com/office/powerpoint/2010/main" val="1958676689"/>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3F7CB6-C1F5-7D61-856C-2FB190C6E227}"/>
              </a:ext>
            </a:extLst>
          </p:cNvPr>
          <p:cNvSpPr txBox="1"/>
          <p:nvPr/>
        </p:nvSpPr>
        <p:spPr>
          <a:xfrm>
            <a:off x="228601" y="200027"/>
            <a:ext cx="5324475" cy="830997"/>
          </a:xfrm>
          <a:prstGeom prst="rect">
            <a:avLst/>
          </a:prstGeom>
          <a:noFill/>
        </p:spPr>
        <p:txBody>
          <a:bodyPr wrap="square" rtlCol="0">
            <a:spAutoFit/>
          </a:bodyPr>
          <a:lstStyle/>
          <a:p>
            <a:r>
              <a:rPr lang="en-US" sz="4800" b="1" dirty="0">
                <a:latin typeface="Arial" panose="020B0604020202020204" pitchFamily="34" charset="0"/>
                <a:cs typeface="Arial" panose="020B0604020202020204" pitchFamily="34" charset="0"/>
              </a:rPr>
              <a:t>Music</a:t>
            </a:r>
          </a:p>
        </p:txBody>
      </p:sp>
      <p:sp>
        <p:nvSpPr>
          <p:cNvPr id="5" name="TextBox 4">
            <a:extLst>
              <a:ext uri="{FF2B5EF4-FFF2-40B4-BE49-F238E27FC236}">
                <a16:creationId xmlns:a16="http://schemas.microsoft.com/office/drawing/2014/main" id="{7B7FE1E4-48BD-8E53-4673-39F0EC5F5DB6}"/>
              </a:ext>
            </a:extLst>
          </p:cNvPr>
          <p:cNvSpPr txBox="1"/>
          <p:nvPr/>
        </p:nvSpPr>
        <p:spPr>
          <a:xfrm>
            <a:off x="304800" y="1114029"/>
            <a:ext cx="9620250" cy="1569660"/>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folk music, type of traditional and generally rural music that originally was passed down through families and other small social groups. Typically, folk music, like folk literature, lives in oral tradition; it is learned through hearing rather than reading.</a:t>
            </a:r>
          </a:p>
        </p:txBody>
      </p:sp>
      <p:sp>
        <p:nvSpPr>
          <p:cNvPr id="6" name="TextBox 5">
            <a:extLst>
              <a:ext uri="{FF2B5EF4-FFF2-40B4-BE49-F238E27FC236}">
                <a16:creationId xmlns:a16="http://schemas.microsoft.com/office/drawing/2014/main" id="{D034F506-8E88-66D0-DF2E-727B6E673D3C}"/>
              </a:ext>
            </a:extLst>
          </p:cNvPr>
          <p:cNvSpPr txBox="1"/>
          <p:nvPr/>
        </p:nvSpPr>
        <p:spPr>
          <a:xfrm>
            <a:off x="514350" y="3108306"/>
            <a:ext cx="2352676" cy="2308324"/>
          </a:xfrm>
          <a:prstGeom prst="rect">
            <a:avLst/>
          </a:prstGeom>
          <a:noFill/>
          <a:ln>
            <a:solidFill>
              <a:schemeClr val="tx1"/>
            </a:solidFill>
          </a:ln>
        </p:spPr>
        <p:txBody>
          <a:bodyPr wrap="square" rtlCol="0">
            <a:spAutoFit/>
          </a:bodyPr>
          <a:lstStyle/>
          <a:p>
            <a:pPr algn="l"/>
            <a:r>
              <a:rPr lang="en-US" b="1" dirty="0">
                <a:solidFill>
                  <a:srgbClr val="202124"/>
                </a:solidFill>
                <a:latin typeface="Arial" panose="020B0604020202020204" pitchFamily="34" charset="0"/>
                <a:cs typeface="Arial" panose="020B0604020202020204" pitchFamily="34" charset="0"/>
              </a:rPr>
              <a:t>Traditional folk music</a:t>
            </a:r>
            <a:endParaRPr lang="en-US" dirty="0">
              <a:solidFill>
                <a:srgbClr val="202124"/>
              </a:solidFill>
              <a:latin typeface="Arial" panose="020B0604020202020204" pitchFamily="34" charset="0"/>
              <a:cs typeface="Arial" panose="020B0604020202020204" pitchFamily="34" charset="0"/>
            </a:endParaRPr>
          </a:p>
          <a:p>
            <a:pPr algn="l">
              <a:buFont typeface="Arial" panose="020B0604020202020204" pitchFamily="34" charset="0"/>
              <a:buChar char="•"/>
            </a:pPr>
            <a:r>
              <a:rPr lang="en-US" dirty="0">
                <a:solidFill>
                  <a:srgbClr val="202124"/>
                </a:solidFill>
                <a:latin typeface="Arial" panose="020B0604020202020204" pitchFamily="34" charset="0"/>
                <a:cs typeface="Arial" panose="020B0604020202020204" pitchFamily="34" charset="0"/>
              </a:rPr>
              <a:t>Folk metal.</a:t>
            </a:r>
          </a:p>
          <a:p>
            <a:pPr algn="l">
              <a:buFont typeface="Arial" panose="020B0604020202020204" pitchFamily="34" charset="0"/>
              <a:buChar char="•"/>
            </a:pPr>
            <a:r>
              <a:rPr lang="en-US" dirty="0">
                <a:solidFill>
                  <a:srgbClr val="202124"/>
                </a:solidFill>
                <a:latin typeface="Arial" panose="020B0604020202020204" pitchFamily="34" charset="0"/>
                <a:cs typeface="Arial" panose="020B0604020202020204" pitchFamily="34" charset="0"/>
              </a:rPr>
              <a:t>Folk rock.</a:t>
            </a:r>
          </a:p>
          <a:p>
            <a:pPr algn="l">
              <a:buFont typeface="Arial" panose="020B0604020202020204" pitchFamily="34" charset="0"/>
              <a:buChar char="•"/>
            </a:pPr>
            <a:r>
              <a:rPr lang="en-US" dirty="0">
                <a:solidFill>
                  <a:srgbClr val="202124"/>
                </a:solidFill>
                <a:latin typeface="Arial" panose="020B0604020202020204" pitchFamily="34" charset="0"/>
                <a:cs typeface="Arial" panose="020B0604020202020204" pitchFamily="34" charset="0"/>
              </a:rPr>
              <a:t>Neofolk.</a:t>
            </a:r>
          </a:p>
          <a:p>
            <a:pPr algn="l">
              <a:buFont typeface="Arial" panose="020B0604020202020204" pitchFamily="34" charset="0"/>
              <a:buChar char="•"/>
            </a:pPr>
            <a:r>
              <a:rPr lang="en-US" dirty="0">
                <a:solidFill>
                  <a:srgbClr val="202124"/>
                </a:solidFill>
                <a:latin typeface="Arial" panose="020B0604020202020204" pitchFamily="34" charset="0"/>
                <a:cs typeface="Arial" panose="020B0604020202020204" pitchFamily="34" charset="0"/>
              </a:rPr>
              <a:t>Anti-folk.</a:t>
            </a:r>
          </a:p>
          <a:p>
            <a:pPr algn="l">
              <a:buFont typeface="Arial" panose="020B0604020202020204" pitchFamily="34" charset="0"/>
              <a:buChar char="•"/>
            </a:pPr>
            <a:r>
              <a:rPr lang="en-US" dirty="0">
                <a:solidFill>
                  <a:srgbClr val="202124"/>
                </a:solidFill>
                <a:latin typeface="Arial" panose="020B0604020202020204" pitchFamily="34" charset="0"/>
                <a:cs typeface="Arial" panose="020B0604020202020204" pitchFamily="34" charset="0"/>
              </a:rPr>
              <a:t>Skiffle.</a:t>
            </a:r>
          </a:p>
          <a:p>
            <a:endParaRPr lang="en-US" dirty="0"/>
          </a:p>
        </p:txBody>
      </p:sp>
      <p:pic>
        <p:nvPicPr>
          <p:cNvPr id="8" name="Picture 7">
            <a:extLst>
              <a:ext uri="{FF2B5EF4-FFF2-40B4-BE49-F238E27FC236}">
                <a16:creationId xmlns:a16="http://schemas.microsoft.com/office/drawing/2014/main" id="{6DD7F5BE-9964-A51C-0132-06FCC125D97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20889254">
            <a:off x="3722370" y="2973960"/>
            <a:ext cx="3066685" cy="2300014"/>
          </a:xfrm>
          <a:prstGeom prst="rect">
            <a:avLst/>
          </a:prstGeom>
        </p:spPr>
      </p:pic>
      <p:pic>
        <p:nvPicPr>
          <p:cNvPr id="11" name="Picture 10">
            <a:extLst>
              <a:ext uri="{FF2B5EF4-FFF2-40B4-BE49-F238E27FC236}">
                <a16:creationId xmlns:a16="http://schemas.microsoft.com/office/drawing/2014/main" id="{C55E9EE9-1450-7B93-67C0-AA8BC204DC8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313299">
            <a:off x="8209557" y="4037213"/>
            <a:ext cx="2783288" cy="2031048"/>
          </a:xfrm>
          <a:prstGeom prst="rect">
            <a:avLst/>
          </a:prstGeom>
        </p:spPr>
      </p:pic>
    </p:spTree>
    <p:extLst>
      <p:ext uri="{BB962C8B-B14F-4D97-AF65-F5344CB8AC3E}">
        <p14:creationId xmlns:p14="http://schemas.microsoft.com/office/powerpoint/2010/main" val="402673598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8A3208-2026-1370-542E-A9323B8F5A84}"/>
              </a:ext>
            </a:extLst>
          </p:cNvPr>
          <p:cNvSpPr txBox="1"/>
          <p:nvPr/>
        </p:nvSpPr>
        <p:spPr>
          <a:xfrm>
            <a:off x="247650" y="314327"/>
            <a:ext cx="4514850" cy="646331"/>
          </a:xfrm>
          <a:prstGeom prst="rect">
            <a:avLst/>
          </a:prstGeom>
          <a:noFill/>
        </p:spPr>
        <p:txBody>
          <a:bodyPr wrap="square" rtlCol="0">
            <a:spAutoFit/>
          </a:bodyPr>
          <a:lstStyle/>
          <a:p>
            <a:r>
              <a:rPr lang="en-US" sz="3600" b="1" dirty="0">
                <a:latin typeface="Arial" panose="020B0604020202020204" pitchFamily="34" charset="0"/>
                <a:cs typeface="Arial" panose="020B0604020202020204" pitchFamily="34" charset="0"/>
              </a:rPr>
              <a:t>Jerash festival</a:t>
            </a:r>
          </a:p>
        </p:txBody>
      </p:sp>
      <p:sp>
        <p:nvSpPr>
          <p:cNvPr id="3" name="TextBox 2">
            <a:extLst>
              <a:ext uri="{FF2B5EF4-FFF2-40B4-BE49-F238E27FC236}">
                <a16:creationId xmlns:a16="http://schemas.microsoft.com/office/drawing/2014/main" id="{705B94B5-D8F2-823F-3264-38DDB8E60E45}"/>
              </a:ext>
            </a:extLst>
          </p:cNvPr>
          <p:cNvSpPr txBox="1"/>
          <p:nvPr/>
        </p:nvSpPr>
        <p:spPr>
          <a:xfrm>
            <a:off x="247650" y="1257300"/>
            <a:ext cx="9791700" cy="1569660"/>
          </a:xfrm>
          <a:prstGeom prst="rect">
            <a:avLst/>
          </a:prstGeom>
          <a:noFill/>
        </p:spPr>
        <p:txBody>
          <a:bodyPr wrap="square" rtlCol="0">
            <a:spAutoFit/>
          </a:bodyPr>
          <a:lstStyle/>
          <a:p>
            <a:r>
              <a:rPr lang="en-US" sz="2400" dirty="0">
                <a:solidFill>
                  <a:srgbClr val="202124"/>
                </a:solidFill>
                <a:latin typeface="Arial" panose="020B0604020202020204" pitchFamily="34" charset="0"/>
                <a:cs typeface="Arial" panose="020B0604020202020204" pitchFamily="34" charset="0"/>
              </a:rPr>
              <a:t>The festival features </a:t>
            </a:r>
            <a:r>
              <a:rPr lang="en-US" sz="2400" dirty="0">
                <a:solidFill>
                  <a:srgbClr val="040C28"/>
                </a:solidFill>
                <a:latin typeface="Arial" panose="020B0604020202020204" pitchFamily="34" charset="0"/>
                <a:cs typeface="Arial" panose="020B0604020202020204" pitchFamily="34" charset="0"/>
              </a:rPr>
              <a:t>folklore dances performed by local and international groups, ballet, concerts, plays, opera, popular singers as well as sales of traditional handicrafts</a:t>
            </a:r>
            <a:r>
              <a:rPr lang="en-US" sz="2400" dirty="0">
                <a:solidFill>
                  <a:srgbClr val="202124"/>
                </a:solidFill>
                <a:latin typeface="Arial" panose="020B0604020202020204" pitchFamily="34" charset="0"/>
                <a:cs typeface="Arial" panose="020B0604020202020204" pitchFamily="34" charset="0"/>
              </a:rPr>
              <a:t>. All this is done in the ruins of Jerash brilliantly floodlit dramatic.</a:t>
            </a:r>
            <a:endParaRPr lang="en-US" sz="24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8F7A805-684C-AD32-6942-7C849319C9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89038">
            <a:off x="6350387" y="3526179"/>
            <a:ext cx="4281632" cy="2450765"/>
          </a:xfrm>
          <a:prstGeom prst="rect">
            <a:avLst/>
          </a:prstGeom>
        </p:spPr>
      </p:pic>
      <p:pic>
        <p:nvPicPr>
          <p:cNvPr id="7" name="Picture 6">
            <a:extLst>
              <a:ext uri="{FF2B5EF4-FFF2-40B4-BE49-F238E27FC236}">
                <a16:creationId xmlns:a16="http://schemas.microsoft.com/office/drawing/2014/main" id="{06009968-EB2E-6E49-0664-AE87C63DE6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318120">
            <a:off x="712176" y="3120100"/>
            <a:ext cx="3585799" cy="2386186"/>
          </a:xfrm>
          <a:prstGeom prst="rect">
            <a:avLst/>
          </a:prstGeom>
        </p:spPr>
      </p:pic>
    </p:spTree>
    <p:extLst>
      <p:ext uri="{BB962C8B-B14F-4D97-AF65-F5344CB8AC3E}">
        <p14:creationId xmlns:p14="http://schemas.microsoft.com/office/powerpoint/2010/main" val="10593840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B1AAD9-F687-595D-35C6-0DDDC40FEC1D}"/>
              </a:ext>
            </a:extLst>
          </p:cNvPr>
          <p:cNvSpPr txBox="1"/>
          <p:nvPr/>
        </p:nvSpPr>
        <p:spPr>
          <a:xfrm>
            <a:off x="314325" y="295274"/>
            <a:ext cx="2990851"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Amman </a:t>
            </a:r>
          </a:p>
        </p:txBody>
      </p:sp>
      <p:sp>
        <p:nvSpPr>
          <p:cNvPr id="4" name="TextBox 3">
            <a:extLst>
              <a:ext uri="{FF2B5EF4-FFF2-40B4-BE49-F238E27FC236}">
                <a16:creationId xmlns:a16="http://schemas.microsoft.com/office/drawing/2014/main" id="{3D94F61D-1E8D-96BA-6E8B-C10372666303}"/>
              </a:ext>
            </a:extLst>
          </p:cNvPr>
          <p:cNvSpPr txBox="1"/>
          <p:nvPr/>
        </p:nvSpPr>
        <p:spPr>
          <a:xfrm>
            <a:off x="314324" y="1284148"/>
            <a:ext cx="10172700" cy="1969770"/>
          </a:xfrm>
          <a:prstGeom prst="rect">
            <a:avLst/>
          </a:prstGeom>
          <a:noFill/>
        </p:spPr>
        <p:txBody>
          <a:bodyPr wrap="square" rtlCol="0">
            <a:spAutoFit/>
          </a:bodyPr>
          <a:lstStyle/>
          <a:p>
            <a:pPr algn="l"/>
            <a:r>
              <a:rPr lang="en-US" sz="2400" b="1" dirty="0">
                <a:solidFill>
                  <a:srgbClr val="202124"/>
                </a:solidFill>
                <a:latin typeface="Arial" panose="020B0604020202020204" pitchFamily="34" charset="0"/>
                <a:cs typeface="Arial" panose="020B0604020202020204" pitchFamily="34" charset="0"/>
              </a:rPr>
              <a:t>Dabke</a:t>
            </a:r>
          </a:p>
          <a:p>
            <a:pPr algn="l"/>
            <a:r>
              <a:rPr lang="en-US" sz="2000" dirty="0">
                <a:solidFill>
                  <a:srgbClr val="040C28"/>
                </a:solidFill>
                <a:latin typeface="Arial" panose="020B0604020202020204" pitchFamily="34" charset="0"/>
                <a:cs typeface="Arial" panose="020B0604020202020204" pitchFamily="34" charset="0"/>
              </a:rPr>
              <a:t>Dabke is a popular Arab folk dance</a:t>
            </a:r>
            <a:r>
              <a:rPr lang="en-US" sz="2000" dirty="0">
                <a:solidFill>
                  <a:srgbClr val="202124"/>
                </a:solidFill>
                <a:latin typeface="Arial" panose="020B0604020202020204" pitchFamily="34" charset="0"/>
                <a:cs typeface="Arial" panose="020B0604020202020204" pitchFamily="34" charset="0"/>
              </a:rPr>
              <a:t> The dance is done on a variety of occasions but is most popular at weddings. While there are many variations of Dabkeh, it generally involves a long chain of dancers who perform a range of synchronized steps, stomps, jumps, and kicks.</a:t>
            </a:r>
          </a:p>
          <a:p>
            <a:endParaRPr lang="en-US" dirty="0"/>
          </a:p>
        </p:txBody>
      </p:sp>
      <p:pic>
        <p:nvPicPr>
          <p:cNvPr id="6" name="Picture 5">
            <a:extLst>
              <a:ext uri="{FF2B5EF4-FFF2-40B4-BE49-F238E27FC236}">
                <a16:creationId xmlns:a16="http://schemas.microsoft.com/office/drawing/2014/main" id="{8CEF2C08-8647-178E-E803-B709A01C1F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325661">
            <a:off x="4138612" y="3424860"/>
            <a:ext cx="4405758" cy="2931832"/>
          </a:xfrm>
          <a:prstGeom prst="rect">
            <a:avLst/>
          </a:prstGeom>
        </p:spPr>
      </p:pic>
    </p:spTree>
    <p:extLst>
      <p:ext uri="{BB962C8B-B14F-4D97-AF65-F5344CB8AC3E}">
        <p14:creationId xmlns:p14="http://schemas.microsoft.com/office/powerpoint/2010/main" val="2635892657"/>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B96CB3B-4F27-53C9-0B6A-057E4F861782}"/>
              </a:ext>
            </a:extLst>
          </p:cNvPr>
          <p:cNvSpPr txBox="1"/>
          <p:nvPr/>
        </p:nvSpPr>
        <p:spPr>
          <a:xfrm>
            <a:off x="300941" y="231494"/>
            <a:ext cx="9502815" cy="646331"/>
          </a:xfrm>
          <a:prstGeom prst="rect">
            <a:avLst/>
          </a:prstGeom>
          <a:noFill/>
        </p:spPr>
        <p:txBody>
          <a:bodyPr wrap="square" rtlCol="0">
            <a:spAutoFit/>
          </a:bodyPr>
          <a:lstStyle/>
          <a:p>
            <a:r>
              <a:rPr lang="en-US" dirty="0"/>
              <a:t>Interview:</a:t>
            </a:r>
          </a:p>
          <a:p>
            <a:r>
              <a:rPr lang="en-US" dirty="0"/>
              <a:t>https://drive.google.com/file/d/1wQX8C-7zLsk2slIsYE3SsYWF0GtmPRnZ/view?usp=drive_link</a:t>
            </a:r>
          </a:p>
        </p:txBody>
      </p:sp>
      <p:sp>
        <p:nvSpPr>
          <p:cNvPr id="6" name="TextBox 5">
            <a:extLst>
              <a:ext uri="{FF2B5EF4-FFF2-40B4-BE49-F238E27FC236}">
                <a16:creationId xmlns:a16="http://schemas.microsoft.com/office/drawing/2014/main" id="{246CE265-E0C3-DDF0-7E79-4395C6489C5B}"/>
              </a:ext>
            </a:extLst>
          </p:cNvPr>
          <p:cNvSpPr txBox="1"/>
          <p:nvPr/>
        </p:nvSpPr>
        <p:spPr>
          <a:xfrm>
            <a:off x="300941" y="1065796"/>
            <a:ext cx="10648710" cy="646331"/>
          </a:xfrm>
          <a:prstGeom prst="rect">
            <a:avLst/>
          </a:prstGeom>
          <a:noFill/>
        </p:spPr>
        <p:txBody>
          <a:bodyPr wrap="square" rtlCol="0">
            <a:spAutoFit/>
          </a:bodyPr>
          <a:lstStyle/>
          <a:p>
            <a:r>
              <a:rPr lang="en-US" dirty="0"/>
              <a:t>Video:</a:t>
            </a:r>
          </a:p>
          <a:p>
            <a:r>
              <a:rPr lang="en-US" dirty="0"/>
              <a:t>https://drive.google.com/file/d/1y-CftnpxhZ-2SomtutKCQ3s1TgyKmKwZ/view?usp=drive_link</a:t>
            </a:r>
          </a:p>
        </p:txBody>
      </p:sp>
      <p:sp>
        <p:nvSpPr>
          <p:cNvPr id="7" name="TextBox 6">
            <a:extLst>
              <a:ext uri="{FF2B5EF4-FFF2-40B4-BE49-F238E27FC236}">
                <a16:creationId xmlns:a16="http://schemas.microsoft.com/office/drawing/2014/main" id="{95327FC9-7EC8-F99A-CA68-4D1F8E0C5EDD}"/>
              </a:ext>
            </a:extLst>
          </p:cNvPr>
          <p:cNvSpPr txBox="1"/>
          <p:nvPr/>
        </p:nvSpPr>
        <p:spPr>
          <a:xfrm>
            <a:off x="300941" y="2413735"/>
            <a:ext cx="10648710" cy="2862322"/>
          </a:xfrm>
          <a:prstGeom prst="rect">
            <a:avLst/>
          </a:prstGeom>
          <a:noFill/>
        </p:spPr>
        <p:txBody>
          <a:bodyPr wrap="square" rtlCol="0">
            <a:spAutoFit/>
          </a:bodyPr>
          <a:lstStyle/>
          <a:p>
            <a:r>
              <a:rPr lang="en-US" dirty="0"/>
              <a:t>Done by:</a:t>
            </a:r>
          </a:p>
          <a:p>
            <a:endParaRPr lang="en-US" dirty="0"/>
          </a:p>
          <a:p>
            <a:r>
              <a:rPr lang="en-US" dirty="0"/>
              <a:t>PowerPoint: Elina + Bezawit </a:t>
            </a:r>
          </a:p>
          <a:p>
            <a:endParaRPr lang="en-US" dirty="0"/>
          </a:p>
          <a:p>
            <a:r>
              <a:rPr lang="en-US" dirty="0"/>
              <a:t>Interview: Adam</a:t>
            </a:r>
          </a:p>
          <a:p>
            <a:endParaRPr lang="en-US" dirty="0"/>
          </a:p>
          <a:p>
            <a:r>
              <a:rPr lang="en-US" dirty="0"/>
              <a:t>Pictures : Osama</a:t>
            </a:r>
          </a:p>
          <a:p>
            <a:endParaRPr lang="en-US" dirty="0"/>
          </a:p>
          <a:p>
            <a:r>
              <a:rPr lang="en-US" dirty="0"/>
              <a:t>Video : Bezawit</a:t>
            </a:r>
          </a:p>
          <a:p>
            <a:r>
              <a:rPr lang="en-US" dirty="0"/>
              <a:t> </a:t>
            </a:r>
          </a:p>
        </p:txBody>
      </p:sp>
    </p:spTree>
    <p:extLst>
      <p:ext uri="{BB962C8B-B14F-4D97-AF65-F5344CB8AC3E}">
        <p14:creationId xmlns:p14="http://schemas.microsoft.com/office/powerpoint/2010/main" val="36040492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1507</TotalTime>
  <Words>388</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Traditional music in Jordan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Dudu</dc:creator>
  <cp:lastModifiedBy>Dudu</cp:lastModifiedBy>
  <cp:revision>2</cp:revision>
  <dcterms:created xsi:type="dcterms:W3CDTF">2023-10-30T12:40:57Z</dcterms:created>
  <dcterms:modified xsi:type="dcterms:W3CDTF">2023-10-31T13:49:21Z</dcterms:modified>
</cp:coreProperties>
</file>