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57" r:id="rId5"/>
    <p:sldId id="269" r:id="rId6"/>
    <p:sldId id="281" r:id="rId7"/>
    <p:sldId id="270" r:id="rId8"/>
    <p:sldId id="277" r:id="rId9"/>
    <p:sldId id="278" r:id="rId10"/>
    <p:sldId id="279" r:id="rId11"/>
    <p:sldId id="27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458E"/>
    <a:srgbClr val="2C567A"/>
    <a:srgbClr val="0D1D51"/>
    <a:srgbClr val="0072C7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87949" autoAdjust="0"/>
  </p:normalViewPr>
  <p:slideViewPr>
    <p:cSldViewPr snapToGrid="0" showGuides="1">
      <p:cViewPr varScale="1">
        <p:scale>
          <a:sx n="74" d="100"/>
          <a:sy n="74" d="100"/>
        </p:scale>
        <p:origin x="85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1560" y="-146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27243D74-B9C1-450A-B0F3-6C6DCB0CF20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2C27C33-9BB1-41D5-A236-12767E7E722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AB3EA8-A58D-4C92-A3AB-D271CCC294C7}" type="datetimeFigureOut">
              <a:rPr lang="en-US" smtClean="0"/>
              <a:t>10/31/2023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4A7EADB-04A4-4093-B238-438E2C7317A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DDD8696-706D-440E-AE04-4C644F0613E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2A5DE8-F2C4-4DB3-88D1-656DCD59E7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8243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FB4FA-E877-413E-B608-88789D806C57}" type="datetimeFigureOut">
              <a:rPr lang="en-US" noProof="0" smtClean="0"/>
              <a:t>10/31/2023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36304E-FDE3-4B4F-A3B7-EBE87F3FA5E2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85138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530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398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078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122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noProof="0" dirty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=""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=""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=""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99" y="1312605"/>
            <a:ext cx="1745251" cy="67336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8496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email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=""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=""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=""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99" y="1844881"/>
            <a:ext cx="1745251" cy="67336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4E0FBE0E-A6B0-483E-93DD-5C20DA069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/>
            </a:lvl1pPr>
          </a:lstStyle>
          <a:p>
            <a:pPr marL="228600" lvl="0" indent="-228600"/>
            <a:r>
              <a:rPr lang="en-US" noProof="0" dirty="0"/>
              <a:t>Website </a:t>
            </a:r>
            <a:r>
              <a:rPr lang="en-US" noProof="0" dirty="0" err="1"/>
              <a:t>url</a:t>
            </a:r>
            <a:r>
              <a:rPr lang="en-US" noProof="0" dirty="0"/>
              <a:t> here</a:t>
            </a:r>
          </a:p>
        </p:txBody>
      </p:sp>
      <p:pic>
        <p:nvPicPr>
          <p:cNvPr id="17" name="Graphic 16" descr="Envelope">
            <a:extLst>
              <a:ext uri="{FF2B5EF4-FFF2-40B4-BE49-F238E27FC236}">
                <a16:creationId xmlns="" xmlns:a16="http://schemas.microsoft.com/office/drawing/2014/main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18" name="Graphic 17" descr="Network">
            <a:extLst>
              <a:ext uri="{FF2B5EF4-FFF2-40B4-BE49-F238E27FC236}">
                <a16:creationId xmlns="" xmlns:a16="http://schemas.microsoft.com/office/drawing/2014/main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CE9908F-CF81-43F9-880A-401D0C0FB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429000"/>
            <a:ext cx="5011410" cy="651448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 noProof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37136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=""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=""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=""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77C312F4-62C2-4903-8C4B-423A8717E481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 descr="Envelope">
            <a:extLst>
              <a:ext uri="{FF2B5EF4-FFF2-40B4-BE49-F238E27FC236}">
                <a16:creationId xmlns="" xmlns:a16="http://schemas.microsoft.com/office/drawing/2014/main" id="{A686352B-226C-4579-B831-0DC14EC389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20" name="Graphic 19" descr="Network">
            <a:extLst>
              <a:ext uri="{FF2B5EF4-FFF2-40B4-BE49-F238E27FC236}">
                <a16:creationId xmlns="" xmlns:a16="http://schemas.microsoft.com/office/drawing/2014/main" id="{460C8169-012B-451A-A6C2-6FEC0DC82AF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1" name="Subtitle 2">
            <a:extLst>
              <a:ext uri="{FF2B5EF4-FFF2-40B4-BE49-F238E27FC236}">
                <a16:creationId xmlns="" xmlns:a16="http://schemas.microsoft.com/office/drawing/2014/main" id="{ADF17BC1-06CE-42EA-A970-31A7ED871A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email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="" xmlns:a16="http://schemas.microsoft.com/office/drawing/2014/main" id="{7035F1B3-4E91-44FF-B4E7-E5D87C7A03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 dirty="0"/>
              <a:t>Website </a:t>
            </a:r>
            <a:r>
              <a:rPr lang="en-US" noProof="0" dirty="0" err="1"/>
              <a:t>url</a:t>
            </a:r>
            <a:r>
              <a:rPr lang="en-US" noProof="0" dirty="0"/>
              <a:t> here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="" xmlns:a16="http://schemas.microsoft.com/office/drawing/2014/main" id="{525B5135-F466-4A63-A42C-3BB2BAA7D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158641"/>
            <a:ext cx="5011410" cy="921807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 dirty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 noProof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101070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1F54E98B-AC75-484D-9121-68498EB888AA}"/>
              </a:ext>
            </a:extLst>
          </p:cNvPr>
          <p:cNvSpPr/>
          <p:nvPr userDrawn="1"/>
        </p:nvSpPr>
        <p:spPr>
          <a:xfrm>
            <a:off x="754010" y="708293"/>
            <a:ext cx="5334029" cy="5334029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 dirty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=""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=""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90578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5FC40B0-ED27-47E5-A3C2-32A8418567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38" y="6260507"/>
            <a:ext cx="1075427" cy="414929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=""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D5251EA-F450-4DD1-995B-DC89513424C8}"/>
              </a:ext>
            </a:extLst>
          </p:cNvPr>
          <p:cNvGrpSpPr/>
          <p:nvPr userDrawn="1"/>
        </p:nvGrpSpPr>
        <p:grpSpPr>
          <a:xfrm rot="16200000">
            <a:off x="1637386" y="1473117"/>
            <a:ext cx="8917229" cy="10769768"/>
            <a:chOff x="-1728305" y="-2049517"/>
            <a:chExt cx="8917229" cy="10769768"/>
          </a:xfrm>
        </p:grpSpPr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44882F4E-E8C8-46FE-A9C8-7B79782767F6}"/>
                </a:ext>
              </a:extLst>
            </p:cNvPr>
            <p:cNvSpPr/>
            <p:nvPr userDrawn="1"/>
          </p:nvSpPr>
          <p:spPr>
            <a:xfrm>
              <a:off x="754010" y="708293"/>
              <a:ext cx="5334029" cy="5334029"/>
            </a:xfrm>
            <a:prstGeom prst="ellipse">
              <a:avLst/>
            </a:prstGeom>
            <a:solidFill>
              <a:schemeClr val="bg1"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="" xmlns:a16="http://schemas.microsoft.com/office/drawing/2014/main" id="{965CD13B-04FB-40D5-AF62-2F43CF49BA9B}"/>
                </a:ext>
              </a:extLst>
            </p:cNvPr>
            <p:cNvGrpSpPr/>
            <p:nvPr userDrawn="1"/>
          </p:nvGrpSpPr>
          <p:grpSpPr>
            <a:xfrm>
              <a:off x="-1728305" y="-2049517"/>
              <a:ext cx="8917229" cy="10769768"/>
              <a:chOff x="11114088" y="2241550"/>
              <a:chExt cx="1905000" cy="2354263"/>
            </a:xfrm>
            <a:solidFill>
              <a:schemeClr val="bg1">
                <a:alpha val="16000"/>
              </a:schemeClr>
            </a:solidFill>
          </p:grpSpPr>
          <p:sp>
            <p:nvSpPr>
              <p:cNvPr id="19" name="Freeform 5">
                <a:extLst>
                  <a:ext uri="{FF2B5EF4-FFF2-40B4-BE49-F238E27FC236}">
                    <a16:creationId xmlns="" xmlns:a16="http://schemas.microsoft.com/office/drawing/2014/main" id="{01876F8F-C11E-4FB2-8150-1F0602752F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4088" y="2241550"/>
                <a:ext cx="1905000" cy="2354263"/>
              </a:xfrm>
              <a:custGeom>
                <a:avLst/>
                <a:gdLst>
                  <a:gd name="T0" fmla="*/ 0 w 447"/>
                  <a:gd name="T1" fmla="*/ 264 h 553"/>
                  <a:gd name="T2" fmla="*/ 141 w 447"/>
                  <a:gd name="T3" fmla="*/ 48 h 553"/>
                  <a:gd name="T4" fmla="*/ 414 w 447"/>
                  <a:gd name="T5" fmla="*/ 67 h 553"/>
                  <a:gd name="T6" fmla="*/ 438 w 447"/>
                  <a:gd name="T7" fmla="*/ 98 h 553"/>
                  <a:gd name="T8" fmla="*/ 391 w 447"/>
                  <a:gd name="T9" fmla="*/ 111 h 553"/>
                  <a:gd name="T10" fmla="*/ 94 w 447"/>
                  <a:gd name="T11" fmla="*/ 149 h 553"/>
                  <a:gd name="T12" fmla="*/ 107 w 447"/>
                  <a:gd name="T13" fmla="*/ 424 h 553"/>
                  <a:gd name="T14" fmla="*/ 383 w 447"/>
                  <a:gd name="T15" fmla="*/ 453 h 553"/>
                  <a:gd name="T16" fmla="*/ 393 w 447"/>
                  <a:gd name="T17" fmla="*/ 446 h 553"/>
                  <a:gd name="T18" fmla="*/ 433 w 447"/>
                  <a:gd name="T19" fmla="*/ 449 h 553"/>
                  <a:gd name="T20" fmla="*/ 421 w 447"/>
                  <a:gd name="T21" fmla="*/ 485 h 553"/>
                  <a:gd name="T22" fmla="*/ 194 w 447"/>
                  <a:gd name="T23" fmla="*/ 531 h 553"/>
                  <a:gd name="T24" fmla="*/ 0 w 447"/>
                  <a:gd name="T25" fmla="*/ 264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7" h="553">
                    <a:moveTo>
                      <a:pt x="0" y="264"/>
                    </a:moveTo>
                    <a:cubicBezTo>
                      <a:pt x="5" y="176"/>
                      <a:pt x="49" y="96"/>
                      <a:pt x="141" y="48"/>
                    </a:cubicBezTo>
                    <a:cubicBezTo>
                      <a:pt x="235" y="0"/>
                      <a:pt x="327" y="9"/>
                      <a:pt x="414" y="67"/>
                    </a:cubicBezTo>
                    <a:cubicBezTo>
                      <a:pt x="425" y="75"/>
                      <a:pt x="439" y="82"/>
                      <a:pt x="438" y="98"/>
                    </a:cubicBezTo>
                    <a:cubicBezTo>
                      <a:pt x="437" y="120"/>
                      <a:pt x="413" y="127"/>
                      <a:pt x="391" y="111"/>
                    </a:cubicBezTo>
                    <a:cubicBezTo>
                      <a:pt x="294" y="40"/>
                      <a:pt x="166" y="56"/>
                      <a:pt x="94" y="149"/>
                    </a:cubicBezTo>
                    <a:cubicBezTo>
                      <a:pt x="30" y="231"/>
                      <a:pt x="36" y="349"/>
                      <a:pt x="107" y="424"/>
                    </a:cubicBezTo>
                    <a:cubicBezTo>
                      <a:pt x="180" y="502"/>
                      <a:pt x="296" y="514"/>
                      <a:pt x="383" y="453"/>
                    </a:cubicBezTo>
                    <a:cubicBezTo>
                      <a:pt x="386" y="451"/>
                      <a:pt x="390" y="449"/>
                      <a:pt x="393" y="446"/>
                    </a:cubicBezTo>
                    <a:cubicBezTo>
                      <a:pt x="407" y="433"/>
                      <a:pt x="420" y="433"/>
                      <a:pt x="433" y="449"/>
                    </a:cubicBezTo>
                    <a:cubicBezTo>
                      <a:pt x="447" y="467"/>
                      <a:pt x="433" y="477"/>
                      <a:pt x="421" y="485"/>
                    </a:cubicBezTo>
                    <a:cubicBezTo>
                      <a:pt x="353" y="537"/>
                      <a:pt x="277" y="553"/>
                      <a:pt x="194" y="531"/>
                    </a:cubicBezTo>
                    <a:cubicBezTo>
                      <a:pt x="79" y="501"/>
                      <a:pt x="1" y="397"/>
                      <a:pt x="0" y="2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/>
              </a:p>
            </p:txBody>
          </p:sp>
          <p:sp>
            <p:nvSpPr>
              <p:cNvPr id="20" name="Freeform 6">
                <a:extLst>
                  <a:ext uri="{FF2B5EF4-FFF2-40B4-BE49-F238E27FC236}">
                    <a16:creationId xmlns="" xmlns:a16="http://schemas.microsoft.com/office/drawing/2014/main" id="{08A1D05F-5F61-4156-8C83-1A002AA1E8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12538" y="2590800"/>
                <a:ext cx="835025" cy="1673225"/>
              </a:xfrm>
              <a:custGeom>
                <a:avLst/>
                <a:gdLst>
                  <a:gd name="T0" fmla="*/ 0 w 196"/>
                  <a:gd name="T1" fmla="*/ 198 h 393"/>
                  <a:gd name="T2" fmla="*/ 157 w 196"/>
                  <a:gd name="T3" fmla="*/ 8 h 393"/>
                  <a:gd name="T4" fmla="*/ 192 w 196"/>
                  <a:gd name="T5" fmla="*/ 22 h 393"/>
                  <a:gd name="T6" fmla="*/ 167 w 196"/>
                  <a:gd name="T7" fmla="*/ 56 h 393"/>
                  <a:gd name="T8" fmla="*/ 48 w 196"/>
                  <a:gd name="T9" fmla="*/ 198 h 393"/>
                  <a:gd name="T10" fmla="*/ 170 w 196"/>
                  <a:gd name="T11" fmla="*/ 339 h 393"/>
                  <a:gd name="T12" fmla="*/ 193 w 196"/>
                  <a:gd name="T13" fmla="*/ 372 h 393"/>
                  <a:gd name="T14" fmla="*/ 160 w 196"/>
                  <a:gd name="T15" fmla="*/ 387 h 393"/>
                  <a:gd name="T16" fmla="*/ 0 w 196"/>
                  <a:gd name="T17" fmla="*/ 198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6" h="393">
                    <a:moveTo>
                      <a:pt x="0" y="198"/>
                    </a:moveTo>
                    <a:cubicBezTo>
                      <a:pt x="0" y="103"/>
                      <a:pt x="64" y="26"/>
                      <a:pt x="157" y="8"/>
                    </a:cubicBezTo>
                    <a:cubicBezTo>
                      <a:pt x="171" y="6"/>
                      <a:pt x="188" y="0"/>
                      <a:pt x="192" y="22"/>
                    </a:cubicBezTo>
                    <a:cubicBezTo>
                      <a:pt x="196" y="41"/>
                      <a:pt x="190" y="52"/>
                      <a:pt x="167" y="56"/>
                    </a:cubicBezTo>
                    <a:cubicBezTo>
                      <a:pt x="95" y="70"/>
                      <a:pt x="47" y="129"/>
                      <a:pt x="48" y="198"/>
                    </a:cubicBezTo>
                    <a:cubicBezTo>
                      <a:pt x="48" y="267"/>
                      <a:pt x="97" y="325"/>
                      <a:pt x="170" y="339"/>
                    </a:cubicBezTo>
                    <a:cubicBezTo>
                      <a:pt x="191" y="343"/>
                      <a:pt x="195" y="354"/>
                      <a:pt x="193" y="372"/>
                    </a:cubicBezTo>
                    <a:cubicBezTo>
                      <a:pt x="190" y="393"/>
                      <a:pt x="174" y="389"/>
                      <a:pt x="160" y="387"/>
                    </a:cubicBezTo>
                    <a:cubicBezTo>
                      <a:pt x="70" y="375"/>
                      <a:pt x="0" y="293"/>
                      <a:pt x="0" y="1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/>
              </a:p>
            </p:txBody>
          </p:sp>
        </p:grpSp>
      </p:grpSp>
      <p:sp>
        <p:nvSpPr>
          <p:cNvPr id="21" name="Text Placeholder 2">
            <a:extLst>
              <a:ext uri="{FF2B5EF4-FFF2-40B4-BE49-F238E27FC236}">
                <a16:creationId xmlns="" xmlns:a16="http://schemas.microsoft.com/office/drawing/2014/main" id="{4D77C47B-CC1E-41DA-9146-5DFD63065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153348"/>
            <a:ext cx="10515600" cy="648543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654412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60E0B501-22AA-4685-BE9B-A267F6F675A7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4" name="Freeform 5">
              <a:extLst>
                <a:ext uri="{FF2B5EF4-FFF2-40B4-BE49-F238E27FC236}">
                  <a16:creationId xmlns="" xmlns:a16="http://schemas.microsoft.com/office/drawing/2014/main" id="{5D0E179E-CA3D-4874-9ACD-F8990F48F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5" name="Freeform 6">
              <a:extLst>
                <a:ext uri="{FF2B5EF4-FFF2-40B4-BE49-F238E27FC236}">
                  <a16:creationId xmlns="" xmlns:a16="http://schemas.microsoft.com/office/drawing/2014/main" id="{A9C53936-B93A-4CF6-8766-2FA93ACFE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6" name="Freeform 7">
              <a:extLst>
                <a:ext uri="{FF2B5EF4-FFF2-40B4-BE49-F238E27FC236}">
                  <a16:creationId xmlns="" xmlns:a16="http://schemas.microsoft.com/office/drawing/2014/main" id="{5776DEA2-5422-4F51-B359-652B71274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=""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="" xmlns:a16="http://schemas.microsoft.com/office/drawing/2014/main" id="{1A1F33A2-66F7-4D85-99DD-7B00F265A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825625"/>
            <a:ext cx="10837862" cy="4351338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C2DFD46-BF74-47BA-A496-92ED1979C3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="" xmlns:a16="http://schemas.microsoft.com/office/drawing/2014/main" id="{EF788279-D710-447A-9E71-4D134457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897589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C2A6B906-ACDA-40FD-8AC8-0B693AB1279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9" name="Freeform 5">
              <a:extLst>
                <a:ext uri="{FF2B5EF4-FFF2-40B4-BE49-F238E27FC236}">
                  <a16:creationId xmlns="" xmlns:a16="http://schemas.microsoft.com/office/drawing/2014/main" id="{717F7366-5A99-4065-90C2-AE7DF5DD0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0" name="Freeform 6">
              <a:extLst>
                <a:ext uri="{FF2B5EF4-FFF2-40B4-BE49-F238E27FC236}">
                  <a16:creationId xmlns="" xmlns:a16="http://schemas.microsoft.com/office/drawing/2014/main" id="{90A089CA-63B9-4456-B0B1-17C75EBFB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2" name="Freeform 7">
              <a:extLst>
                <a:ext uri="{FF2B5EF4-FFF2-40B4-BE49-F238E27FC236}">
                  <a16:creationId xmlns="" xmlns:a16="http://schemas.microsoft.com/office/drawing/2014/main" id="{8D36B2D1-BCFE-43FC-8743-7B7A30E1A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=""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="" xmlns:a16="http://schemas.microsoft.com/office/drawing/2014/main" id="{079DA8F4-EDD3-4D62-A90B-8C3C1AFB0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8" y="1825625"/>
            <a:ext cx="5503862" cy="4351338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="" xmlns:a16="http://schemas.microsoft.com/office/drawing/2014/main" id="{DA0DA994-B4A9-447A-BEBF-3EA31D375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332150F9-14BF-4DCB-884D-49596914C2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="" xmlns:a16="http://schemas.microsoft.com/office/drawing/2014/main" id="{19DEF115-82C2-4E9D-A22C-8DA561FB3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92934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616F52B4-215E-4237-893C-E22B23804744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2" name="Freeform 5">
              <a:extLst>
                <a:ext uri="{FF2B5EF4-FFF2-40B4-BE49-F238E27FC236}">
                  <a16:creationId xmlns="" xmlns:a16="http://schemas.microsoft.com/office/drawing/2014/main" id="{B7C40C77-B795-4B07-B92D-2E8A56635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3" name="Freeform 6">
              <a:extLst>
                <a:ext uri="{FF2B5EF4-FFF2-40B4-BE49-F238E27FC236}">
                  <a16:creationId xmlns="" xmlns:a16="http://schemas.microsoft.com/office/drawing/2014/main" id="{6E703A1E-5F10-4BB5-9D52-77CB6F599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4" name="Freeform 7">
              <a:extLst>
                <a:ext uri="{FF2B5EF4-FFF2-40B4-BE49-F238E27FC236}">
                  <a16:creationId xmlns="" xmlns:a16="http://schemas.microsoft.com/office/drawing/2014/main" id="{22CEE04C-09CE-41CF-937D-EC2D3C23E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=""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Text Placeholder 2">
            <a:extLst>
              <a:ext uri="{FF2B5EF4-FFF2-40B4-BE49-F238E27FC236}">
                <a16:creationId xmlns="" xmlns:a16="http://schemas.microsoft.com/office/drawing/2014/main" id="{774CF4BA-8DCB-42CF-A2C4-D6AF95EE3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="" xmlns:a16="http://schemas.microsoft.com/office/drawing/2014/main" id="{67BA8B6E-A28D-4658-8C91-6CA7BD539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5938" y="2505075"/>
            <a:ext cx="5157787" cy="3684588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sp>
        <p:nvSpPr>
          <p:cNvPr id="18" name="Text Placeholder 4">
            <a:extLst>
              <a:ext uri="{FF2B5EF4-FFF2-40B4-BE49-F238E27FC236}">
                <a16:creationId xmlns="" xmlns:a16="http://schemas.microsoft.com/office/drawing/2014/main" id="{F73B3215-82DB-4DBF-9E77-3AE2308C69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="" xmlns:a16="http://schemas.microsoft.com/office/drawing/2014/main" id="{8DFD34E8-36CC-4FFE-926B-C170208FED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03383C6B-3BE4-4380-AF26-1C21492FCE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="" xmlns:a16="http://schemas.microsoft.com/office/drawing/2014/main" id="{AE3770E9-CB74-47B0-8229-91F6F7560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61794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="" xmlns:a16="http://schemas.microsoft.com/office/drawing/2014/main" id="{C57825D7-DD33-4B70-BBBE-D46E7A535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768485"/>
            <a:ext cx="5305662" cy="5305662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 flipH="1">
            <a:off x="5400786" y="-2003509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=""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=""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19" name="Title 1">
            <a:extLst>
              <a:ext uri="{FF2B5EF4-FFF2-40B4-BE49-F238E27FC236}">
                <a16:creationId xmlns="" xmlns:a16="http://schemas.microsoft.com/office/drawing/2014/main" id="{19A1397F-1946-4CBE-9EC5-159C3CBC7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20" name="Text Placeholder 3">
            <a:extLst>
              <a:ext uri="{FF2B5EF4-FFF2-40B4-BE49-F238E27FC236}">
                <a16:creationId xmlns="" xmlns:a16="http://schemas.microsoft.com/office/drawing/2014/main" id="{C535F2AB-153E-44A9-97BE-00553BEC1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6298D65-1027-4897-A948-DCEEF8FC3D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857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9F866E5C-B8AA-4805-B232-831BA01AAF1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0" name="Freeform 5">
              <a:extLst>
                <a:ext uri="{FF2B5EF4-FFF2-40B4-BE49-F238E27FC236}">
                  <a16:creationId xmlns="" xmlns:a16="http://schemas.microsoft.com/office/drawing/2014/main" id="{F98614F0-2DA3-4F29-8CB3-D61424AC8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2" name="Freeform 6">
              <a:extLst>
                <a:ext uri="{FF2B5EF4-FFF2-40B4-BE49-F238E27FC236}">
                  <a16:creationId xmlns="" xmlns:a16="http://schemas.microsoft.com/office/drawing/2014/main" id="{66D52F08-13EC-4AB4-BB79-89A5395A0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3" name="Freeform 7">
              <a:extLst>
                <a:ext uri="{FF2B5EF4-FFF2-40B4-BE49-F238E27FC236}">
                  <a16:creationId xmlns="" xmlns:a16="http://schemas.microsoft.com/office/drawing/2014/main" id="{2544236D-8C3A-41EF-9A68-C84A8A7D0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=""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9009D5C6-6206-4291-8037-67DC025F0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17" name="Text Placeholder 3">
            <a:extLst>
              <a:ext uri="{FF2B5EF4-FFF2-40B4-BE49-F238E27FC236}">
                <a16:creationId xmlns="" xmlns:a16="http://schemas.microsoft.com/office/drawing/2014/main" id="{BEB643FD-AA85-4A43-8EBD-AFD10DD98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="" xmlns:a16="http://schemas.microsoft.com/office/drawing/2014/main" id="{9001F313-F798-43BE-AFF0-A68C84C36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91881DEA-0ECB-4310-ADF5-4337ACB433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10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 dirty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=""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=""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=""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214083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333" userDrawn="1">
          <p15:clr>
            <a:srgbClr val="FBAE40"/>
          </p15:clr>
        </p15:guide>
        <p15:guide id="4" pos="36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ACB5603-8A62-4D45-B6EF-0D7E2D5FC4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39388" y="1154832"/>
            <a:ext cx="7900525" cy="764460"/>
          </a:xfrm>
        </p:spPr>
        <p:txBody>
          <a:bodyPr>
            <a:noAutofit/>
          </a:bodyPr>
          <a:lstStyle>
            <a:lvl1pPr marL="0" indent="0" algn="ctr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Dummy Text Comes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5FC40B0-ED27-47E5-A3C2-32A8418567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38" y="6260507"/>
            <a:ext cx="1075427" cy="414929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=""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="" xmlns:a16="http://schemas.microsoft.com/office/drawing/2014/main" id="{B5A30B6B-EEDB-4142-8138-D50F5A307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93041" y="2270376"/>
            <a:ext cx="6206400" cy="4587625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504955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42E17FB3-B5C4-4B3A-A57B-C6493A9D0C66}"/>
              </a:ext>
            </a:extLst>
          </p:cNvPr>
          <p:cNvGrpSpPr/>
          <p:nvPr userDrawn="1"/>
        </p:nvGrpSpPr>
        <p:grpSpPr>
          <a:xfrm rot="8650774">
            <a:off x="5037655" y="4336093"/>
            <a:ext cx="1905000" cy="2354263"/>
            <a:chOff x="11114088" y="2241550"/>
            <a:chExt cx="1905000" cy="2354263"/>
          </a:xfrm>
          <a:solidFill>
            <a:schemeClr val="bg2"/>
          </a:solidFill>
        </p:grpSpPr>
        <p:sp>
          <p:nvSpPr>
            <p:cNvPr id="11" name="Freeform 5">
              <a:extLst>
                <a:ext uri="{FF2B5EF4-FFF2-40B4-BE49-F238E27FC236}">
                  <a16:creationId xmlns="" xmlns:a16="http://schemas.microsoft.com/office/drawing/2014/main" id="{DCA6C454-F761-4265-BB5E-DFD947CC3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2" name="Freeform 6">
              <a:extLst>
                <a:ext uri="{FF2B5EF4-FFF2-40B4-BE49-F238E27FC236}">
                  <a16:creationId xmlns="" xmlns:a16="http://schemas.microsoft.com/office/drawing/2014/main" id="{6B853B2F-9E1C-4AC4-9344-8610498D5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="" xmlns:a16="http://schemas.microsoft.com/office/drawing/2014/main" id="{B7FCC84B-2235-4948-8277-8363DFC69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=""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=""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2E646B4F-6CCB-724C-9D5E-6D577002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96208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=""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=""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7854462" y="988536"/>
            <a:ext cx="4329129" cy="488092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107816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Picture Placeholder 5">
            <a:extLst>
              <a:ext uri="{FF2B5EF4-FFF2-40B4-BE49-F238E27FC236}">
                <a16:creationId xmlns=""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55212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69986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12E4E194-63F1-4D43-AC02-75733DF045E9}"/>
              </a:ext>
            </a:extLst>
          </p:cNvPr>
          <p:cNvSpPr/>
          <p:nvPr userDrawn="1"/>
        </p:nvSpPr>
        <p:spPr>
          <a:xfrm>
            <a:off x="8308181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E799E3E2-888B-2343-9A63-F84C03265CB5}"/>
              </a:ext>
            </a:extLst>
          </p:cNvPr>
          <p:cNvSpPr>
            <a:spLocks noChangeAspect="1"/>
          </p:cNvSpPr>
          <p:nvPr userDrawn="1"/>
        </p:nvSpPr>
        <p:spPr>
          <a:xfrm>
            <a:off x="9833702" y="1823757"/>
            <a:ext cx="832104" cy="83210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Picture Placeholder 11">
            <a:extLst>
              <a:ext uri="{FF2B5EF4-FFF2-40B4-BE49-F238E27FC236}">
                <a16:creationId xmlns="" xmlns:a16="http://schemas.microsoft.com/office/drawing/2014/main" id="{8FEDE8EF-5B7A-A741-9A56-D365CAE01B6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998318" y="1988373"/>
            <a:ext cx="502873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755C1FB-E61C-4BBC-8179-D34908DEA1B6}"/>
              </a:ext>
            </a:extLst>
          </p:cNvPr>
          <p:cNvSpPr/>
          <p:nvPr userDrawn="1"/>
        </p:nvSpPr>
        <p:spPr>
          <a:xfrm>
            <a:off x="0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8C1E0992-271E-4948-9461-C7AA54AF8FEA}"/>
              </a:ext>
            </a:extLst>
          </p:cNvPr>
          <p:cNvSpPr>
            <a:spLocks noChangeAspect="1"/>
          </p:cNvSpPr>
          <p:nvPr userDrawn="1"/>
        </p:nvSpPr>
        <p:spPr>
          <a:xfrm>
            <a:off x="1526011" y="1823757"/>
            <a:ext cx="832104" cy="832104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9126" y="3207024"/>
            <a:ext cx="3445566" cy="2504663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=""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=""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35B71D50-AA4B-4E0C-8F6A-0F64F2C8A8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83819" y="1630018"/>
            <a:ext cx="4424362" cy="4373217"/>
          </a:xfr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="" xmlns:a16="http://schemas.microsoft.com/office/drawing/2014/main" id="{147C9C38-5B17-467D-B581-EF28ECB11E8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527490" y="3207024"/>
            <a:ext cx="3445200" cy="2504663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=""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219126" y="2711636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="" xmlns:a16="http://schemas.microsoft.com/office/drawing/2014/main" id="{F694448B-800C-40EF-8F61-18C018E8374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527124" y="2711636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="" xmlns:a16="http://schemas.microsoft.com/office/drawing/2014/main" id="{483B974E-5202-4EAD-9D55-4129C84BAE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690627" y="1988373"/>
            <a:ext cx="502873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1741033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1B6EB0C6-606C-4AFB-8FF8-AB43606B95BD}"/>
              </a:ext>
            </a:extLst>
          </p:cNvPr>
          <p:cNvSpPr/>
          <p:nvPr userDrawn="1"/>
        </p:nvSpPr>
        <p:spPr>
          <a:xfrm>
            <a:off x="6599236" y="4707908"/>
            <a:ext cx="5592763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5CE6D5A-A5C0-4B12-A26A-691D5743FA5C}"/>
              </a:ext>
            </a:extLst>
          </p:cNvPr>
          <p:cNvSpPr/>
          <p:nvPr userDrawn="1"/>
        </p:nvSpPr>
        <p:spPr>
          <a:xfrm>
            <a:off x="-82063" y="1648186"/>
            <a:ext cx="5709139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0934" y="2863158"/>
            <a:ext cx="4074002" cy="2846648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=""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=""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=""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309370" y="1903728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18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Topic 01 comes here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="" xmlns:a16="http://schemas.microsoft.com/office/drawing/2014/main" id="{E5123CE7-2F8A-489B-BD99-0C2A33ADF49A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7327918" y="1648186"/>
            <a:ext cx="4074002" cy="2834508"/>
          </a:xfrm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="" xmlns:a16="http://schemas.microsoft.com/office/drawing/2014/main" id="{07730BCF-AC2A-4FEC-8F01-63964DB444CF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475709" y="4963450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800" b="1" cap="all" baseline="0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Topic 02 comes here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919C8692-230B-D543-A7F7-4FD61B04D1C6}"/>
              </a:ext>
            </a:extLst>
          </p:cNvPr>
          <p:cNvSpPr>
            <a:spLocks noChangeAspect="1"/>
          </p:cNvSpPr>
          <p:nvPr userDrawn="1"/>
        </p:nvSpPr>
        <p:spPr>
          <a:xfrm>
            <a:off x="5084763" y="1652762"/>
            <a:ext cx="1001899" cy="1001899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Picture Placeholder 11">
            <a:extLst>
              <a:ext uri="{FF2B5EF4-FFF2-40B4-BE49-F238E27FC236}">
                <a16:creationId xmlns="" xmlns:a16="http://schemas.microsoft.com/office/drawing/2014/main" id="{E150BFC7-A11D-CC46-B5A2-8BD93C26950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282969" y="1850968"/>
            <a:ext cx="605487" cy="605487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28" name="Oval 27">
            <a:extLst>
              <a:ext uri="{FF2B5EF4-FFF2-40B4-BE49-F238E27FC236}">
                <a16:creationId xmlns="" xmlns:a16="http://schemas.microsoft.com/office/drawing/2014/main" id="{F95B55F4-B501-3440-8904-A1C7F049CBE8}"/>
              </a:ext>
            </a:extLst>
          </p:cNvPr>
          <p:cNvSpPr>
            <a:spLocks noChangeAspect="1"/>
          </p:cNvSpPr>
          <p:nvPr userDrawn="1"/>
        </p:nvSpPr>
        <p:spPr>
          <a:xfrm>
            <a:off x="6100576" y="4707907"/>
            <a:ext cx="1001899" cy="100189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Picture Placeholder 11">
            <a:extLst>
              <a:ext uri="{FF2B5EF4-FFF2-40B4-BE49-F238E27FC236}">
                <a16:creationId xmlns="" xmlns:a16="http://schemas.microsoft.com/office/drawing/2014/main" id="{F2116994-BE3E-6A43-9C15-E71BA8EC821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298782" y="4906113"/>
            <a:ext cx="605487" cy="605487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891400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04B31150-A166-4DB3-A898-2154C9665891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2" name="Freeform 5">
              <a:extLst>
                <a:ext uri="{FF2B5EF4-FFF2-40B4-BE49-F238E27FC236}">
                  <a16:creationId xmlns="" xmlns:a16="http://schemas.microsoft.com/office/drawing/2014/main" id="{1C1A95BC-42CA-4166-918D-DF4306881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3" name="Freeform 6">
              <a:extLst>
                <a:ext uri="{FF2B5EF4-FFF2-40B4-BE49-F238E27FC236}">
                  <a16:creationId xmlns="" xmlns:a16="http://schemas.microsoft.com/office/drawing/2014/main" id="{4B4D5F91-2158-4A30-B83C-5CC9CC6E5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="" xmlns:a16="http://schemas.microsoft.com/office/drawing/2014/main" id="{C509E5D6-79CC-4E1D-AAF4-C6F28F3C1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=""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64760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431CD316-21C7-4FA9-A45A-374D6AE71ED5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36" name="Freeform 5">
              <a:extLst>
                <a:ext uri="{FF2B5EF4-FFF2-40B4-BE49-F238E27FC236}">
                  <a16:creationId xmlns="" xmlns:a16="http://schemas.microsoft.com/office/drawing/2014/main" id="{E107D9FB-3967-4583-A9DA-6787AF712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7" name="Freeform 6">
              <a:extLst>
                <a:ext uri="{FF2B5EF4-FFF2-40B4-BE49-F238E27FC236}">
                  <a16:creationId xmlns="" xmlns:a16="http://schemas.microsoft.com/office/drawing/2014/main" id="{138D5FEB-37FF-4F26-B625-CE2BE91FF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8" name="Freeform 7">
              <a:extLst>
                <a:ext uri="{FF2B5EF4-FFF2-40B4-BE49-F238E27FC236}">
                  <a16:creationId xmlns="" xmlns:a16="http://schemas.microsoft.com/office/drawing/2014/main" id="{6C2B67E8-673C-422C-B021-296E2E2B9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687010E4-ADF2-486D-8DF7-B0FF38C6DADF}"/>
              </a:ext>
            </a:extLst>
          </p:cNvPr>
          <p:cNvSpPr/>
          <p:nvPr userDrawn="1"/>
        </p:nvSpPr>
        <p:spPr>
          <a:xfrm>
            <a:off x="954140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Oval 23">
            <a:extLst>
              <a:ext uri="{FF2B5EF4-FFF2-40B4-BE49-F238E27FC236}">
                <a16:creationId xmlns="" xmlns:a16="http://schemas.microsoft.com/office/drawing/2014/main" id="{9159AA79-2237-4A27-BBC2-D44032158D19}"/>
              </a:ext>
            </a:extLst>
          </p:cNvPr>
          <p:cNvSpPr/>
          <p:nvPr userDrawn="1"/>
        </p:nvSpPr>
        <p:spPr>
          <a:xfrm>
            <a:off x="3807539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Oval 24">
            <a:extLst>
              <a:ext uri="{FF2B5EF4-FFF2-40B4-BE49-F238E27FC236}">
                <a16:creationId xmlns="" xmlns:a16="http://schemas.microsoft.com/office/drawing/2014/main" id="{0272B962-9566-42D2-B4C3-E7AA81884A83}"/>
              </a:ext>
            </a:extLst>
          </p:cNvPr>
          <p:cNvSpPr/>
          <p:nvPr userDrawn="1"/>
        </p:nvSpPr>
        <p:spPr>
          <a:xfrm>
            <a:off x="6646275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19733285-016C-4C38-816C-83D30C075C70}"/>
              </a:ext>
            </a:extLst>
          </p:cNvPr>
          <p:cNvSpPr/>
          <p:nvPr userDrawn="1"/>
        </p:nvSpPr>
        <p:spPr>
          <a:xfrm>
            <a:off x="9498658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="" xmlns:a16="http://schemas.microsoft.com/office/drawing/2014/main" id="{EF40DBA4-AB63-4B47-B37F-BCC3D59B5392}"/>
              </a:ext>
            </a:extLst>
          </p:cNvPr>
          <p:cNvSpPr/>
          <p:nvPr userDrawn="1"/>
        </p:nvSpPr>
        <p:spPr>
          <a:xfrm>
            <a:off x="4011967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="" xmlns:a16="http://schemas.microsoft.com/office/drawing/2014/main" id="{33EF0AFB-D099-4FF1-8963-7DA87268867F}"/>
              </a:ext>
            </a:extLst>
          </p:cNvPr>
          <p:cNvSpPr/>
          <p:nvPr userDrawn="1"/>
        </p:nvSpPr>
        <p:spPr>
          <a:xfrm>
            <a:off x="6850703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="" xmlns:a16="http://schemas.microsoft.com/office/drawing/2014/main" id="{6872C96E-9AF3-4FA0-8180-C213C7F2209E}"/>
              </a:ext>
            </a:extLst>
          </p:cNvPr>
          <p:cNvSpPr/>
          <p:nvPr userDrawn="1"/>
        </p:nvSpPr>
        <p:spPr>
          <a:xfrm>
            <a:off x="9703086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3A08BE29-CFA5-4E0D-9DBE-A430AE1B8072}"/>
              </a:ext>
            </a:extLst>
          </p:cNvPr>
          <p:cNvSpPr/>
          <p:nvPr userDrawn="1"/>
        </p:nvSpPr>
        <p:spPr>
          <a:xfrm>
            <a:off x="1158568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=""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03638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="" xmlns:a16="http://schemas.microsoft.com/office/drawing/2014/main" id="{9B56B6C6-9F3C-4E80-BBAD-280E697B89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57037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="" xmlns:a16="http://schemas.microsoft.com/office/drawing/2014/main" id="{54704160-1ED7-4B90-8963-0F887C73E9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95773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="" xmlns:a16="http://schemas.microsoft.com/office/drawing/2014/main" id="{36610597-6A76-4A06-82A5-A8FFC5BAEA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648156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=""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454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="" xmlns:a16="http://schemas.microsoft.com/office/drawing/2014/main" id="{93934E34-6CC7-492D-9515-EBEC72EFF4C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524454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="" xmlns:a16="http://schemas.microsoft.com/office/drawing/2014/main" id="{E4E27467-A1AA-4773-AAB5-A96267FBD71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377853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="" xmlns:a16="http://schemas.microsoft.com/office/drawing/2014/main" id="{6CABD5EB-4A8B-448B-8ED1-B8B420815B2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377853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="" xmlns:a16="http://schemas.microsoft.com/office/drawing/2014/main" id="{0D86883C-E501-47FF-AE1A-E9CE8B71B42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216589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="" xmlns:a16="http://schemas.microsoft.com/office/drawing/2014/main" id="{3683A037-F698-4CC9-904D-F377D71F690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16589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="" xmlns:a16="http://schemas.microsoft.com/office/drawing/2014/main" id="{0A095594-2B82-44ED-8C9B-DA7C4D3D2872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068972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="" xmlns:a16="http://schemas.microsoft.com/office/drawing/2014/main" id="{54CDD46A-22ED-48F5-9B5F-13B1B5C4B320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9068972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</p:spTree>
    <p:extLst>
      <p:ext uri="{BB962C8B-B14F-4D97-AF65-F5344CB8AC3E}">
        <p14:creationId xmlns:p14="http://schemas.microsoft.com/office/powerpoint/2010/main" val="3876503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CC4D7FA-B85E-4477-8C62-94955B340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F1226BB-3E56-4E7F-8172-7EC03C9F0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95D08EF-72FB-4F19-9916-65815A9CA9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1F27F-98F9-A147-8986-34441C7B752D}" type="datetime1">
              <a:rPr lang="en-US" noProof="0" smtClean="0"/>
              <a:t>10/31/2023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365084D-BC85-4A55-BD80-93876AD101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5FDEF23-A140-4DD6-A0D0-A86BD4DF3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71654-96A5-4280-94F3-931C61A9F92C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47082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0" r:id="rId4"/>
    <p:sldLayoutId id="2147483661" r:id="rId5"/>
    <p:sldLayoutId id="2147483662" r:id="rId6"/>
    <p:sldLayoutId id="2147483663" r:id="rId7"/>
    <p:sldLayoutId id="2147483654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25" userDrawn="1">
          <p15:clr>
            <a:srgbClr val="F26B43"/>
          </p15:clr>
        </p15:guide>
        <p15:guide id="4" pos="73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eynorth.org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citydance.org/" TargetMode="Externa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itydance.org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Os4cF1UXz_c?si=ToVApzolHDHqxU_j" TargetMode="External"/><Relationship Id="rId2" Type="http://schemas.openxmlformats.org/officeDocument/2006/relationships/hyperlink" Target="https://youtu.be/nTj7Nc5s4mg?si=We3aDR2dDXiylF6d" TargetMode="Externa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itydance.org/" TargetMode="External"/><Relationship Id="rId7" Type="http://schemas.openxmlformats.org/officeDocument/2006/relationships/hyperlink" Target="https://youtu.be/Os4cF1UXz_c?si=ToVApzolHDHqxU_j" TargetMode="External"/><Relationship Id="rId2" Type="http://schemas.openxmlformats.org/officeDocument/2006/relationships/hyperlink" Target="https://journeynorth.org/" TargetMode="Externa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youtu.be/nTj7Nc5s4mg?si=We3aDR2dDXiylF6d" TargetMode="External"/><Relationship Id="rId5" Type="http://schemas.openxmlformats.org/officeDocument/2006/relationships/hyperlink" Target="https://youtu.be/agsIyF2INZ4?si=dFSUi3HSLlTZnL1K" TargetMode="External"/><Relationship Id="rId4" Type="http://schemas.openxmlformats.org/officeDocument/2006/relationships/hyperlink" Target="https://citydance.org/dabke-dance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98EF7BD-FE81-4B20-8DC5-0B3EB736F9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3650" y="3572306"/>
            <a:ext cx="3008168" cy="748145"/>
          </a:xfrm>
        </p:spPr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DABKEH</a:t>
            </a:r>
            <a:endParaRPr lang="en-US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AFF0EFE-C50F-44EB-8978-B97795477C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000" b="1" dirty="0" smtClean="0"/>
              <a:t>PowerPoint made by maha </a:t>
            </a:r>
            <a:r>
              <a:rPr lang="en-US" sz="2000" b="1" dirty="0" err="1" smtClean="0"/>
              <a:t>haddad</a:t>
            </a:r>
            <a:endParaRPr lang="en-US" sz="2000" b="1" dirty="0" smtClean="0"/>
          </a:p>
          <a:p>
            <a:r>
              <a:rPr lang="en-US" sz="2000" b="1" dirty="0" smtClean="0"/>
              <a:t>Group MEMBERS: john </a:t>
            </a:r>
            <a:r>
              <a:rPr lang="en-US" sz="2000" b="1" dirty="0" err="1" smtClean="0"/>
              <a:t>sidawi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naya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hajjara</a:t>
            </a:r>
            <a:r>
              <a:rPr lang="en-US" sz="2000" b="1" dirty="0" smtClean="0"/>
              <a:t> , REEM ATAWI, MAHA HADDAD</a:t>
            </a:r>
          </a:p>
          <a:p>
            <a:r>
              <a:rPr lang="en-US" sz="2000" dirty="0" smtClean="0"/>
              <a:t>                                    6F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6016473" y="1202267"/>
            <a:ext cx="2399394" cy="9710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" r="128"/>
          <a:stretch>
            <a:fillRect/>
          </a:stretch>
        </p:blipFill>
        <p:spPr/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6734" y="1033359"/>
            <a:ext cx="1590599" cy="113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98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C50832-0B36-43C5-98EC-4CD165D78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DABKEH?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52A9C73-06ED-419B-81B5-491CBFC22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1" y="1825624"/>
            <a:ext cx="5139944" cy="3954747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>
                <a:latin typeface="Sitka Text" panose="02000505000000020004" pitchFamily="2" charset="0"/>
              </a:rPr>
              <a:t>Dabkeh</a:t>
            </a:r>
            <a:r>
              <a:rPr lang="en-US" dirty="0" smtClean="0">
                <a:latin typeface="Sitka Text" panose="02000505000000020004" pitchFamily="2" charset="0"/>
              </a:rPr>
              <a:t> is a Jordanian traditional dance. It is the national dance of Jordan and several other neighboring countries. It is a form of both circle dance and line dancing and is widely performed at weddings and joyous </a:t>
            </a:r>
            <a:r>
              <a:rPr lang="en-US" dirty="0">
                <a:latin typeface="Sitka Text" panose="02000505000000020004" pitchFamily="2" charset="0"/>
              </a:rPr>
              <a:t>occasions. In Jordan, </a:t>
            </a:r>
            <a:r>
              <a:rPr lang="en-US" dirty="0" err="1" smtClean="0">
                <a:latin typeface="Sitka Text" panose="02000505000000020004" pitchFamily="2" charset="0"/>
              </a:rPr>
              <a:t>Dabkeh</a:t>
            </a:r>
            <a:r>
              <a:rPr lang="en-US" dirty="0" smtClean="0">
                <a:latin typeface="Sitka Text" panose="02000505000000020004" pitchFamily="2" charset="0"/>
              </a:rPr>
              <a:t> </a:t>
            </a:r>
            <a:r>
              <a:rPr lang="en-US" dirty="0">
                <a:latin typeface="Sitka Text" panose="02000505000000020004" pitchFamily="2" charset="0"/>
              </a:rPr>
              <a:t>is the traditional folk dance that goes back generations and is danced by men, women, or both, with different steps and different </a:t>
            </a:r>
            <a:r>
              <a:rPr lang="en-US" dirty="0" smtClean="0">
                <a:latin typeface="Sitka Text" panose="02000505000000020004" pitchFamily="2" charset="0"/>
              </a:rPr>
              <a:t>rhythms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Sitka Text" panose="02000505000000020004" pitchFamily="2" charset="0"/>
              </a:rPr>
              <a:t>.</a:t>
            </a:r>
            <a:endParaRPr lang="en-US" dirty="0" smtClean="0">
              <a:solidFill>
                <a:schemeClr val="accent2">
                  <a:lumMod val="75000"/>
                </a:schemeClr>
              </a:solidFill>
              <a:latin typeface="Sitka Text" panose="02000505000000020004" pitchFamily="2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Sitka Text" panose="02000505000000020004" pitchFamily="2" charset="0"/>
                <a:hlinkClick r:id="rId3"/>
              </a:rPr>
              <a:t>https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Sitka Text" panose="02000505000000020004" pitchFamily="2" charset="0"/>
                <a:hlinkClick r:id="rId3"/>
              </a:rPr>
              <a:t>://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Sitka Text" panose="02000505000000020004" pitchFamily="2" charset="0"/>
                <a:hlinkClick r:id="rId3"/>
              </a:rPr>
              <a:t>journeynorth.org</a:t>
            </a:r>
            <a:endParaRPr lang="en-US" dirty="0" smtClean="0">
              <a:solidFill>
                <a:schemeClr val="accent2">
                  <a:lumMod val="75000"/>
                </a:schemeClr>
              </a:solidFill>
              <a:latin typeface="Sitka Text" panose="02000505000000020004" pitchFamily="2" charset="0"/>
            </a:endParaRPr>
          </a:p>
          <a:p>
            <a:pPr marL="0" indent="0">
              <a:buNone/>
            </a:pPr>
            <a:endParaRPr lang="en-US" dirty="0">
              <a:solidFill>
                <a:schemeClr val="accent2">
                  <a:lumMod val="75000"/>
                </a:schemeClr>
              </a:solidFill>
              <a:latin typeface="Sitka Text" panose="02000505000000020004" pitchFamily="2" charset="0"/>
            </a:endParaRPr>
          </a:p>
          <a:p>
            <a:pPr marL="0" indent="0">
              <a:buNone/>
            </a:pPr>
            <a:endParaRPr lang="en-US" dirty="0" smtClean="0">
              <a:latin typeface="Sitka Text" panose="02000505000000020004" pitchFamily="2" charset="0"/>
            </a:endParaRP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6" r="12026"/>
          <a:stretch>
            <a:fillRect/>
          </a:stretch>
        </p:blipFill>
        <p:spPr/>
      </p:pic>
      <p:sp>
        <p:nvSpPr>
          <p:cNvPr id="10" name="Rectangle 9"/>
          <p:cNvSpPr/>
          <p:nvPr/>
        </p:nvSpPr>
        <p:spPr>
          <a:xfrm>
            <a:off x="359956" y="6262777"/>
            <a:ext cx="1371600" cy="4320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56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331789" y="1708030"/>
            <a:ext cx="2915728" cy="3795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91394" y="1708030"/>
            <a:ext cx="1049547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The name “</a:t>
            </a:r>
            <a:r>
              <a:rPr lang="en-US" sz="2400" dirty="0" err="1"/>
              <a:t>Dabke</a:t>
            </a:r>
            <a:r>
              <a:rPr lang="en-US" sz="2400" dirty="0"/>
              <a:t>” is thought to have been derived from the Levantine Arabic word </a:t>
            </a:r>
            <a:r>
              <a:rPr lang="en-US" sz="2400" dirty="0" err="1"/>
              <a:t>dabaka</a:t>
            </a:r>
            <a:r>
              <a:rPr lang="en-US" sz="2400" dirty="0"/>
              <a:t> (</a:t>
            </a:r>
            <a:r>
              <a:rPr lang="ar-JO" sz="2400" dirty="0"/>
              <a:t>دبكة), </a:t>
            </a:r>
            <a:r>
              <a:rPr lang="en-US" sz="2400" dirty="0"/>
              <a:t>which can be roughly translated to “stamping of the feet”. It perfectly describes the essence of the dance. </a:t>
            </a:r>
            <a:r>
              <a:rPr lang="en-US" sz="2400" dirty="0" err="1"/>
              <a:t>Dabke</a:t>
            </a:r>
            <a:r>
              <a:rPr lang="en-US" sz="2400" dirty="0"/>
              <a:t> is characterized by people stamping their feet rhythmically in lines or circles. The dancers’ arms will often be interlocked with one another. They will usually sing or chant along with the </a:t>
            </a:r>
            <a:r>
              <a:rPr lang="en-US" sz="2400" dirty="0" err="1"/>
              <a:t>Dabke</a:t>
            </a:r>
            <a:r>
              <a:rPr lang="en-US" sz="2400" dirty="0"/>
              <a:t> music in the background, too. The formation of dancers will form from left to right. At the head of the formation is the leader (called </a:t>
            </a:r>
            <a:r>
              <a:rPr lang="en-US" sz="2400" dirty="0" err="1"/>
              <a:t>raas</a:t>
            </a:r>
            <a:r>
              <a:rPr lang="en-US" sz="2400" dirty="0"/>
              <a:t> or </a:t>
            </a:r>
            <a:r>
              <a:rPr lang="en-US" sz="2400" dirty="0" err="1"/>
              <a:t>lawweeh</a:t>
            </a:r>
            <a:r>
              <a:rPr lang="en-US" sz="2400" dirty="0"/>
              <a:t>), who sets the rhythm and the steps for the rest. The </a:t>
            </a:r>
            <a:r>
              <a:rPr lang="en-US" sz="2400" dirty="0" err="1"/>
              <a:t>lawweeh</a:t>
            </a:r>
            <a:r>
              <a:rPr lang="en-US" sz="2400" dirty="0"/>
              <a:t> mustn’t just be an expert at </a:t>
            </a:r>
            <a:r>
              <a:rPr lang="en-US" sz="2400" dirty="0" err="1"/>
              <a:t>Dabke</a:t>
            </a:r>
            <a:r>
              <a:rPr lang="en-US" sz="2400" dirty="0"/>
              <a:t>, but he must also be accurate, quick, and capable of improvisations. The leader will continuously alternate between facing the dancers and the audience. </a:t>
            </a:r>
            <a:r>
              <a:rPr lang="en-US" sz="2400" dirty="0" err="1"/>
              <a:t>Dabke</a:t>
            </a:r>
            <a:r>
              <a:rPr lang="en-US" sz="2400" dirty="0"/>
              <a:t> is an incredibly joyous and energetic kind of communal dance. It is only ever performed on happy occasions. It is a very popular type of wedding dance in Palestine, for example</a:t>
            </a:r>
            <a:r>
              <a:rPr lang="en-US" sz="2400" dirty="0"/>
              <a:t>. </a:t>
            </a:r>
            <a:endParaRPr lang="en-US" sz="2400" dirty="0" smtClean="0"/>
          </a:p>
          <a:p>
            <a:r>
              <a:rPr lang="en-US" sz="2400" dirty="0" smtClean="0">
                <a:hlinkClick r:id="rId2"/>
              </a:rPr>
              <a:t>https</a:t>
            </a:r>
            <a:r>
              <a:rPr lang="en-US" sz="2400" dirty="0">
                <a:hlinkClick r:id="rId2"/>
              </a:rPr>
              <a:t>://</a:t>
            </a:r>
            <a:r>
              <a:rPr lang="en-US" sz="2400" dirty="0" smtClean="0">
                <a:hlinkClick r:id="rId2"/>
              </a:rPr>
              <a:t>citydance.org</a:t>
            </a:r>
            <a:endParaRPr lang="en-US" sz="2400" dirty="0" smtClean="0"/>
          </a:p>
          <a:p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253704" y="879894"/>
            <a:ext cx="62340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MORE ABOUT DABKEH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55799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</a:t>
            </a:r>
            <a:r>
              <a:rPr lang="en-US" dirty="0" err="1" smtClean="0"/>
              <a:t>dabkeh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91B32C0-5E61-447F-9557-57AF415D6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875" y="1825158"/>
            <a:ext cx="4151027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>
                <a:latin typeface="Sitka Text" panose="02000505000000020004" pitchFamily="2" charset="0"/>
              </a:rPr>
              <a:t>There are major 6 types of </a:t>
            </a:r>
            <a:r>
              <a:rPr lang="en-US" sz="2000" dirty="0" err="1" smtClean="0">
                <a:latin typeface="Sitka Text" panose="02000505000000020004" pitchFamily="2" charset="0"/>
              </a:rPr>
              <a:t>Dabkeh</a:t>
            </a:r>
            <a:endParaRPr lang="en-US" sz="2000" dirty="0" smtClean="0">
              <a:latin typeface="Sitka Text" panose="02000505000000020004" pitchFamily="2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Sitka Text" panose="02000505000000020004" pitchFamily="2" charset="0"/>
              </a:rPr>
              <a:t>1- Al-</a:t>
            </a:r>
            <a:r>
              <a:rPr lang="en-US" sz="2000" dirty="0" err="1" smtClean="0">
                <a:latin typeface="Sitka Text" panose="02000505000000020004" pitchFamily="2" charset="0"/>
              </a:rPr>
              <a:t>Shamaliyya</a:t>
            </a:r>
            <a:r>
              <a:rPr lang="en-US" sz="2000" dirty="0" smtClean="0">
                <a:latin typeface="Sitka Text" panose="02000505000000020004" pitchFamily="2" charset="0"/>
              </a:rPr>
              <a:t> </a:t>
            </a:r>
            <a:r>
              <a:rPr lang="ar-JO" sz="2000" dirty="0" smtClean="0">
                <a:latin typeface="Sitka Text" panose="02000505000000020004" pitchFamily="2" charset="0"/>
              </a:rPr>
              <a:t>الشمالية</a:t>
            </a:r>
          </a:p>
          <a:p>
            <a:pPr marL="0" indent="0">
              <a:buNone/>
            </a:pPr>
            <a:r>
              <a:rPr lang="en-US" sz="2000" dirty="0" smtClean="0">
                <a:latin typeface="Sitka Text" panose="02000505000000020004" pitchFamily="2" charset="0"/>
              </a:rPr>
              <a:t>2- Al- </a:t>
            </a:r>
            <a:r>
              <a:rPr lang="en-US" sz="2000" dirty="0" err="1" smtClean="0">
                <a:latin typeface="Sitka Text" panose="02000505000000020004" pitchFamily="2" charset="0"/>
              </a:rPr>
              <a:t>Sha’rawiyya</a:t>
            </a:r>
            <a:r>
              <a:rPr lang="en-US" sz="2000" dirty="0" smtClean="0">
                <a:latin typeface="Sitka Text" panose="02000505000000020004" pitchFamily="2" charset="0"/>
              </a:rPr>
              <a:t> </a:t>
            </a:r>
            <a:r>
              <a:rPr lang="ar-JO" sz="2000" dirty="0" smtClean="0">
                <a:latin typeface="Sitka Text" panose="02000505000000020004" pitchFamily="2" charset="0"/>
              </a:rPr>
              <a:t>الشعراوية</a:t>
            </a:r>
          </a:p>
          <a:p>
            <a:pPr marL="0" indent="0">
              <a:buNone/>
            </a:pPr>
            <a:r>
              <a:rPr lang="en-US" sz="2000" dirty="0" smtClean="0">
                <a:latin typeface="Sitka Text" panose="02000505000000020004" pitchFamily="2" charset="0"/>
              </a:rPr>
              <a:t>3- Al-</a:t>
            </a:r>
            <a:r>
              <a:rPr lang="en-US" sz="2000" dirty="0" err="1" smtClean="0">
                <a:latin typeface="Sitka Text" panose="02000505000000020004" pitchFamily="2" charset="0"/>
              </a:rPr>
              <a:t>Karaadiyya</a:t>
            </a:r>
            <a:r>
              <a:rPr lang="en-US" sz="2000" dirty="0" smtClean="0">
                <a:latin typeface="Sitka Text" panose="02000505000000020004" pitchFamily="2" charset="0"/>
              </a:rPr>
              <a:t> </a:t>
            </a:r>
            <a:r>
              <a:rPr lang="ar-JO" sz="2000" dirty="0" smtClean="0">
                <a:latin typeface="Sitka Text" panose="02000505000000020004" pitchFamily="2" charset="0"/>
              </a:rPr>
              <a:t>الكرادية</a:t>
            </a:r>
          </a:p>
          <a:p>
            <a:pPr marL="0" indent="0">
              <a:buNone/>
            </a:pPr>
            <a:r>
              <a:rPr lang="en-US" sz="2000" dirty="0" smtClean="0">
                <a:latin typeface="Sitka Text" panose="02000505000000020004" pitchFamily="2" charset="0"/>
              </a:rPr>
              <a:t>4- Al-Farah </a:t>
            </a:r>
            <a:r>
              <a:rPr lang="ar-JO" sz="2000" dirty="0" smtClean="0">
                <a:latin typeface="Sitka Text" panose="02000505000000020004" pitchFamily="2" charset="0"/>
              </a:rPr>
              <a:t>الفره</a:t>
            </a:r>
          </a:p>
          <a:p>
            <a:pPr marL="0" indent="0">
              <a:buNone/>
            </a:pPr>
            <a:r>
              <a:rPr lang="en-US" sz="2000" dirty="0" smtClean="0">
                <a:latin typeface="Sitka Text" panose="02000505000000020004" pitchFamily="2" charset="0"/>
              </a:rPr>
              <a:t>5- Al-Ghazal </a:t>
            </a:r>
            <a:r>
              <a:rPr lang="ar-JO" sz="2000" dirty="0" smtClean="0">
                <a:latin typeface="Sitka Text" panose="02000505000000020004" pitchFamily="2" charset="0"/>
              </a:rPr>
              <a:t>الغزل</a:t>
            </a:r>
          </a:p>
          <a:p>
            <a:pPr marL="0" indent="0">
              <a:buNone/>
            </a:pPr>
            <a:r>
              <a:rPr lang="en-US" sz="2000" dirty="0" smtClean="0">
                <a:latin typeface="Sitka Text" panose="02000505000000020004" pitchFamily="2" charset="0"/>
              </a:rPr>
              <a:t>6- Al-</a:t>
            </a:r>
            <a:r>
              <a:rPr lang="en-US" sz="2000" dirty="0" err="1" smtClean="0">
                <a:latin typeface="Sitka Text" panose="02000505000000020004" pitchFamily="2" charset="0"/>
              </a:rPr>
              <a:t>Sahja</a:t>
            </a:r>
            <a:r>
              <a:rPr lang="en-US" sz="2000" dirty="0" smtClean="0">
                <a:latin typeface="Sitka Text" panose="02000505000000020004" pitchFamily="2" charset="0"/>
              </a:rPr>
              <a:t> </a:t>
            </a:r>
            <a:r>
              <a:rPr lang="ar-JO" sz="2000" dirty="0" smtClean="0">
                <a:latin typeface="Sitka Text" panose="02000505000000020004" pitchFamily="2" charset="0"/>
              </a:rPr>
              <a:t>السحجة</a:t>
            </a:r>
          </a:p>
          <a:p>
            <a:pPr marL="0" indent="0">
              <a:buNone/>
            </a:pPr>
            <a:endParaRPr lang="ar-JO" sz="2000" dirty="0">
              <a:latin typeface="Sitka Text" panose="02000505000000020004" pitchFamily="2" charset="0"/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Sitka Text" panose="02000505000000020004" pitchFamily="2" charset="0"/>
                <a:hlinkClick r:id="rId3"/>
              </a:rPr>
              <a:t>https://citydance.org</a:t>
            </a:r>
            <a:endParaRPr lang="en-US" sz="2000" dirty="0" smtClean="0">
              <a:solidFill>
                <a:schemeClr val="accent2">
                  <a:lumMod val="75000"/>
                </a:schemeClr>
              </a:solidFill>
              <a:latin typeface="Sitka Text" panose="02000505000000020004" pitchFamily="2" charset="0"/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accent2">
                  <a:lumMod val="75000"/>
                </a:schemeClr>
              </a:solidFill>
              <a:latin typeface="Sitka Text" panose="02000505000000020004" pitchFamily="2" charset="0"/>
            </a:endParaRPr>
          </a:p>
          <a:p>
            <a:pPr marL="0" indent="0">
              <a:buNone/>
            </a:pPr>
            <a:endParaRPr lang="en-US" sz="1800" dirty="0" smtClean="0">
              <a:latin typeface="Sitka Text" panose="02000505000000020004" pitchFamily="2" charset="0"/>
            </a:endParaRP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5" r="20085"/>
          <a:stretch>
            <a:fillRect/>
          </a:stretch>
        </p:blipFill>
        <p:spPr/>
      </p:pic>
      <p:sp>
        <p:nvSpPr>
          <p:cNvPr id="8" name="Rectangle 7"/>
          <p:cNvSpPr/>
          <p:nvPr/>
        </p:nvSpPr>
        <p:spPr>
          <a:xfrm>
            <a:off x="401053" y="6176496"/>
            <a:ext cx="1267326" cy="6413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73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336632" y="1700463"/>
            <a:ext cx="1844842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336632" y="4090737"/>
            <a:ext cx="2903621" cy="1395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01054" y="770021"/>
            <a:ext cx="6320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MV Boli" panose="02000500030200090000" pitchFamily="2" charset="0"/>
                <a:cs typeface="MV Boli" panose="02000500030200090000" pitchFamily="2" charset="0"/>
              </a:rPr>
              <a:t>Videos of </a:t>
            </a:r>
            <a:r>
              <a:rPr lang="en-US" sz="3600" dirty="0" err="1" smtClean="0">
                <a:latin typeface="MV Boli" panose="02000500030200090000" pitchFamily="2" charset="0"/>
                <a:cs typeface="MV Boli" panose="02000500030200090000" pitchFamily="2" charset="0"/>
              </a:rPr>
              <a:t>Dabkeh</a:t>
            </a:r>
            <a:r>
              <a:rPr lang="en-US" sz="3600" dirty="0" smtClean="0">
                <a:latin typeface="MV Boli" panose="02000500030200090000" pitchFamily="2" charset="0"/>
                <a:cs typeface="MV Boli" panose="02000500030200090000" pitchFamily="2" charset="0"/>
              </a:rPr>
              <a:t> in Jordan:</a:t>
            </a:r>
            <a:endParaRPr lang="en-US" sz="36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4589" y="1700463"/>
            <a:ext cx="119674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1-Independence day </a:t>
            </a:r>
            <a:r>
              <a:rPr lang="en-US" sz="2400" b="1" dirty="0"/>
              <a:t>in schools (</a:t>
            </a:r>
            <a:r>
              <a:rPr lang="en-US" sz="2400" b="1" dirty="0" err="1"/>
              <a:t>Eid</a:t>
            </a:r>
            <a:r>
              <a:rPr lang="en-US" sz="2400" b="1" dirty="0"/>
              <a:t> </a:t>
            </a:r>
            <a:r>
              <a:rPr lang="en-US" sz="2400" b="1" dirty="0" smtClean="0"/>
              <a:t>al-</a:t>
            </a:r>
            <a:r>
              <a:rPr lang="en-US" sz="2400" b="1" dirty="0" err="1" smtClean="0"/>
              <a:t>Istiklaal</a:t>
            </a:r>
            <a:r>
              <a:rPr lang="en-US" sz="2400" b="1" dirty="0" smtClean="0"/>
              <a:t>)-</a:t>
            </a:r>
            <a:r>
              <a:rPr lang="en-US" sz="2400" dirty="0" smtClean="0">
                <a:solidFill>
                  <a:srgbClr val="08458E"/>
                </a:solidFill>
              </a:rPr>
              <a:t>https</a:t>
            </a:r>
            <a:r>
              <a:rPr lang="en-US" sz="2400" dirty="0">
                <a:solidFill>
                  <a:srgbClr val="08458E"/>
                </a:solidFill>
              </a:rPr>
              <a:t>://</a:t>
            </a:r>
            <a:r>
              <a:rPr lang="en-US" sz="2400" dirty="0" smtClean="0">
                <a:solidFill>
                  <a:srgbClr val="08458E"/>
                </a:solidFill>
              </a:rPr>
              <a:t>youtu.be/agsIyF2INZ4?si=dFSUi3HSLlTZnL1K</a:t>
            </a:r>
          </a:p>
          <a:p>
            <a:endParaRPr lang="en-US" sz="24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24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4589" y="2815571"/>
            <a:ext cx="10603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2-Jordanian weddings</a:t>
            </a:r>
            <a:r>
              <a:rPr lang="en-US" sz="2400" b="1" dirty="0"/>
              <a:t>-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hlinkClick r:id="rId2"/>
              </a:rPr>
              <a:t>https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hlinkClick r:id="rId2"/>
              </a:rPr>
              <a:t>://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hlinkClick r:id="rId2"/>
              </a:rPr>
              <a:t>youtu.be/nTj7Nc5s4mg?si=We3aDR2dDXiylF6d</a:t>
            </a:r>
            <a:endParaRPr lang="en-US" sz="24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4589" y="3629072"/>
            <a:ext cx="102669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3-Dabkeh performances- 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hlinkClick r:id="rId3"/>
              </a:rPr>
              <a:t>https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hlinkClick r:id="rId3"/>
              </a:rPr>
              <a:t>://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hlinkClick r:id="rId3"/>
              </a:rPr>
              <a:t>youtu.be/Os4cF1UXz_c?si=ToVApzolHDHqxU_j</a:t>
            </a:r>
            <a:endParaRPr lang="en-US" sz="24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4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935579" y="1764632"/>
            <a:ext cx="3352800" cy="3978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92691" y="291724"/>
            <a:ext cx="7893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Black" panose="020B0A04020102020204" pitchFamily="34" charset="0"/>
              </a:rPr>
              <a:t>John </a:t>
            </a:r>
            <a:r>
              <a:rPr lang="en-US" sz="2800" dirty="0" err="1" smtClean="0">
                <a:latin typeface="Arial Black" panose="020B0A04020102020204" pitchFamily="34" charset="0"/>
              </a:rPr>
              <a:t>Sidawi’s</a:t>
            </a:r>
            <a:r>
              <a:rPr lang="en-US" sz="2800" dirty="0" smtClean="0">
                <a:latin typeface="Arial Black" panose="020B0A04020102020204" pitchFamily="34" charset="0"/>
              </a:rPr>
              <a:t> </a:t>
            </a:r>
            <a:r>
              <a:rPr lang="en-US" sz="2800" dirty="0" smtClean="0">
                <a:latin typeface="Arial Black" panose="020B0A04020102020204" pitchFamily="34" charset="0"/>
              </a:rPr>
              <a:t>interview about Dabkeh: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pic>
        <p:nvPicPr>
          <p:cNvPr id="2" name="WhatsApp Video 2023-10-31 at 7.35.49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8647" y="1065727"/>
            <a:ext cx="9001259" cy="509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22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015789" y="1588168"/>
            <a:ext cx="3352800" cy="3801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50231" y="480172"/>
            <a:ext cx="43794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Resources: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50231" y="1395663"/>
            <a:ext cx="5165558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hlinkClick r:id="rId2"/>
              </a:rPr>
              <a:t>https://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hlinkClick r:id="rId2"/>
              </a:rPr>
              <a:t>journeynorth.org</a:t>
            </a:r>
            <a:endParaRPr lang="en-US" sz="24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24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400" dirty="0" smtClean="0"/>
              <a:t>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hlinkClick r:id="rId3"/>
              </a:rPr>
              <a:t>https://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hlinkClick r:id="rId3"/>
              </a:rPr>
              <a:t>citydance.org</a:t>
            </a:r>
            <a:endParaRPr lang="en-US" sz="24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hlinkClick r:id="rId4"/>
              </a:rPr>
              <a:t>https://citydance.org/dabke-dance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hlinkClick r:id="rId4"/>
              </a:rPr>
              <a:t>/</a:t>
            </a:r>
            <a:endParaRPr lang="en-US" sz="24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24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400" dirty="0" smtClean="0">
                <a:hlinkClick r:id="rId5"/>
              </a:rPr>
              <a:t>https</a:t>
            </a:r>
            <a:r>
              <a:rPr lang="en-US" sz="2400" dirty="0">
                <a:hlinkClick r:id="rId5"/>
              </a:rPr>
              <a:t>://</a:t>
            </a:r>
            <a:r>
              <a:rPr lang="en-US" sz="2400" dirty="0" smtClean="0">
                <a:hlinkClick r:id="rId5"/>
              </a:rPr>
              <a:t>youtu.be/agsIyF2INZ4?si=dFSUi3HSLlTZnL1K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hlinkClick r:id="rId6"/>
              </a:rPr>
              <a:t>https://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hlinkClick r:id="rId6"/>
              </a:rPr>
              <a:t>youtu.be/nTj7Nc5s4mg?si=We3aDR2dDXiylF6d</a:t>
            </a:r>
            <a:endParaRPr lang="en-US" sz="24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24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hlinkClick r:id="rId7"/>
              </a:rPr>
              <a:t>https://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hlinkClick r:id="rId7"/>
              </a:rPr>
              <a:t>youtu.be/Os4cF1UXz_c?si=ToVApzolHDHqxU_j</a:t>
            </a:r>
            <a:endParaRPr lang="en-US" sz="24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24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41384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="" xmlns:a16="http://schemas.microsoft.com/office/drawing/2014/main" id="{39B0EC6D-03DD-4CEE-9979-34A964DCA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Rectangle 2"/>
          <p:cNvSpPr/>
          <p:nvPr/>
        </p:nvSpPr>
        <p:spPr>
          <a:xfrm>
            <a:off x="6159260" y="1621766"/>
            <a:ext cx="2156604" cy="10179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935636" y="4439616"/>
            <a:ext cx="3036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/>
              <a:t>maha.haddad@nos.edu.jo</a:t>
            </a:r>
            <a:endParaRPr lang="en-US" sz="2000" u="sng" dirty="0"/>
          </a:p>
        </p:txBody>
      </p:sp>
      <p:pic>
        <p:nvPicPr>
          <p:cNvPr id="18" name="Picture Placeholder 17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5" r="20085"/>
          <a:stretch>
            <a:fillRect/>
          </a:stretch>
        </p:blipFill>
        <p:spPr/>
      </p:pic>
      <p:sp>
        <p:nvSpPr>
          <p:cNvPr id="19" name="Rectangle 18"/>
          <p:cNvSpPr/>
          <p:nvPr/>
        </p:nvSpPr>
        <p:spPr>
          <a:xfrm>
            <a:off x="6469778" y="4839726"/>
            <a:ext cx="465858" cy="5431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469778" y="4952673"/>
            <a:ext cx="5400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#DABKEHFORLIFE</a:t>
            </a:r>
          </a:p>
        </p:txBody>
      </p:sp>
    </p:spTree>
    <p:extLst>
      <p:ext uri="{BB962C8B-B14F-4D97-AF65-F5344CB8AC3E}">
        <p14:creationId xmlns:p14="http://schemas.microsoft.com/office/powerpoint/2010/main" val="292880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ontoso v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C567A"/>
      </a:accent1>
      <a:accent2>
        <a:srgbClr val="0072C7"/>
      </a:accent2>
      <a:accent3>
        <a:srgbClr val="0D1D51"/>
      </a:accent3>
      <a:accent4>
        <a:srgbClr val="666666"/>
      </a:accent4>
      <a:accent5>
        <a:srgbClr val="3C76A6"/>
      </a:accent5>
      <a:accent6>
        <a:srgbClr val="1E44BC"/>
      </a:accent6>
      <a:hlink>
        <a:srgbClr val="0563C1"/>
      </a:hlink>
      <a:folHlink>
        <a:srgbClr val="954F72"/>
      </a:folHlink>
    </a:clrScheme>
    <a:fontScheme name="Contoso v1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4076243_Blue spheres presentation_RVA_v5" id="{E4C0B511-76E7-4C07-AFEA-8FEA0A5A8C84}" vid="{3A463146-28EF-4F73-B63C-03710F66E2A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EA9B47F-3DD8-4645-81DC-B88780643C07}">
  <ds:schemaRefs>
    <ds:schemaRef ds:uri="http://schemas.microsoft.com/office/infopath/2007/PartnerControls"/>
    <ds:schemaRef ds:uri="http://www.w3.org/XML/1998/namespace"/>
    <ds:schemaRef ds:uri="http://purl.org/dc/dcmitype/"/>
    <ds:schemaRef ds:uri="http://purl.org/dc/terms/"/>
    <ds:schemaRef ds:uri="71af3243-3dd4-4a8d-8c0d-dd76da1f02a5"/>
    <ds:schemaRef ds:uri="http://schemas.openxmlformats.org/package/2006/metadata/core-properties"/>
    <ds:schemaRef ds:uri="http://schemas.microsoft.com/office/2006/documentManagement/types"/>
    <ds:schemaRef ds:uri="16c05727-aa75-4e4a-9b5f-8a80a1165891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631071E6-22AE-499A-B09C-BF21CF5F74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0C07E3D-60A7-4F4E-8208-D9CCD01982C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Blue spheres presentation</Template>
  <TotalTime>0</TotalTime>
  <Words>398</Words>
  <Application>Microsoft Office PowerPoint</Application>
  <PresentationFormat>Widescreen</PresentationFormat>
  <Paragraphs>51</Paragraphs>
  <Slides>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Arabic Typesetting</vt:lpstr>
      <vt:lpstr>Arial</vt:lpstr>
      <vt:lpstr>Arial Black</vt:lpstr>
      <vt:lpstr>Calibri</vt:lpstr>
      <vt:lpstr>Corbel</vt:lpstr>
      <vt:lpstr>MV Boli</vt:lpstr>
      <vt:lpstr>Sitka Text</vt:lpstr>
      <vt:lpstr>Office Theme</vt:lpstr>
      <vt:lpstr>DABKEH</vt:lpstr>
      <vt:lpstr>WHAT is DABKEH? </vt:lpstr>
      <vt:lpstr>PowerPoint Presentation</vt:lpstr>
      <vt:lpstr>Types of dabkeh 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2023-10-30T17:08:13Z</dcterms:created>
  <dcterms:modified xsi:type="dcterms:W3CDTF">2023-10-31T16:54:00Z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