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sldIdLst>
    <p:sldId id="256" r:id="rId2"/>
    <p:sldId id="257" r:id="rId3"/>
    <p:sldId id="258" r:id="rId4"/>
    <p:sldId id="261" r:id="rId5"/>
    <p:sldId id="262" r:id="rId6"/>
    <p:sldId id="263"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8D1B10-FB19-4873-8112-8D41249F01C5}"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32C5DF-1EB3-4702-ADF9-E5EC896C2880}" type="slidenum">
              <a:rPr lang="en-US" smtClean="0"/>
              <a:t>‹#›</a:t>
            </a:fld>
            <a:endParaRPr lang="en-US"/>
          </a:p>
        </p:txBody>
      </p:sp>
    </p:spTree>
    <p:extLst>
      <p:ext uri="{BB962C8B-B14F-4D97-AF65-F5344CB8AC3E}">
        <p14:creationId xmlns:p14="http://schemas.microsoft.com/office/powerpoint/2010/main" val="2962057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8D1B10-FB19-4873-8112-8D41249F01C5}"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32C5DF-1EB3-4702-ADF9-E5EC896C2880}" type="slidenum">
              <a:rPr lang="en-US" smtClean="0"/>
              <a:t>‹#›</a:t>
            </a:fld>
            <a:endParaRPr lang="en-US"/>
          </a:p>
        </p:txBody>
      </p:sp>
    </p:spTree>
    <p:extLst>
      <p:ext uri="{BB962C8B-B14F-4D97-AF65-F5344CB8AC3E}">
        <p14:creationId xmlns:p14="http://schemas.microsoft.com/office/powerpoint/2010/main" val="3063357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8D1B10-FB19-4873-8112-8D41249F01C5}"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32C5DF-1EB3-4702-ADF9-E5EC896C288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817270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8D1B10-FB19-4873-8112-8D41249F01C5}"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32C5DF-1EB3-4702-ADF9-E5EC896C2880}" type="slidenum">
              <a:rPr lang="en-US" smtClean="0"/>
              <a:t>‹#›</a:t>
            </a:fld>
            <a:endParaRPr lang="en-US"/>
          </a:p>
        </p:txBody>
      </p:sp>
    </p:spTree>
    <p:extLst>
      <p:ext uri="{BB962C8B-B14F-4D97-AF65-F5344CB8AC3E}">
        <p14:creationId xmlns:p14="http://schemas.microsoft.com/office/powerpoint/2010/main" val="13047658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8D1B10-FB19-4873-8112-8D41249F01C5}"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32C5DF-1EB3-4702-ADF9-E5EC896C288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143555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8D1B10-FB19-4873-8112-8D41249F01C5}"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32C5DF-1EB3-4702-ADF9-E5EC896C2880}" type="slidenum">
              <a:rPr lang="en-US" smtClean="0"/>
              <a:t>‹#›</a:t>
            </a:fld>
            <a:endParaRPr lang="en-US"/>
          </a:p>
        </p:txBody>
      </p:sp>
    </p:spTree>
    <p:extLst>
      <p:ext uri="{BB962C8B-B14F-4D97-AF65-F5344CB8AC3E}">
        <p14:creationId xmlns:p14="http://schemas.microsoft.com/office/powerpoint/2010/main" val="23682363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8D1B10-FB19-4873-8112-8D41249F01C5}"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32C5DF-1EB3-4702-ADF9-E5EC896C2880}" type="slidenum">
              <a:rPr lang="en-US" smtClean="0"/>
              <a:t>‹#›</a:t>
            </a:fld>
            <a:endParaRPr lang="en-US"/>
          </a:p>
        </p:txBody>
      </p:sp>
    </p:spTree>
    <p:extLst>
      <p:ext uri="{BB962C8B-B14F-4D97-AF65-F5344CB8AC3E}">
        <p14:creationId xmlns:p14="http://schemas.microsoft.com/office/powerpoint/2010/main" val="2522516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8D1B10-FB19-4873-8112-8D41249F01C5}"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32C5DF-1EB3-4702-ADF9-E5EC896C2880}" type="slidenum">
              <a:rPr lang="en-US" smtClean="0"/>
              <a:t>‹#›</a:t>
            </a:fld>
            <a:endParaRPr lang="en-US"/>
          </a:p>
        </p:txBody>
      </p:sp>
    </p:spTree>
    <p:extLst>
      <p:ext uri="{BB962C8B-B14F-4D97-AF65-F5344CB8AC3E}">
        <p14:creationId xmlns:p14="http://schemas.microsoft.com/office/powerpoint/2010/main" val="1955763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8D1B10-FB19-4873-8112-8D41249F01C5}"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32C5DF-1EB3-4702-ADF9-E5EC896C2880}" type="slidenum">
              <a:rPr lang="en-US" smtClean="0"/>
              <a:t>‹#›</a:t>
            </a:fld>
            <a:endParaRPr lang="en-US"/>
          </a:p>
        </p:txBody>
      </p:sp>
    </p:spTree>
    <p:extLst>
      <p:ext uri="{BB962C8B-B14F-4D97-AF65-F5344CB8AC3E}">
        <p14:creationId xmlns:p14="http://schemas.microsoft.com/office/powerpoint/2010/main" val="1221500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8D1B10-FB19-4873-8112-8D41249F01C5}"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32C5DF-1EB3-4702-ADF9-E5EC896C2880}" type="slidenum">
              <a:rPr lang="en-US" smtClean="0"/>
              <a:t>‹#›</a:t>
            </a:fld>
            <a:endParaRPr lang="en-US"/>
          </a:p>
        </p:txBody>
      </p:sp>
    </p:spTree>
    <p:extLst>
      <p:ext uri="{BB962C8B-B14F-4D97-AF65-F5344CB8AC3E}">
        <p14:creationId xmlns:p14="http://schemas.microsoft.com/office/powerpoint/2010/main" val="2210200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8D1B10-FB19-4873-8112-8D41249F01C5}" type="datetimeFigureOut">
              <a:rPr lang="en-US" smtClean="0"/>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32C5DF-1EB3-4702-ADF9-E5EC896C2880}" type="slidenum">
              <a:rPr lang="en-US" smtClean="0"/>
              <a:t>‹#›</a:t>
            </a:fld>
            <a:endParaRPr lang="en-US"/>
          </a:p>
        </p:txBody>
      </p:sp>
    </p:spTree>
    <p:extLst>
      <p:ext uri="{BB962C8B-B14F-4D97-AF65-F5344CB8AC3E}">
        <p14:creationId xmlns:p14="http://schemas.microsoft.com/office/powerpoint/2010/main" val="3598294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8D1B10-FB19-4873-8112-8D41249F01C5}" type="datetimeFigureOut">
              <a:rPr lang="en-US" smtClean="0"/>
              <a:t>10/25/2023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32C5DF-1EB3-4702-ADF9-E5EC896C2880}" type="slidenum">
              <a:rPr lang="en-US" smtClean="0"/>
              <a:t>‹#›</a:t>
            </a:fld>
            <a:endParaRPr lang="en-US"/>
          </a:p>
        </p:txBody>
      </p:sp>
    </p:spTree>
    <p:extLst>
      <p:ext uri="{BB962C8B-B14F-4D97-AF65-F5344CB8AC3E}">
        <p14:creationId xmlns:p14="http://schemas.microsoft.com/office/powerpoint/2010/main" val="3031432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8D1B10-FB19-4873-8112-8D41249F01C5}" type="datetimeFigureOut">
              <a:rPr lang="en-US" smtClean="0"/>
              <a:t>10/25/2023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32C5DF-1EB3-4702-ADF9-E5EC896C2880}" type="slidenum">
              <a:rPr lang="en-US" smtClean="0"/>
              <a:t>‹#›</a:t>
            </a:fld>
            <a:endParaRPr lang="en-US"/>
          </a:p>
        </p:txBody>
      </p:sp>
    </p:spTree>
    <p:extLst>
      <p:ext uri="{BB962C8B-B14F-4D97-AF65-F5344CB8AC3E}">
        <p14:creationId xmlns:p14="http://schemas.microsoft.com/office/powerpoint/2010/main" val="3482280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8D1B10-FB19-4873-8112-8D41249F01C5}" type="datetimeFigureOut">
              <a:rPr lang="en-US" smtClean="0"/>
              <a:t>10/25/2023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32C5DF-1EB3-4702-ADF9-E5EC896C2880}" type="slidenum">
              <a:rPr lang="en-US" smtClean="0"/>
              <a:t>‹#›</a:t>
            </a:fld>
            <a:endParaRPr lang="en-US"/>
          </a:p>
        </p:txBody>
      </p:sp>
    </p:spTree>
    <p:extLst>
      <p:ext uri="{BB962C8B-B14F-4D97-AF65-F5344CB8AC3E}">
        <p14:creationId xmlns:p14="http://schemas.microsoft.com/office/powerpoint/2010/main" val="88402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8D1B10-FB19-4873-8112-8D41249F01C5}" type="datetimeFigureOut">
              <a:rPr lang="en-US" smtClean="0"/>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32C5DF-1EB3-4702-ADF9-E5EC896C2880}" type="slidenum">
              <a:rPr lang="en-US" smtClean="0"/>
              <a:t>‹#›</a:t>
            </a:fld>
            <a:endParaRPr lang="en-US"/>
          </a:p>
        </p:txBody>
      </p:sp>
    </p:spTree>
    <p:extLst>
      <p:ext uri="{BB962C8B-B14F-4D97-AF65-F5344CB8AC3E}">
        <p14:creationId xmlns:p14="http://schemas.microsoft.com/office/powerpoint/2010/main" val="2765169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8D1B10-FB19-4873-8112-8D41249F01C5}" type="datetimeFigureOut">
              <a:rPr lang="en-US" smtClean="0"/>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32C5DF-1EB3-4702-ADF9-E5EC896C2880}" type="slidenum">
              <a:rPr lang="en-US" smtClean="0"/>
              <a:t>‹#›</a:t>
            </a:fld>
            <a:endParaRPr lang="en-US"/>
          </a:p>
        </p:txBody>
      </p:sp>
    </p:spTree>
    <p:extLst>
      <p:ext uri="{BB962C8B-B14F-4D97-AF65-F5344CB8AC3E}">
        <p14:creationId xmlns:p14="http://schemas.microsoft.com/office/powerpoint/2010/main" val="1461422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68D1B10-FB19-4873-8112-8D41249F01C5}" type="datetimeFigureOut">
              <a:rPr lang="en-US" smtClean="0"/>
              <a:t>10/25/2023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632C5DF-1EB3-4702-ADF9-E5EC896C2880}" type="slidenum">
              <a:rPr lang="en-US" smtClean="0"/>
              <a:t>‹#›</a:t>
            </a:fld>
            <a:endParaRPr lang="en-US"/>
          </a:p>
        </p:txBody>
      </p:sp>
    </p:spTree>
    <p:extLst>
      <p:ext uri="{BB962C8B-B14F-4D97-AF65-F5344CB8AC3E}">
        <p14:creationId xmlns:p14="http://schemas.microsoft.com/office/powerpoint/2010/main" val="2778805397"/>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 id="2147483754" r:id="rId12"/>
    <p:sldLayoutId id="2147483755" r:id="rId13"/>
    <p:sldLayoutId id="2147483756" r:id="rId14"/>
    <p:sldLayoutId id="2147483757" r:id="rId15"/>
    <p:sldLayoutId id="214748375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efa.org/" TargetMode="External"/><Relationship Id="rId2" Type="http://schemas.openxmlformats.org/officeDocument/2006/relationships/hyperlink" Target="https://ar.wikipedia.org/wiki/%D8%B4%D8%B7%D9%8A%D8%B1%D8%A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17208-D933-445E-8CBB-7485AE5156B2}"/>
              </a:ext>
            </a:extLst>
          </p:cNvPr>
          <p:cNvSpPr>
            <a:spLocks noGrp="1"/>
          </p:cNvSpPr>
          <p:nvPr>
            <p:ph type="ctrTitle"/>
          </p:nvPr>
        </p:nvSpPr>
        <p:spPr>
          <a:xfrm>
            <a:off x="1418290" y="1596666"/>
            <a:ext cx="7766936" cy="1646302"/>
          </a:xfrm>
        </p:spPr>
        <p:txBody>
          <a:bodyPr>
            <a:noAutofit/>
          </a:bodyPr>
          <a:lstStyle/>
          <a:p>
            <a:pPr algn="ctr"/>
            <a:r>
              <a:rPr lang="ar-JO" sz="7200" dirty="0">
                <a:latin typeface="Arabic Typesetting" panose="03020402040406030203" pitchFamily="66" charset="-78"/>
                <a:cs typeface="Arabic Typesetting" panose="03020402040406030203" pitchFamily="66" charset="-78"/>
              </a:rPr>
              <a:t>الشطائر </a:t>
            </a:r>
            <a:endParaRPr lang="en-US" sz="7200" dirty="0">
              <a:latin typeface="Arabic Typesetting" panose="03020402040406030203" pitchFamily="66" charset="-78"/>
              <a:cs typeface="Arabic Typesetting" panose="03020402040406030203" pitchFamily="66" charset="-78"/>
            </a:endParaRPr>
          </a:p>
        </p:txBody>
      </p:sp>
      <p:sp>
        <p:nvSpPr>
          <p:cNvPr id="3" name="Subtitle 2">
            <a:extLst>
              <a:ext uri="{FF2B5EF4-FFF2-40B4-BE49-F238E27FC236}">
                <a16:creationId xmlns:a16="http://schemas.microsoft.com/office/drawing/2014/main" id="{80535757-68A8-4D2C-B6F1-E1380D117D75}"/>
              </a:ext>
            </a:extLst>
          </p:cNvPr>
          <p:cNvSpPr>
            <a:spLocks noGrp="1"/>
          </p:cNvSpPr>
          <p:nvPr>
            <p:ph type="subTitle" idx="1"/>
          </p:nvPr>
        </p:nvSpPr>
        <p:spPr/>
        <p:txBody>
          <a:bodyPr>
            <a:normAutofit/>
          </a:bodyPr>
          <a:lstStyle/>
          <a:p>
            <a:pPr rtl="1"/>
            <a:r>
              <a:rPr lang="ar-JO" sz="2800" dirty="0">
                <a:solidFill>
                  <a:schemeClr val="tx1"/>
                </a:solidFill>
              </a:rPr>
              <a:t>      عمل الطالبة : تالا وسام </a:t>
            </a:r>
            <a:r>
              <a:rPr lang="ar-JO" sz="2800" dirty="0" err="1">
                <a:solidFill>
                  <a:schemeClr val="tx1"/>
                </a:solidFill>
              </a:rPr>
              <a:t>الحراسيس</a:t>
            </a:r>
            <a:endParaRPr lang="ar-JO" sz="2800" dirty="0">
              <a:solidFill>
                <a:schemeClr val="tx1"/>
              </a:solidFill>
            </a:endParaRPr>
          </a:p>
          <a:p>
            <a:pPr rtl="1"/>
            <a:r>
              <a:rPr lang="ar-JO" sz="2800" dirty="0">
                <a:solidFill>
                  <a:schemeClr val="tx1"/>
                </a:solidFill>
              </a:rPr>
              <a:t>      إشراف المعلمة: شيرين </a:t>
            </a:r>
            <a:r>
              <a:rPr lang="ar-JO" sz="2800" dirty="0" err="1">
                <a:solidFill>
                  <a:schemeClr val="tx1"/>
                </a:solidFill>
              </a:rPr>
              <a:t>قاقيش</a:t>
            </a:r>
            <a:r>
              <a:rPr lang="ar-JO" sz="2800" dirty="0">
                <a:solidFill>
                  <a:schemeClr val="tx1"/>
                </a:solidFill>
              </a:rPr>
              <a:t> </a:t>
            </a:r>
            <a:endParaRPr lang="en-US" sz="2800" dirty="0">
              <a:solidFill>
                <a:schemeClr val="tx1"/>
              </a:solidFill>
            </a:endParaRPr>
          </a:p>
        </p:txBody>
      </p:sp>
    </p:spTree>
    <p:extLst>
      <p:ext uri="{BB962C8B-B14F-4D97-AF65-F5344CB8AC3E}">
        <p14:creationId xmlns:p14="http://schemas.microsoft.com/office/powerpoint/2010/main" val="834229116"/>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EE760-A8D7-442E-949D-83DCA8901000}"/>
              </a:ext>
            </a:extLst>
          </p:cNvPr>
          <p:cNvSpPr>
            <a:spLocks noGrp="1"/>
          </p:cNvSpPr>
          <p:nvPr>
            <p:ph type="title"/>
          </p:nvPr>
        </p:nvSpPr>
        <p:spPr>
          <a:xfrm>
            <a:off x="905296" y="816638"/>
            <a:ext cx="8596668" cy="988381"/>
          </a:xfrm>
        </p:spPr>
        <p:txBody>
          <a:bodyPr>
            <a:normAutofit/>
          </a:bodyPr>
          <a:lstStyle/>
          <a:p>
            <a:pPr algn="r" rtl="1"/>
            <a:r>
              <a:rPr lang="ar-JO" sz="3200" dirty="0"/>
              <a:t>مفهوم الشطائر :</a:t>
            </a:r>
            <a:endParaRPr lang="en-US" sz="3200" dirty="0"/>
          </a:p>
        </p:txBody>
      </p:sp>
      <p:sp>
        <p:nvSpPr>
          <p:cNvPr id="3" name="Content Placeholder 2">
            <a:extLst>
              <a:ext uri="{FF2B5EF4-FFF2-40B4-BE49-F238E27FC236}">
                <a16:creationId xmlns:a16="http://schemas.microsoft.com/office/drawing/2014/main" id="{D42531D4-0943-498A-9146-8F63C7F46CB9}"/>
              </a:ext>
            </a:extLst>
          </p:cNvPr>
          <p:cNvSpPr>
            <a:spLocks noGrp="1"/>
          </p:cNvSpPr>
          <p:nvPr>
            <p:ph idx="1"/>
          </p:nvPr>
        </p:nvSpPr>
        <p:spPr>
          <a:xfrm>
            <a:off x="677334" y="2160589"/>
            <a:ext cx="9052592" cy="3880773"/>
          </a:xfrm>
        </p:spPr>
        <p:txBody>
          <a:bodyPr>
            <a:normAutofit/>
          </a:bodyPr>
          <a:lstStyle/>
          <a:p>
            <a:pPr marL="0" indent="0" algn="just" rtl="1">
              <a:buNone/>
            </a:pPr>
            <a:r>
              <a:rPr lang="ar-JO" sz="1600" b="0" i="0" dirty="0">
                <a:solidFill>
                  <a:srgbClr val="202122"/>
                </a:solidFill>
                <a:effectLst/>
                <a:latin typeface="Arial" panose="020B0604020202020204" pitchFamily="34" charset="0"/>
              </a:rPr>
              <a:t>هي أي نوع من الساندويتشات يتم تناولها على عجل باردة أو ساخنة</a:t>
            </a:r>
            <a:r>
              <a:rPr lang="ar-JO" sz="1600" dirty="0">
                <a:solidFill>
                  <a:srgbClr val="202122"/>
                </a:solidFill>
                <a:latin typeface="Arial" panose="020B0604020202020204" pitchFamily="34" charset="0"/>
              </a:rPr>
              <a:t>، وعادة ما يتناولها المرء في </a:t>
            </a:r>
            <a:r>
              <a:rPr lang="ar-JO" sz="1600" b="0" i="0" dirty="0">
                <a:solidFill>
                  <a:srgbClr val="202122"/>
                </a:solidFill>
                <a:effectLst/>
                <a:latin typeface="Arial" panose="020B0604020202020204" pitchFamily="34" charset="0"/>
              </a:rPr>
              <a:t>المكتب، أو على الطريق، في المدرسة أو الجامعة وحتى في المنزل إسكاتاً لجوعه، وقد يتناولها في الرحلات والأسفار مستبدلا بها الوجبات الدسمة المألوفة في البيوت والمطاعم.</a:t>
            </a:r>
          </a:p>
          <a:p>
            <a:pPr marL="0" indent="0" algn="just" rtl="1">
              <a:buNone/>
            </a:pPr>
            <a:endParaRPr lang="en-US" sz="2800" dirty="0"/>
          </a:p>
        </p:txBody>
      </p:sp>
      <p:pic>
        <p:nvPicPr>
          <p:cNvPr id="5" name="Picture 4">
            <a:extLst>
              <a:ext uri="{FF2B5EF4-FFF2-40B4-BE49-F238E27FC236}">
                <a16:creationId xmlns:a16="http://schemas.microsoft.com/office/drawing/2014/main" id="{BDEB48D7-601C-47E2-9E29-804C966ACF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3231" y="3594946"/>
            <a:ext cx="2619375" cy="1743075"/>
          </a:xfrm>
          <a:prstGeom prst="rect">
            <a:avLst/>
          </a:prstGeom>
        </p:spPr>
      </p:pic>
      <p:pic>
        <p:nvPicPr>
          <p:cNvPr id="7" name="Picture 6">
            <a:extLst>
              <a:ext uri="{FF2B5EF4-FFF2-40B4-BE49-F238E27FC236}">
                <a16:creationId xmlns:a16="http://schemas.microsoft.com/office/drawing/2014/main" id="{2591FDB8-13B0-45A4-9593-4E889C648F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75203" y="3594946"/>
            <a:ext cx="2619375" cy="1758103"/>
          </a:xfrm>
          <a:prstGeom prst="rect">
            <a:avLst/>
          </a:prstGeom>
        </p:spPr>
      </p:pic>
      <p:pic>
        <p:nvPicPr>
          <p:cNvPr id="10" name="Picture 9">
            <a:extLst>
              <a:ext uri="{FF2B5EF4-FFF2-40B4-BE49-F238E27FC236}">
                <a16:creationId xmlns:a16="http://schemas.microsoft.com/office/drawing/2014/main" id="{7F8CD162-47EC-41AA-A4BB-E02C44BA1AA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77175" y="3594946"/>
            <a:ext cx="2952751" cy="1758103"/>
          </a:xfrm>
          <a:prstGeom prst="rect">
            <a:avLst/>
          </a:prstGeom>
        </p:spPr>
      </p:pic>
    </p:spTree>
    <p:extLst>
      <p:ext uri="{BB962C8B-B14F-4D97-AF65-F5344CB8AC3E}">
        <p14:creationId xmlns:p14="http://schemas.microsoft.com/office/powerpoint/2010/main" val="324780625"/>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BE35C-ACE5-44BC-8F53-FDC728FA89E5}"/>
              </a:ext>
            </a:extLst>
          </p:cNvPr>
          <p:cNvSpPr>
            <a:spLocks noGrp="1"/>
          </p:cNvSpPr>
          <p:nvPr>
            <p:ph type="title"/>
          </p:nvPr>
        </p:nvSpPr>
        <p:spPr>
          <a:xfrm>
            <a:off x="677334" y="609600"/>
            <a:ext cx="8596668" cy="775317"/>
          </a:xfrm>
        </p:spPr>
        <p:txBody>
          <a:bodyPr>
            <a:normAutofit/>
          </a:bodyPr>
          <a:lstStyle/>
          <a:p>
            <a:pPr algn="r" rtl="1"/>
            <a:r>
              <a:rPr lang="ar-JO" sz="3200" dirty="0"/>
              <a:t>تاريخ ومكونات الشطائر:</a:t>
            </a:r>
            <a:endParaRPr lang="en-US" sz="3200" dirty="0"/>
          </a:p>
        </p:txBody>
      </p:sp>
      <p:sp>
        <p:nvSpPr>
          <p:cNvPr id="3" name="Content Placeholder 2">
            <a:extLst>
              <a:ext uri="{FF2B5EF4-FFF2-40B4-BE49-F238E27FC236}">
                <a16:creationId xmlns:a16="http://schemas.microsoft.com/office/drawing/2014/main" id="{6316401B-94FA-4346-8BAF-5362CD1DC906}"/>
              </a:ext>
            </a:extLst>
          </p:cNvPr>
          <p:cNvSpPr>
            <a:spLocks noGrp="1"/>
          </p:cNvSpPr>
          <p:nvPr>
            <p:ph idx="1"/>
          </p:nvPr>
        </p:nvSpPr>
        <p:spPr>
          <a:xfrm>
            <a:off x="677334" y="1384916"/>
            <a:ext cx="8596668" cy="5473083"/>
          </a:xfrm>
        </p:spPr>
        <p:txBody>
          <a:bodyPr>
            <a:normAutofit/>
          </a:bodyPr>
          <a:lstStyle/>
          <a:p>
            <a:pPr marL="0" indent="0" algn="just" rtl="1">
              <a:buNone/>
            </a:pPr>
            <a:r>
              <a:rPr lang="ar-JO" sz="1600" dirty="0"/>
              <a:t>  تتكون الشطيرة عادة من الخضار مع شرائح الجبن أو اللحم أو الدجاج، يوضع فوق أو بين شرائح الخبز. بدأت الشطيرة كطعام محمول ومُتناولٍ باليد في العالم الغربي، ومع مرور الوقت أصبح منتشرًا في جميع أنحاء العالم في القرن الحادي والعشرين.</a:t>
            </a:r>
          </a:p>
          <a:p>
            <a:pPr marL="0" indent="0" algn="just" rtl="1">
              <a:buNone/>
            </a:pPr>
            <a:r>
              <a:rPr lang="ar-JO" sz="1600" dirty="0"/>
              <a:t>  في البداية كان يُنظر إلى الشطيرة على أنها طعام يشاركه الرجال أثناء وقت لعب الكوتشينة، وبدأت تظهر ببطء في المجتمعات المهذبة كوجبة في وقت متأخر من الليل بين الطبقة الأرستقراطية، وقد سُمّيت الشطيرة على اسم جون مونتاغيو، الأرستقراطي الإنجليزي من القرن الثامن عشر وهو الحاكم الرابع لمدينة ساندويتش الإنجليزية، يقال أنه أمر خادمه بإحضار لحم مدسوس بين قطعتين من الخبز، يقال بشكل عام أن اللورد ساندويتش كان مولعًا بهذا النوع من الطعام لأنه سمح له بمواصلة لعب الورق أثناء تناول الطعام، دون استخدام شوكة ودون تلطيخ أوراقه من أكل اللحوم بيديه، و</a:t>
            </a:r>
            <a:r>
              <a:rPr lang="ar-JO" sz="1600" b="0" i="0" dirty="0">
                <a:solidFill>
                  <a:srgbClr val="202122"/>
                </a:solidFill>
                <a:effectLst/>
                <a:latin typeface="Arial" panose="020B0604020202020204" pitchFamily="34" charset="0"/>
              </a:rPr>
              <a:t>بعد طلب جون مونتاغيو الحصول على لحم بقر بين شريحتين من الخبز، بدأ أصدقاؤه في طلب «نفس الساندويتش» مما ساهم بانتشارها.</a:t>
            </a:r>
            <a:endParaRPr lang="en-US" sz="1600" dirty="0"/>
          </a:p>
        </p:txBody>
      </p:sp>
      <p:pic>
        <p:nvPicPr>
          <p:cNvPr id="5" name="Picture 4">
            <a:extLst>
              <a:ext uri="{FF2B5EF4-FFF2-40B4-BE49-F238E27FC236}">
                <a16:creationId xmlns:a16="http://schemas.microsoft.com/office/drawing/2014/main" id="{C0DCF7A7-9553-4AA0-8997-3C32B1BBCB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90586" y="4518734"/>
            <a:ext cx="1820311" cy="2175748"/>
          </a:xfrm>
          <a:prstGeom prst="rect">
            <a:avLst/>
          </a:prstGeom>
        </p:spPr>
      </p:pic>
      <p:pic>
        <p:nvPicPr>
          <p:cNvPr id="6" name="Picture 5">
            <a:extLst>
              <a:ext uri="{FF2B5EF4-FFF2-40B4-BE49-F238E27FC236}">
                <a16:creationId xmlns:a16="http://schemas.microsoft.com/office/drawing/2014/main" id="{432ACD29-9A7D-4205-8A2A-3AD304232E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6781" y="4518734"/>
            <a:ext cx="1820311" cy="2187030"/>
          </a:xfrm>
          <a:prstGeom prst="rect">
            <a:avLst/>
          </a:prstGeom>
        </p:spPr>
      </p:pic>
    </p:spTree>
    <p:extLst>
      <p:ext uri="{BB962C8B-B14F-4D97-AF65-F5344CB8AC3E}">
        <p14:creationId xmlns:p14="http://schemas.microsoft.com/office/powerpoint/2010/main" val="221426885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39430-D0A8-4CE4-82BF-F96263ADB5A4}"/>
              </a:ext>
            </a:extLst>
          </p:cNvPr>
          <p:cNvSpPr>
            <a:spLocks noGrp="1"/>
          </p:cNvSpPr>
          <p:nvPr>
            <p:ph type="title"/>
          </p:nvPr>
        </p:nvSpPr>
        <p:spPr>
          <a:xfrm>
            <a:off x="677334" y="609600"/>
            <a:ext cx="8596668" cy="961748"/>
          </a:xfrm>
        </p:spPr>
        <p:txBody>
          <a:bodyPr>
            <a:normAutofit/>
          </a:bodyPr>
          <a:lstStyle/>
          <a:p>
            <a:pPr algn="r" rtl="1"/>
            <a:r>
              <a:rPr lang="ar-JO" sz="3200" dirty="0"/>
              <a:t>أصل كلمة همبرجر:</a:t>
            </a:r>
            <a:endParaRPr lang="en-US" sz="3200" dirty="0"/>
          </a:p>
        </p:txBody>
      </p:sp>
      <p:sp>
        <p:nvSpPr>
          <p:cNvPr id="3" name="Content Placeholder 2">
            <a:extLst>
              <a:ext uri="{FF2B5EF4-FFF2-40B4-BE49-F238E27FC236}">
                <a16:creationId xmlns:a16="http://schemas.microsoft.com/office/drawing/2014/main" id="{D7367316-C7D3-4579-9FFD-42CD724696F7}"/>
              </a:ext>
            </a:extLst>
          </p:cNvPr>
          <p:cNvSpPr>
            <a:spLocks noGrp="1"/>
          </p:cNvSpPr>
          <p:nvPr>
            <p:ph idx="1"/>
          </p:nvPr>
        </p:nvSpPr>
        <p:spPr>
          <a:xfrm>
            <a:off x="801622" y="1337602"/>
            <a:ext cx="8596668" cy="4470014"/>
          </a:xfrm>
        </p:spPr>
        <p:txBody>
          <a:bodyPr/>
          <a:lstStyle/>
          <a:p>
            <a:pPr marL="0" indent="0" algn="just" rtl="1">
              <a:buNone/>
            </a:pPr>
            <a:endParaRPr lang="ar-JO" b="0" i="0" dirty="0">
              <a:solidFill>
                <a:srgbClr val="202122"/>
              </a:solidFill>
              <a:effectLst/>
              <a:latin typeface="Arial" panose="020B0604020202020204" pitchFamily="34" charset="0"/>
            </a:endParaRPr>
          </a:p>
          <a:p>
            <a:pPr marL="0" indent="0" algn="just" rtl="1">
              <a:buNone/>
            </a:pPr>
            <a:r>
              <a:rPr lang="ar-JO" sz="1600" b="0" i="0" dirty="0">
                <a:solidFill>
                  <a:srgbClr val="202122"/>
                </a:solidFill>
                <a:effectLst/>
                <a:latin typeface="Arial" panose="020B0604020202020204" pitchFamily="34" charset="0"/>
              </a:rPr>
              <a:t>نسبة إلى مدينة هامبورغ </a:t>
            </a:r>
            <a:r>
              <a:rPr lang="ar-JO" sz="1600" dirty="0">
                <a:solidFill>
                  <a:srgbClr val="202122"/>
                </a:solidFill>
                <a:latin typeface="Arial" panose="020B0604020202020204" pitchFamily="34" charset="0"/>
              </a:rPr>
              <a:t>الألمانية حيث كان يقدم منذ مئات السنين الرغيف الصغير وبداخله قطعة لحم دائرية وبذلك نسبت إلى اسم هذه المدينة. </a:t>
            </a:r>
            <a:endParaRPr lang="en-US" sz="1600" dirty="0">
              <a:solidFill>
                <a:srgbClr val="202122"/>
              </a:solidFill>
              <a:latin typeface="Arial" panose="020B0604020202020204" pitchFamily="34" charset="0"/>
            </a:endParaRPr>
          </a:p>
        </p:txBody>
      </p:sp>
      <p:pic>
        <p:nvPicPr>
          <p:cNvPr id="5" name="Picture 4">
            <a:extLst>
              <a:ext uri="{FF2B5EF4-FFF2-40B4-BE49-F238E27FC236}">
                <a16:creationId xmlns:a16="http://schemas.microsoft.com/office/drawing/2014/main" id="{A1DDAE68-561D-4076-A372-166DE211DD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7648" y="2976239"/>
            <a:ext cx="4622635" cy="2378616"/>
          </a:xfrm>
          <a:prstGeom prst="rect">
            <a:avLst/>
          </a:prstGeom>
        </p:spPr>
      </p:pic>
      <p:pic>
        <p:nvPicPr>
          <p:cNvPr id="7" name="Picture 6">
            <a:extLst>
              <a:ext uri="{FF2B5EF4-FFF2-40B4-BE49-F238E27FC236}">
                <a16:creationId xmlns:a16="http://schemas.microsoft.com/office/drawing/2014/main" id="{987593C8-851A-478E-8151-73D591CC9B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01924" y="2947110"/>
            <a:ext cx="2541973" cy="2407745"/>
          </a:xfrm>
          <a:prstGeom prst="rect">
            <a:avLst/>
          </a:prstGeom>
        </p:spPr>
      </p:pic>
    </p:spTree>
    <p:extLst>
      <p:ext uri="{BB962C8B-B14F-4D97-AF65-F5344CB8AC3E}">
        <p14:creationId xmlns:p14="http://schemas.microsoft.com/office/powerpoint/2010/main" val="36173450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FCA87-8A57-4D2A-A417-1ED3FA3D4889}"/>
              </a:ext>
            </a:extLst>
          </p:cNvPr>
          <p:cNvSpPr>
            <a:spLocks noGrp="1"/>
          </p:cNvSpPr>
          <p:nvPr>
            <p:ph type="title"/>
          </p:nvPr>
        </p:nvSpPr>
        <p:spPr>
          <a:xfrm>
            <a:off x="3799643" y="690547"/>
            <a:ext cx="5616401" cy="987719"/>
          </a:xfrm>
        </p:spPr>
        <p:txBody>
          <a:bodyPr>
            <a:normAutofit/>
          </a:bodyPr>
          <a:lstStyle/>
          <a:p>
            <a:pPr algn="r" rtl="1"/>
            <a:r>
              <a:rPr lang="ar-JO" sz="3200" dirty="0"/>
              <a:t>مكونات وفوائد الشطائر </a:t>
            </a:r>
            <a:endParaRPr lang="en-US" sz="3200" dirty="0"/>
          </a:p>
        </p:txBody>
      </p:sp>
      <p:sp>
        <p:nvSpPr>
          <p:cNvPr id="3" name="Content Placeholder 2">
            <a:extLst>
              <a:ext uri="{FF2B5EF4-FFF2-40B4-BE49-F238E27FC236}">
                <a16:creationId xmlns:a16="http://schemas.microsoft.com/office/drawing/2014/main" id="{DE558FF6-2A93-4CF2-9ED0-AAA5E056CA27}"/>
              </a:ext>
            </a:extLst>
          </p:cNvPr>
          <p:cNvSpPr>
            <a:spLocks noGrp="1"/>
          </p:cNvSpPr>
          <p:nvPr>
            <p:ph idx="1"/>
          </p:nvPr>
        </p:nvSpPr>
        <p:spPr>
          <a:xfrm>
            <a:off x="819376" y="1582322"/>
            <a:ext cx="8857284" cy="5129196"/>
          </a:xfrm>
        </p:spPr>
        <p:txBody>
          <a:bodyPr/>
          <a:lstStyle/>
          <a:p>
            <a:pPr algn="r" rtl="1">
              <a:buFont typeface="+mj-lt"/>
              <a:buAutoNum type="arabicPeriod"/>
            </a:pPr>
            <a:r>
              <a:rPr lang="ar-JO" sz="1600" dirty="0"/>
              <a:t>الخبز</a:t>
            </a:r>
          </a:p>
          <a:p>
            <a:pPr algn="r" rtl="1">
              <a:buFont typeface="+mj-lt"/>
              <a:buAutoNum type="arabicPeriod"/>
            </a:pPr>
            <a:r>
              <a:rPr lang="ar-JO" sz="1600" dirty="0"/>
              <a:t>اللحمة او الدجاج أو النقانق</a:t>
            </a:r>
          </a:p>
          <a:p>
            <a:pPr algn="r" rtl="1">
              <a:buFont typeface="+mj-lt"/>
              <a:buAutoNum type="arabicPeriod"/>
            </a:pPr>
            <a:r>
              <a:rPr lang="ar-JO" sz="1600" dirty="0"/>
              <a:t>الخس</a:t>
            </a:r>
          </a:p>
          <a:p>
            <a:pPr algn="r" rtl="1">
              <a:buFont typeface="+mj-lt"/>
              <a:buAutoNum type="arabicPeriod"/>
            </a:pPr>
            <a:r>
              <a:rPr lang="ar-JO" sz="1600" dirty="0"/>
              <a:t>بطاطا مقلية</a:t>
            </a:r>
          </a:p>
          <a:p>
            <a:pPr algn="r" rtl="1">
              <a:buFont typeface="+mj-lt"/>
              <a:buAutoNum type="arabicPeriod"/>
            </a:pPr>
            <a:r>
              <a:rPr lang="ar-JO" sz="1600" dirty="0"/>
              <a:t>بندورة</a:t>
            </a:r>
          </a:p>
          <a:p>
            <a:pPr algn="r" rtl="1">
              <a:buFont typeface="+mj-lt"/>
              <a:buAutoNum type="arabicPeriod"/>
            </a:pPr>
            <a:r>
              <a:rPr lang="ar-JO" sz="1600" dirty="0"/>
              <a:t>بصل </a:t>
            </a:r>
          </a:p>
          <a:p>
            <a:pPr algn="r" rtl="1">
              <a:buFont typeface="+mj-lt"/>
              <a:buAutoNum type="arabicPeriod"/>
            </a:pPr>
            <a:r>
              <a:rPr lang="ar-JO" sz="1600" dirty="0"/>
              <a:t>مخلل الخيار </a:t>
            </a:r>
          </a:p>
          <a:p>
            <a:pPr algn="r" rtl="1">
              <a:buFont typeface="+mj-lt"/>
              <a:buAutoNum type="arabicPeriod"/>
            </a:pPr>
            <a:r>
              <a:rPr lang="ar-JO" sz="1600" dirty="0"/>
              <a:t>المايونيز و الكاتشب</a:t>
            </a:r>
          </a:p>
          <a:p>
            <a:pPr algn="r" rtl="1">
              <a:buFont typeface="+mj-lt"/>
              <a:buAutoNum type="arabicPeriod"/>
            </a:pPr>
            <a:r>
              <a:rPr lang="ar-JO" sz="1600" dirty="0"/>
              <a:t>الجبنة </a:t>
            </a:r>
          </a:p>
          <a:p>
            <a:pPr marL="0" indent="0" algn="just" rtl="1">
              <a:buNone/>
            </a:pPr>
            <a:r>
              <a:rPr lang="ar-JO" sz="1600" b="0" i="0" dirty="0">
                <a:solidFill>
                  <a:srgbClr val="202124"/>
                </a:solidFill>
                <a:effectLst/>
                <a:latin typeface="Helvetica Neue"/>
              </a:rPr>
              <a:t>تعد الشطائر مصدرًا مهما لتزويد </a:t>
            </a:r>
            <a:r>
              <a:rPr lang="ar-JO" sz="1600" b="0" i="0" dirty="0">
                <a:solidFill>
                  <a:srgbClr val="040C28"/>
                </a:solidFill>
                <a:effectLst/>
                <a:latin typeface="Helvetica Neue"/>
              </a:rPr>
              <a:t> الجسم بالبروتين</a:t>
            </a:r>
            <a:r>
              <a:rPr lang="ar-JO" sz="1600" b="0" i="0" dirty="0">
                <a:solidFill>
                  <a:srgbClr val="202124"/>
                </a:solidFill>
                <a:effectLst/>
                <a:latin typeface="Helvetica Neue"/>
              </a:rPr>
              <a:t>: إذ عادة ما يتم إعداد برجر لحم أو برجر دجاج وفي الحالتين فإنه يزود الجسم بكمية جيدة من البروتين المهم في الحفاظ على كتلة الجسم العضلية. كما وتزود الجسم بالفيتامينات حيث أنها تحتوي على مجموعة جيدة من الخضار التي تحوي فيتامينات </a:t>
            </a:r>
            <a:r>
              <a:rPr lang="en-US" sz="1600" b="0" i="0" dirty="0">
                <a:solidFill>
                  <a:srgbClr val="202124"/>
                </a:solidFill>
                <a:effectLst/>
                <a:latin typeface="Helvetica Neue"/>
              </a:rPr>
              <a:t>B</a:t>
            </a:r>
            <a:r>
              <a:rPr lang="ar-JO" sz="1600" b="0" i="0" dirty="0">
                <a:solidFill>
                  <a:srgbClr val="202124"/>
                </a:solidFill>
                <a:effectLst/>
                <a:latin typeface="Helvetica Neue"/>
              </a:rPr>
              <a:t>، بما فيها </a:t>
            </a:r>
            <a:r>
              <a:rPr lang="ar-JO" sz="1600" dirty="0">
                <a:solidFill>
                  <a:srgbClr val="202124"/>
                </a:solidFill>
                <a:latin typeface="Helvetica Neue"/>
              </a:rPr>
              <a:t>فيتامين 12</a:t>
            </a:r>
            <a:r>
              <a:rPr lang="en-US" sz="1600" b="0" i="0" dirty="0">
                <a:solidFill>
                  <a:srgbClr val="202124"/>
                </a:solidFill>
                <a:effectLst/>
                <a:latin typeface="Helvetica Neue"/>
              </a:rPr>
              <a:t>B</a:t>
            </a:r>
            <a:r>
              <a:rPr lang="ar-JO" sz="1600" b="0" i="0" dirty="0">
                <a:solidFill>
                  <a:srgbClr val="202124"/>
                </a:solidFill>
                <a:effectLst/>
                <a:latin typeface="Helvetica Neue"/>
              </a:rPr>
              <a:t> المهم جداً لصحة الجهاز العصبي.</a:t>
            </a:r>
            <a:endParaRPr lang="en-US" sz="1600" dirty="0"/>
          </a:p>
          <a:p>
            <a:pPr marL="0" indent="0" algn="r" rtl="1">
              <a:buNone/>
            </a:pPr>
            <a:endParaRPr lang="en-US" dirty="0"/>
          </a:p>
        </p:txBody>
      </p:sp>
      <p:pic>
        <p:nvPicPr>
          <p:cNvPr id="5" name="Picture 4">
            <a:extLst>
              <a:ext uri="{FF2B5EF4-FFF2-40B4-BE49-F238E27FC236}">
                <a16:creationId xmlns:a16="http://schemas.microsoft.com/office/drawing/2014/main" id="{A3C29783-02A4-4324-BBB0-58C71C6BF4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3654" y="1915665"/>
            <a:ext cx="2720297" cy="2720297"/>
          </a:xfrm>
          <a:prstGeom prst="rect">
            <a:avLst/>
          </a:prstGeom>
        </p:spPr>
      </p:pic>
    </p:spTree>
    <p:extLst>
      <p:ext uri="{BB962C8B-B14F-4D97-AF65-F5344CB8AC3E}">
        <p14:creationId xmlns:p14="http://schemas.microsoft.com/office/powerpoint/2010/main" val="1912401631"/>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41A60F-64FA-43E4-B409-37C75611DD91}"/>
              </a:ext>
            </a:extLst>
          </p:cNvPr>
          <p:cNvSpPr>
            <a:spLocks noGrp="1"/>
          </p:cNvSpPr>
          <p:nvPr>
            <p:ph idx="1"/>
          </p:nvPr>
        </p:nvSpPr>
        <p:spPr>
          <a:xfrm>
            <a:off x="677334" y="1681195"/>
            <a:ext cx="8596668" cy="3880773"/>
          </a:xfrm>
        </p:spPr>
        <p:txBody>
          <a:bodyPr>
            <a:normAutofit/>
          </a:bodyPr>
          <a:lstStyle/>
          <a:p>
            <a:pPr marL="0" indent="0" algn="just" rtl="1">
              <a:buNone/>
            </a:pPr>
            <a:endParaRPr lang="en-US" sz="1600" dirty="0"/>
          </a:p>
          <a:p>
            <a:pPr marL="0" indent="0" algn="just" rtl="1">
              <a:buNone/>
            </a:pPr>
            <a:r>
              <a:rPr lang="ar-JO" sz="2000" dirty="0"/>
              <a:t>المراجع:</a:t>
            </a:r>
          </a:p>
          <a:p>
            <a:pPr marL="0" indent="0" algn="just" rtl="1">
              <a:buNone/>
            </a:pPr>
            <a:endParaRPr lang="ar-JO" sz="2000" dirty="0"/>
          </a:p>
          <a:p>
            <a:pPr algn="just" rtl="1">
              <a:buFont typeface="+mj-lt"/>
              <a:buAutoNum type="arabicPeriod"/>
            </a:pPr>
            <a:r>
              <a:rPr lang="en-US" sz="1600" dirty="0">
                <a:hlinkClick r:id="rId2"/>
              </a:rPr>
              <a:t>https://ar.wikipedia.org/wiki/%D8%B4%D8%B7%D9%8A%D8%B1%D8%A9</a:t>
            </a:r>
            <a:r>
              <a:rPr lang="ar-JO" sz="1600" dirty="0"/>
              <a:t> </a:t>
            </a:r>
          </a:p>
          <a:p>
            <a:pPr algn="just" rtl="1">
              <a:buFont typeface="+mj-lt"/>
              <a:buAutoNum type="arabicPeriod"/>
            </a:pPr>
            <a:r>
              <a:rPr lang="en-US" sz="1600" dirty="0">
                <a:hlinkClick r:id="rId3"/>
              </a:rPr>
              <a:t>https://www.marefa.org/</a:t>
            </a:r>
            <a:r>
              <a:rPr lang="ar-JO" sz="1600" dirty="0"/>
              <a:t> </a:t>
            </a:r>
            <a:endParaRPr lang="en-US" sz="1600" dirty="0"/>
          </a:p>
          <a:p>
            <a:pPr marL="0" indent="0" algn="just" rtl="1">
              <a:buNone/>
            </a:pPr>
            <a:endParaRPr lang="ar-JO" sz="1600" dirty="0"/>
          </a:p>
        </p:txBody>
      </p:sp>
    </p:spTree>
    <p:extLst>
      <p:ext uri="{BB962C8B-B14F-4D97-AF65-F5344CB8AC3E}">
        <p14:creationId xmlns:p14="http://schemas.microsoft.com/office/powerpoint/2010/main" val="555102841"/>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TM02900688[[fn=Facet]]</Template>
  <TotalTime>3306</TotalTime>
  <Words>386</Words>
  <Application>Microsoft Office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Arabic Typesetting</vt:lpstr>
      <vt:lpstr>Arial</vt:lpstr>
      <vt:lpstr>Helvetica Neue</vt:lpstr>
      <vt:lpstr>Trebuchet MS</vt:lpstr>
      <vt:lpstr>Wingdings 3</vt:lpstr>
      <vt:lpstr>Facet</vt:lpstr>
      <vt:lpstr>الشطائر </vt:lpstr>
      <vt:lpstr>مفهوم الشطائر :</vt:lpstr>
      <vt:lpstr>تاريخ ومكونات الشطائر:</vt:lpstr>
      <vt:lpstr>أصل كلمة همبرجر:</vt:lpstr>
      <vt:lpstr>مكونات وفوائد الشطائر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الشطائر</dc:title>
  <dc:creator>Laptop</dc:creator>
  <cp:lastModifiedBy>Laptop</cp:lastModifiedBy>
  <cp:revision>11</cp:revision>
  <dcterms:created xsi:type="dcterms:W3CDTF">2023-10-22T11:31:56Z</dcterms:created>
  <dcterms:modified xsi:type="dcterms:W3CDTF">2023-10-25T16:57:34Z</dcterms:modified>
</cp:coreProperties>
</file>