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1075258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239025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264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2028654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7527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576356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2922293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175319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2457560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013A7C-692A-453B-905A-51D5F42FFB82}"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307048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013A7C-692A-453B-905A-51D5F42FFB82}" type="datetimeFigureOut">
              <a:rPr lang="en-US" smtClean="0"/>
              <a:t>14/10/2023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332413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013A7C-692A-453B-905A-51D5F42FFB82}" type="datetimeFigureOut">
              <a:rPr lang="en-US" smtClean="0"/>
              <a:t>14/10/2023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193159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013A7C-692A-453B-905A-51D5F42FFB82}" type="datetimeFigureOut">
              <a:rPr lang="en-US" smtClean="0"/>
              <a:t>14/10/2023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1668848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013A7C-692A-453B-905A-51D5F42FFB82}" type="datetimeFigureOut">
              <a:rPr lang="en-US" smtClean="0"/>
              <a:t>14/10/2023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3220969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013A7C-692A-453B-905A-51D5F42FFB82}" type="datetimeFigureOut">
              <a:rPr lang="en-US" smtClean="0"/>
              <a:t>14/10/2023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4124196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F013A7C-692A-453B-905A-51D5F42FFB82}" type="datetimeFigureOut">
              <a:rPr lang="en-US" smtClean="0"/>
              <a:t>14/10/2023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0D417C-4EC1-45B6-80BD-C1AC2BCF496F}" type="slidenum">
              <a:rPr lang="en-US" smtClean="0"/>
              <a:t>‹#›</a:t>
            </a:fld>
            <a:endParaRPr lang="en-US"/>
          </a:p>
        </p:txBody>
      </p:sp>
    </p:spTree>
    <p:extLst>
      <p:ext uri="{BB962C8B-B14F-4D97-AF65-F5344CB8AC3E}">
        <p14:creationId xmlns:p14="http://schemas.microsoft.com/office/powerpoint/2010/main" val="142314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013A7C-692A-453B-905A-51D5F42FFB82}" type="datetimeFigureOut">
              <a:rPr lang="en-US" smtClean="0"/>
              <a:t>14/10/2023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A0D417C-4EC1-45B6-80BD-C1AC2BCF496F}" type="slidenum">
              <a:rPr lang="en-US" smtClean="0"/>
              <a:t>‹#›</a:t>
            </a:fld>
            <a:endParaRPr lang="en-US"/>
          </a:p>
        </p:txBody>
      </p:sp>
    </p:spTree>
    <p:extLst>
      <p:ext uri="{BB962C8B-B14F-4D97-AF65-F5344CB8AC3E}">
        <p14:creationId xmlns:p14="http://schemas.microsoft.com/office/powerpoint/2010/main" val="3970373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5" Type="http://schemas.openxmlformats.org/officeDocument/2006/relationships/image" Target="../media/image7.jp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B5628-50C6-4FB9-96EB-50FEBE334B64}"/>
              </a:ext>
            </a:extLst>
          </p:cNvPr>
          <p:cNvSpPr>
            <a:spLocks noGrp="1"/>
          </p:cNvSpPr>
          <p:nvPr>
            <p:ph type="ctrTitle"/>
          </p:nvPr>
        </p:nvSpPr>
        <p:spPr>
          <a:xfrm>
            <a:off x="1524000" y="1122363"/>
            <a:ext cx="9144000" cy="1655762"/>
          </a:xfrm>
        </p:spPr>
        <p:txBody>
          <a:bodyPr>
            <a:normAutofit fontScale="90000"/>
          </a:bodyPr>
          <a:lstStyle/>
          <a:p>
            <a:pPr algn="ctr"/>
            <a:r>
              <a:rPr lang="ar-JO" sz="11500" dirty="0"/>
              <a:t>الشطائر</a:t>
            </a:r>
            <a:endParaRPr lang="en-US" dirty="0"/>
          </a:p>
        </p:txBody>
      </p:sp>
      <p:sp>
        <p:nvSpPr>
          <p:cNvPr id="3" name="Subtitle 2">
            <a:extLst>
              <a:ext uri="{FF2B5EF4-FFF2-40B4-BE49-F238E27FC236}">
                <a16:creationId xmlns:a16="http://schemas.microsoft.com/office/drawing/2014/main" id="{07B0C018-3DC9-49BE-A465-FF2149AE6C09}"/>
              </a:ext>
            </a:extLst>
          </p:cNvPr>
          <p:cNvSpPr>
            <a:spLocks noGrp="1"/>
          </p:cNvSpPr>
          <p:nvPr>
            <p:ph type="subTitle" idx="1"/>
          </p:nvPr>
        </p:nvSpPr>
        <p:spPr>
          <a:xfrm>
            <a:off x="1524000" y="3429000"/>
            <a:ext cx="9144000" cy="1828800"/>
          </a:xfrm>
        </p:spPr>
        <p:txBody>
          <a:bodyPr>
            <a:normAutofit/>
          </a:bodyPr>
          <a:lstStyle/>
          <a:p>
            <a:r>
              <a:rPr lang="ar-JO" sz="3200" dirty="0"/>
              <a:t>                   عمل الطالبة: صونيا زينة</a:t>
            </a:r>
          </a:p>
          <a:p>
            <a:r>
              <a:rPr lang="ar-JO" sz="3200" dirty="0"/>
              <a:t>                   الصف: الخامس أ</a:t>
            </a:r>
            <a:endParaRPr lang="en-US" sz="3200" dirty="0"/>
          </a:p>
        </p:txBody>
      </p:sp>
      <p:pic>
        <p:nvPicPr>
          <p:cNvPr id="5" name="Picture 4">
            <a:extLst>
              <a:ext uri="{FF2B5EF4-FFF2-40B4-BE49-F238E27FC236}">
                <a16:creationId xmlns:a16="http://schemas.microsoft.com/office/drawing/2014/main" id="{83D98DA2-D2C6-44B2-8872-187FE340EA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68" y="4246738"/>
            <a:ext cx="3598897" cy="2022123"/>
          </a:xfrm>
          <a:prstGeom prst="rect">
            <a:avLst/>
          </a:prstGeom>
        </p:spPr>
      </p:pic>
    </p:spTree>
    <p:extLst>
      <p:ext uri="{BB962C8B-B14F-4D97-AF65-F5344CB8AC3E}">
        <p14:creationId xmlns:p14="http://schemas.microsoft.com/office/powerpoint/2010/main" val="1388714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39B172-8068-4683-BCD9-0B5E9CBEAF6B}"/>
              </a:ext>
            </a:extLst>
          </p:cNvPr>
          <p:cNvSpPr>
            <a:spLocks noGrp="1"/>
          </p:cNvSpPr>
          <p:nvPr>
            <p:ph idx="1"/>
          </p:nvPr>
        </p:nvSpPr>
        <p:spPr>
          <a:xfrm>
            <a:off x="1154289" y="1385711"/>
            <a:ext cx="8441267" cy="4086578"/>
          </a:xfrm>
        </p:spPr>
        <p:txBody>
          <a:bodyPr>
            <a:normAutofit lnSpcReduction="10000"/>
          </a:bodyPr>
          <a:lstStyle/>
          <a:p>
            <a:pPr algn="just" rtl="1"/>
            <a:endParaRPr lang="ar-JO" b="1" dirty="0">
              <a:cs typeface="+mj-cs"/>
            </a:endParaRPr>
          </a:p>
          <a:p>
            <a:pPr marL="0" indent="0" algn="just" rtl="1">
              <a:buNone/>
            </a:pPr>
            <a:r>
              <a:rPr lang="ar-JO" sz="2400" b="1" dirty="0">
                <a:cs typeface="+mj-cs"/>
              </a:rPr>
              <a:t>المقدمة: </a:t>
            </a:r>
          </a:p>
          <a:p>
            <a:pPr algn="just" rtl="1"/>
            <a:r>
              <a:rPr lang="ar-JO" b="1" dirty="0">
                <a:cs typeface="+mj-cs"/>
              </a:rPr>
              <a:t>الشطيرة</a:t>
            </a:r>
            <a:r>
              <a:rPr lang="ar-JO" dirty="0">
                <a:cs typeface="+mj-cs"/>
              </a:rPr>
              <a:t> أو </a:t>
            </a:r>
            <a:r>
              <a:rPr lang="ar-JO" b="1" dirty="0">
                <a:cs typeface="+mj-cs"/>
              </a:rPr>
              <a:t>الساندوتش </a:t>
            </a:r>
            <a:r>
              <a:rPr lang="ar-JO" dirty="0">
                <a:cs typeface="+mj-cs"/>
              </a:rPr>
              <a:t>هو نوع من الطعام يتكون من نوعين أو أكثر من الأطعمة، مثل الخضروات، شرائح الجبن أو اللحم، موضوعين على أو بين شرائح الخبز، ظهرت الشطائر كوجبة سريعة ثم بدأت في الانتشار في العالم الغربي. اليوم تتواجد الشطائر بأشكال متنوعة في جميع أنحاء العالم.</a:t>
            </a:r>
          </a:p>
          <a:p>
            <a:pPr algn="just" rtl="1"/>
            <a:r>
              <a:rPr lang="ar-JO" dirty="0">
                <a:cs typeface="+mj-cs"/>
              </a:rPr>
              <a:t>والشطائر هي وجبات شهيرة يمكن تناولها كغداء، أخذها للعمل، المدرسة، أو في النزهات، كما يمكن تناولها كوجبة خفيفة.</a:t>
            </a:r>
          </a:p>
          <a:p>
            <a:pPr algn="just" rtl="1"/>
            <a:r>
              <a:rPr lang="ar-JO" dirty="0"/>
              <a:t>تعتبر سندويشات الهمبرجر من السندويشات الغذائية السريعة جدًا، والتي يفضلها الكبار والصغار، وهي سندويشات منتشرة في جميع المطاعم الواقعة في كافة دول العالم.</a:t>
            </a:r>
            <a:br>
              <a:rPr lang="ar-JO" dirty="0"/>
            </a:br>
            <a:br>
              <a:rPr lang="ar-JO" dirty="0"/>
            </a:br>
            <a:endParaRPr lang="en-US" dirty="0">
              <a:cs typeface="+mj-cs"/>
            </a:endParaRPr>
          </a:p>
        </p:txBody>
      </p:sp>
    </p:spTree>
    <p:extLst>
      <p:ext uri="{BB962C8B-B14F-4D97-AF65-F5344CB8AC3E}">
        <p14:creationId xmlns:p14="http://schemas.microsoft.com/office/powerpoint/2010/main" val="2532870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D672E-468D-48F2-A767-DACBADA0F342}"/>
              </a:ext>
            </a:extLst>
          </p:cNvPr>
          <p:cNvSpPr>
            <a:spLocks noGrp="1"/>
          </p:cNvSpPr>
          <p:nvPr>
            <p:ph type="title"/>
          </p:nvPr>
        </p:nvSpPr>
        <p:spPr>
          <a:xfrm>
            <a:off x="759178" y="1456267"/>
            <a:ext cx="8418689" cy="866598"/>
          </a:xfrm>
        </p:spPr>
        <p:txBody>
          <a:bodyPr>
            <a:normAutofit/>
          </a:bodyPr>
          <a:lstStyle/>
          <a:p>
            <a:pPr algn="r"/>
            <a:r>
              <a:rPr lang="ar-JO" sz="4800" dirty="0"/>
              <a:t>سبب التسمية:</a:t>
            </a:r>
            <a:endParaRPr lang="en-US" sz="4800" dirty="0"/>
          </a:p>
        </p:txBody>
      </p:sp>
      <p:sp>
        <p:nvSpPr>
          <p:cNvPr id="3" name="Content Placeholder 2">
            <a:extLst>
              <a:ext uri="{FF2B5EF4-FFF2-40B4-BE49-F238E27FC236}">
                <a16:creationId xmlns:a16="http://schemas.microsoft.com/office/drawing/2014/main" id="{F221280D-9CD2-4C33-AB3F-999FA36A3413}"/>
              </a:ext>
            </a:extLst>
          </p:cNvPr>
          <p:cNvSpPr>
            <a:spLocks noGrp="1"/>
          </p:cNvSpPr>
          <p:nvPr>
            <p:ph idx="1"/>
          </p:nvPr>
        </p:nvSpPr>
        <p:spPr>
          <a:xfrm>
            <a:off x="838200" y="3228799"/>
            <a:ext cx="8734778" cy="1204912"/>
          </a:xfrm>
        </p:spPr>
        <p:txBody>
          <a:bodyPr/>
          <a:lstStyle/>
          <a:p>
            <a:pPr algn="r" rtl="1"/>
            <a:r>
              <a:rPr lang="ar-JO" dirty="0"/>
              <a:t>نسبة إلى مدينة هامبورغ الألمانية حيث كان يقدم منذ مئات السنين الرغيف الصغير وبداخلها قطعة لحم دائرية وبذلك نسبت إلى اسم هذه المدينة.</a:t>
            </a:r>
            <a:endParaRPr lang="en-US" dirty="0"/>
          </a:p>
        </p:txBody>
      </p:sp>
      <p:pic>
        <p:nvPicPr>
          <p:cNvPr id="5" name="Picture 4">
            <a:extLst>
              <a:ext uri="{FF2B5EF4-FFF2-40B4-BE49-F238E27FC236}">
                <a16:creationId xmlns:a16="http://schemas.microsoft.com/office/drawing/2014/main" id="{06374375-E9F9-426D-95B8-65161C614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219023"/>
            <a:ext cx="3371073" cy="1772532"/>
          </a:xfrm>
          <a:prstGeom prst="rect">
            <a:avLst/>
          </a:prstGeom>
        </p:spPr>
      </p:pic>
    </p:spTree>
    <p:extLst>
      <p:ext uri="{BB962C8B-B14F-4D97-AF65-F5344CB8AC3E}">
        <p14:creationId xmlns:p14="http://schemas.microsoft.com/office/powerpoint/2010/main" val="2214096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FCC93-463F-4C50-AD36-02A798EF4821}"/>
              </a:ext>
            </a:extLst>
          </p:cNvPr>
          <p:cNvSpPr>
            <a:spLocks noGrp="1"/>
          </p:cNvSpPr>
          <p:nvPr>
            <p:ph type="title"/>
          </p:nvPr>
        </p:nvSpPr>
        <p:spPr>
          <a:xfrm>
            <a:off x="677334" y="1027288"/>
            <a:ext cx="8596668" cy="903111"/>
          </a:xfrm>
        </p:spPr>
        <p:txBody>
          <a:bodyPr>
            <a:normAutofit/>
          </a:bodyPr>
          <a:lstStyle/>
          <a:p>
            <a:pPr algn="r" rtl="1"/>
            <a:r>
              <a:rPr lang="ar-JO" sz="4400" dirty="0"/>
              <a:t>مكونات شطيرة الهمبرغر:</a:t>
            </a:r>
            <a:endParaRPr lang="en-US" sz="4400" dirty="0"/>
          </a:p>
        </p:txBody>
      </p:sp>
      <p:sp>
        <p:nvSpPr>
          <p:cNvPr id="3" name="Content Placeholder 2">
            <a:extLst>
              <a:ext uri="{FF2B5EF4-FFF2-40B4-BE49-F238E27FC236}">
                <a16:creationId xmlns:a16="http://schemas.microsoft.com/office/drawing/2014/main" id="{BB4E3111-8E51-4CE4-BECC-2C2FBEEF8B1C}"/>
              </a:ext>
            </a:extLst>
          </p:cNvPr>
          <p:cNvSpPr>
            <a:spLocks noGrp="1"/>
          </p:cNvSpPr>
          <p:nvPr>
            <p:ph idx="1"/>
          </p:nvPr>
        </p:nvSpPr>
        <p:spPr>
          <a:xfrm>
            <a:off x="2302932" y="2160589"/>
            <a:ext cx="6971069" cy="3880773"/>
          </a:xfrm>
        </p:spPr>
        <p:txBody>
          <a:bodyPr>
            <a:normAutofit fontScale="77500" lnSpcReduction="20000"/>
          </a:bodyPr>
          <a:lstStyle/>
          <a:p>
            <a:pPr algn="r" rtl="1"/>
            <a:endParaRPr lang="ar-JO" dirty="0"/>
          </a:p>
          <a:p>
            <a:pPr algn="r" rtl="1"/>
            <a:r>
              <a:rPr lang="ar-JO" sz="2400" dirty="0"/>
              <a:t>خبز الهمبرجر. </a:t>
            </a:r>
          </a:p>
          <a:p>
            <a:pPr algn="r" rtl="1"/>
            <a:r>
              <a:rPr lang="ar-JO" sz="2400" dirty="0"/>
              <a:t>شرائح اللحم. </a:t>
            </a:r>
          </a:p>
          <a:p>
            <a:pPr algn="r" rtl="1"/>
            <a:r>
              <a:rPr lang="ar-JO" sz="2400" dirty="0"/>
              <a:t>البندورة.</a:t>
            </a:r>
          </a:p>
          <a:p>
            <a:pPr algn="r" rtl="1"/>
            <a:r>
              <a:rPr lang="ar-JO" sz="2400" dirty="0"/>
              <a:t>فلفل أخضر حلو. </a:t>
            </a:r>
          </a:p>
          <a:p>
            <a:pPr algn="r" rtl="1"/>
            <a:r>
              <a:rPr lang="ar-JO" sz="2400" dirty="0"/>
              <a:t>مخلل الخيار. </a:t>
            </a:r>
          </a:p>
          <a:p>
            <a:pPr algn="r" rtl="1"/>
            <a:r>
              <a:rPr lang="ar-JO" sz="2400" dirty="0"/>
              <a:t>شرائح من جبنة شيدر.</a:t>
            </a:r>
          </a:p>
          <a:p>
            <a:pPr algn="r" rtl="1"/>
            <a:r>
              <a:rPr lang="ar-JO" sz="2400" dirty="0"/>
              <a:t>كاتشاب.</a:t>
            </a:r>
          </a:p>
          <a:p>
            <a:pPr algn="r" rtl="1"/>
            <a:r>
              <a:rPr lang="ar-JO" sz="2400" dirty="0"/>
              <a:t> مايونيز.</a:t>
            </a:r>
          </a:p>
          <a:p>
            <a:pPr algn="r" rtl="1"/>
            <a:r>
              <a:rPr lang="ar-JO" sz="2400" dirty="0"/>
              <a:t>بطاطا مقلية. </a:t>
            </a:r>
            <a:br>
              <a:rPr lang="ar-JO" dirty="0"/>
            </a:br>
            <a:br>
              <a:rPr lang="ar-JO" dirty="0"/>
            </a:br>
            <a:endParaRPr lang="en-US" dirty="0"/>
          </a:p>
        </p:txBody>
      </p:sp>
      <p:pic>
        <p:nvPicPr>
          <p:cNvPr id="5" name="Picture 4">
            <a:extLst>
              <a:ext uri="{FF2B5EF4-FFF2-40B4-BE49-F238E27FC236}">
                <a16:creationId xmlns:a16="http://schemas.microsoft.com/office/drawing/2014/main" id="{959AF266-9DA8-4E3F-BA68-544B81C358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2218" y="2737908"/>
            <a:ext cx="3331741" cy="2692047"/>
          </a:xfrm>
          <a:prstGeom prst="rect">
            <a:avLst/>
          </a:prstGeom>
        </p:spPr>
      </p:pic>
    </p:spTree>
    <p:extLst>
      <p:ext uri="{BB962C8B-B14F-4D97-AF65-F5344CB8AC3E}">
        <p14:creationId xmlns:p14="http://schemas.microsoft.com/office/powerpoint/2010/main" val="219747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674FA08-0B3B-4BC0-BD77-BCDE9514B44B}"/>
              </a:ext>
            </a:extLst>
          </p:cNvPr>
          <p:cNvGraphicFramePr>
            <a:graphicFrameLocks noGrp="1"/>
          </p:cNvGraphicFramePr>
          <p:nvPr>
            <p:extLst>
              <p:ext uri="{D42A27DB-BD31-4B8C-83A1-F6EECF244321}">
                <p14:modId xmlns:p14="http://schemas.microsoft.com/office/powerpoint/2010/main" val="566201437"/>
              </p:ext>
            </p:extLst>
          </p:nvPr>
        </p:nvGraphicFramePr>
        <p:xfrm>
          <a:off x="1193800" y="996498"/>
          <a:ext cx="8929509" cy="5400040"/>
        </p:xfrm>
        <a:graphic>
          <a:graphicData uri="http://schemas.openxmlformats.org/drawingml/2006/table">
            <a:tbl>
              <a:tblPr firstRow="1" bandRow="1">
                <a:tableStyleId>{5C22544A-7EE6-4342-B048-85BDC9FD1C3A}</a:tableStyleId>
              </a:tblPr>
              <a:tblGrid>
                <a:gridCol w="1907822">
                  <a:extLst>
                    <a:ext uri="{9D8B030D-6E8A-4147-A177-3AD203B41FA5}">
                      <a16:colId xmlns:a16="http://schemas.microsoft.com/office/drawing/2014/main" val="2075863308"/>
                    </a:ext>
                  </a:extLst>
                </a:gridCol>
                <a:gridCol w="5170311">
                  <a:extLst>
                    <a:ext uri="{9D8B030D-6E8A-4147-A177-3AD203B41FA5}">
                      <a16:colId xmlns:a16="http://schemas.microsoft.com/office/drawing/2014/main" val="2806549149"/>
                    </a:ext>
                  </a:extLst>
                </a:gridCol>
                <a:gridCol w="1851376">
                  <a:extLst>
                    <a:ext uri="{9D8B030D-6E8A-4147-A177-3AD203B41FA5}">
                      <a16:colId xmlns:a16="http://schemas.microsoft.com/office/drawing/2014/main" val="225515540"/>
                    </a:ext>
                  </a:extLst>
                </a:gridCol>
              </a:tblGrid>
              <a:tr h="370840">
                <a:tc>
                  <a:txBody>
                    <a:bodyPr/>
                    <a:lstStyle/>
                    <a:p>
                      <a:pPr algn="ctr"/>
                      <a:r>
                        <a:rPr lang="ar-JO" dirty="0"/>
                        <a:t>الصورة</a:t>
                      </a:r>
                      <a:endParaRPr lang="en-US" dirty="0"/>
                    </a:p>
                  </a:txBody>
                  <a:tcPr/>
                </a:tc>
                <a:tc>
                  <a:txBody>
                    <a:bodyPr/>
                    <a:lstStyle/>
                    <a:p>
                      <a:pPr algn="ctr"/>
                      <a:r>
                        <a:rPr lang="ar-JO" dirty="0"/>
                        <a:t>الفائدة</a:t>
                      </a:r>
                      <a:endParaRPr lang="en-US" dirty="0"/>
                    </a:p>
                  </a:txBody>
                  <a:tcPr/>
                </a:tc>
                <a:tc>
                  <a:txBody>
                    <a:bodyPr/>
                    <a:lstStyle/>
                    <a:p>
                      <a:pPr algn="ctr"/>
                      <a:r>
                        <a:rPr lang="ar-JO" dirty="0"/>
                        <a:t>الاسم</a:t>
                      </a:r>
                      <a:endParaRPr lang="en-US" dirty="0"/>
                    </a:p>
                  </a:txBody>
                  <a:tcPr/>
                </a:tc>
                <a:extLst>
                  <a:ext uri="{0D108BD9-81ED-4DB2-BD59-A6C34878D82A}">
                    <a16:rowId xmlns:a16="http://schemas.microsoft.com/office/drawing/2014/main" val="713939683"/>
                  </a:ext>
                </a:extLst>
              </a:tr>
              <a:tr h="370840">
                <a:tc>
                  <a:txBody>
                    <a:bodyPr/>
                    <a:lstStyle/>
                    <a:p>
                      <a:pPr algn="ctr"/>
                      <a:endParaRPr lang="en-US" dirty="0"/>
                    </a:p>
                  </a:txBody>
                  <a:tcPr/>
                </a:tc>
                <a:tc>
                  <a:txBody>
                    <a:bodyPr/>
                    <a:lstStyle/>
                    <a:p>
                      <a:pPr algn="r" rtl="1"/>
                      <a:r>
                        <a:rPr lang="ar-JO" dirty="0"/>
                        <a:t>يحتوي على الألياف الغذائية، فيتامينات ب المتعددة ومنها الفولات، الحديد، المغنيسيوم والسيلينيوم</a:t>
                      </a:r>
                    </a:p>
                    <a:p>
                      <a:pPr algn="r" rtl="1"/>
                      <a:endParaRPr lang="ar-JO" dirty="0"/>
                    </a:p>
                    <a:p>
                      <a:pPr algn="r" rtl="1"/>
                      <a:endParaRPr lang="en-US" dirty="0"/>
                    </a:p>
                  </a:txBody>
                  <a:tcPr/>
                </a:tc>
                <a:tc>
                  <a:txBody>
                    <a:bodyPr/>
                    <a:lstStyle/>
                    <a:p>
                      <a:pPr algn="ctr"/>
                      <a:r>
                        <a:rPr lang="ar-JO" dirty="0"/>
                        <a:t>خبر الهمبرجر</a:t>
                      </a:r>
                      <a:endParaRPr lang="en-US" dirty="0"/>
                    </a:p>
                  </a:txBody>
                  <a:tcPr/>
                </a:tc>
                <a:extLst>
                  <a:ext uri="{0D108BD9-81ED-4DB2-BD59-A6C34878D82A}">
                    <a16:rowId xmlns:a16="http://schemas.microsoft.com/office/drawing/2014/main" val="1022516620"/>
                  </a:ext>
                </a:extLst>
              </a:tr>
              <a:tr h="370840">
                <a:tc>
                  <a:txBody>
                    <a:bodyPr/>
                    <a:lstStyle/>
                    <a:p>
                      <a:pPr algn="ctr"/>
                      <a:endParaRPr lang="en-US" dirty="0"/>
                    </a:p>
                  </a:txBody>
                  <a:tcPr/>
                </a:tc>
                <a:tc>
                  <a:txBody>
                    <a:bodyPr/>
                    <a:lstStyle/>
                    <a:p>
                      <a:pPr algn="r" rtl="1"/>
                      <a:r>
                        <a:rPr lang="ar-JO" sz="1800" b="0" i="0" kern="1200" dirty="0">
                          <a:solidFill>
                            <a:schemeClr val="dk1"/>
                          </a:solidFill>
                          <a:effectLst/>
                          <a:latin typeface="+mn-lt"/>
                          <a:ea typeface="+mn-ea"/>
                          <a:cs typeface="+mn-cs"/>
                        </a:rPr>
                        <a:t>تعزيز المناعة، حيث أن اللحوم الحمراء تحتوي على عنصر الزنك، وهو عنصر ضروري لتعزيز صحة المناعة، ولتركيب الحمض النووي في جسم الإنسان.</a:t>
                      </a:r>
                    </a:p>
                    <a:p>
                      <a:pPr algn="r" rtl="1"/>
                      <a:endParaRPr lang="en-US" dirty="0"/>
                    </a:p>
                  </a:txBody>
                  <a:tcPr/>
                </a:tc>
                <a:tc>
                  <a:txBody>
                    <a:bodyPr/>
                    <a:lstStyle/>
                    <a:p>
                      <a:pPr algn="ctr"/>
                      <a:r>
                        <a:rPr lang="ar-JO" dirty="0"/>
                        <a:t>شرائح اللحم</a:t>
                      </a:r>
                      <a:endParaRPr lang="en-US" dirty="0"/>
                    </a:p>
                  </a:txBody>
                  <a:tcPr/>
                </a:tc>
                <a:extLst>
                  <a:ext uri="{0D108BD9-81ED-4DB2-BD59-A6C34878D82A}">
                    <a16:rowId xmlns:a16="http://schemas.microsoft.com/office/drawing/2014/main" val="742863474"/>
                  </a:ext>
                </a:extLst>
              </a:tr>
              <a:tr h="0">
                <a:tc>
                  <a:txBody>
                    <a:bodyPr/>
                    <a:lstStyle/>
                    <a:p>
                      <a:pPr algn="ctr"/>
                      <a:endParaRPr lang="en-US"/>
                    </a:p>
                  </a:txBody>
                  <a:tcPr/>
                </a:tc>
                <a:tc>
                  <a:txBody>
                    <a:bodyPr/>
                    <a:lstStyle/>
                    <a:p>
                      <a:pPr algn="r" rtl="1"/>
                      <a:r>
                        <a:rPr lang="ar-JO" sz="1800" b="0" i="0" kern="1200" dirty="0">
                          <a:solidFill>
                            <a:schemeClr val="dk1"/>
                          </a:solidFill>
                          <a:effectLst/>
                          <a:latin typeface="+mn-lt"/>
                          <a:ea typeface="+mn-ea"/>
                          <a:cs typeface="+mn-cs"/>
                        </a:rPr>
                        <a:t>مضادات الأكسدة ، البوتاسيوم، حماية الجلد من أضرار أشعة الشمس، تحسن مزاجك، قد يمتص الجسم الحديد بشكل أكثر فعالية</a:t>
                      </a:r>
                    </a:p>
                    <a:p>
                      <a:pPr algn="r" rtl="1"/>
                      <a:r>
                        <a:rPr lang="ar-JO" sz="1800" b="0" i="0" kern="1200" dirty="0">
                          <a:solidFill>
                            <a:schemeClr val="dk1"/>
                          </a:solidFill>
                          <a:effectLst/>
                          <a:latin typeface="+mn-lt"/>
                          <a:ea typeface="+mn-ea"/>
                          <a:cs typeface="+mn-cs"/>
                        </a:rPr>
                        <a:t>والمساعدة في التئام الجروح بشكل أسرع.</a:t>
                      </a:r>
                    </a:p>
                    <a:p>
                      <a:pPr algn="r" rtl="1"/>
                      <a:endParaRPr lang="ar-JO" sz="1800" b="0" i="0" kern="1200" dirty="0">
                        <a:solidFill>
                          <a:schemeClr val="dk1"/>
                        </a:solidFill>
                        <a:effectLst/>
                        <a:latin typeface="+mn-lt"/>
                        <a:ea typeface="+mn-ea"/>
                        <a:cs typeface="+mn-cs"/>
                      </a:endParaRPr>
                    </a:p>
                  </a:txBody>
                  <a:tcPr/>
                </a:tc>
                <a:tc>
                  <a:txBody>
                    <a:bodyPr/>
                    <a:lstStyle/>
                    <a:p>
                      <a:pPr algn="ctr"/>
                      <a:r>
                        <a:rPr lang="ar-JO" dirty="0"/>
                        <a:t>البندورة </a:t>
                      </a:r>
                      <a:endParaRPr lang="en-US" dirty="0"/>
                    </a:p>
                  </a:txBody>
                  <a:tcPr/>
                </a:tc>
                <a:extLst>
                  <a:ext uri="{0D108BD9-81ED-4DB2-BD59-A6C34878D82A}">
                    <a16:rowId xmlns:a16="http://schemas.microsoft.com/office/drawing/2014/main" val="1236435338"/>
                  </a:ext>
                </a:extLst>
              </a:tr>
              <a:tr h="370840">
                <a:tc>
                  <a:txBody>
                    <a:bodyPr/>
                    <a:lstStyle/>
                    <a:p>
                      <a:pPr algn="ctr"/>
                      <a:endParaRPr lang="en-US" dirty="0"/>
                    </a:p>
                  </a:txBody>
                  <a:tcPr/>
                </a:tc>
                <a:tc>
                  <a:txBody>
                    <a:bodyPr/>
                    <a:lstStyle/>
                    <a:p>
                      <a:pPr algn="r" rtl="1"/>
                      <a:r>
                        <a:rPr lang="ar-JO" dirty="0"/>
                        <a:t>تقوية جهاز المناعة، الحماية من الأنيميا، تعزيز صحة العيون</a:t>
                      </a:r>
                    </a:p>
                    <a:p>
                      <a:pPr algn="r" rtl="1"/>
                      <a:endParaRPr lang="ar-JO" dirty="0"/>
                    </a:p>
                    <a:p>
                      <a:pPr algn="r" rtl="1"/>
                      <a:endParaRPr lang="en-US" dirty="0"/>
                    </a:p>
                  </a:txBody>
                  <a:tcPr/>
                </a:tc>
                <a:tc>
                  <a:txBody>
                    <a:bodyPr/>
                    <a:lstStyle/>
                    <a:p>
                      <a:pPr algn="ctr"/>
                      <a:r>
                        <a:rPr lang="ar-JO" dirty="0"/>
                        <a:t>الفلفل الأخضر الحلو</a:t>
                      </a:r>
                      <a:endParaRPr lang="en-US" dirty="0"/>
                    </a:p>
                  </a:txBody>
                  <a:tcPr/>
                </a:tc>
                <a:extLst>
                  <a:ext uri="{0D108BD9-81ED-4DB2-BD59-A6C34878D82A}">
                    <a16:rowId xmlns:a16="http://schemas.microsoft.com/office/drawing/2014/main" val="22297943"/>
                  </a:ext>
                </a:extLst>
              </a:tr>
            </a:tbl>
          </a:graphicData>
        </a:graphic>
      </p:graphicFrame>
      <p:pic>
        <p:nvPicPr>
          <p:cNvPr id="12" name="Picture 11">
            <a:extLst>
              <a:ext uri="{FF2B5EF4-FFF2-40B4-BE49-F238E27FC236}">
                <a16:creationId xmlns:a16="http://schemas.microsoft.com/office/drawing/2014/main" id="{9ADDD83D-CD85-45E1-83A6-E4F43473C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3586" y="2751264"/>
            <a:ext cx="1622106" cy="852914"/>
          </a:xfrm>
          <a:prstGeom prst="rect">
            <a:avLst/>
          </a:prstGeom>
        </p:spPr>
      </p:pic>
      <p:pic>
        <p:nvPicPr>
          <p:cNvPr id="14" name="Picture 13">
            <a:extLst>
              <a:ext uri="{FF2B5EF4-FFF2-40B4-BE49-F238E27FC236}">
                <a16:creationId xmlns:a16="http://schemas.microsoft.com/office/drawing/2014/main" id="{CC7A394F-A4CD-4EB9-8E39-E0E423173A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8521" y="1592734"/>
            <a:ext cx="1712235" cy="804997"/>
          </a:xfrm>
          <a:prstGeom prst="rect">
            <a:avLst/>
          </a:prstGeom>
        </p:spPr>
      </p:pic>
      <p:pic>
        <p:nvPicPr>
          <p:cNvPr id="16" name="Picture 15">
            <a:extLst>
              <a:ext uri="{FF2B5EF4-FFF2-40B4-BE49-F238E27FC236}">
                <a16:creationId xmlns:a16="http://schemas.microsoft.com/office/drawing/2014/main" id="{A3CC0A3E-F974-4A5C-A033-983ECA234F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58244" y="3957711"/>
            <a:ext cx="1277098" cy="956590"/>
          </a:xfrm>
          <a:prstGeom prst="rect">
            <a:avLst/>
          </a:prstGeom>
        </p:spPr>
      </p:pic>
      <p:pic>
        <p:nvPicPr>
          <p:cNvPr id="18" name="Picture 17">
            <a:extLst>
              <a:ext uri="{FF2B5EF4-FFF2-40B4-BE49-F238E27FC236}">
                <a16:creationId xmlns:a16="http://schemas.microsoft.com/office/drawing/2014/main" id="{5410D99C-3B70-4921-8FC6-A5DD970738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25927" y="5460977"/>
            <a:ext cx="1517425" cy="721475"/>
          </a:xfrm>
          <a:prstGeom prst="rect">
            <a:avLst/>
          </a:prstGeom>
        </p:spPr>
      </p:pic>
    </p:spTree>
    <p:extLst>
      <p:ext uri="{BB962C8B-B14F-4D97-AF65-F5344CB8AC3E}">
        <p14:creationId xmlns:p14="http://schemas.microsoft.com/office/powerpoint/2010/main" val="2728710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561C812-B916-4C7B-A2E3-BF576A56F528}"/>
              </a:ext>
            </a:extLst>
          </p:cNvPr>
          <p:cNvGraphicFramePr>
            <a:graphicFrameLocks noGrp="1"/>
          </p:cNvGraphicFramePr>
          <p:nvPr>
            <p:extLst>
              <p:ext uri="{D42A27DB-BD31-4B8C-83A1-F6EECF244321}">
                <p14:modId xmlns:p14="http://schemas.microsoft.com/office/powerpoint/2010/main" val="114528239"/>
              </p:ext>
            </p:extLst>
          </p:nvPr>
        </p:nvGraphicFramePr>
        <p:xfrm>
          <a:off x="1076622" y="1471963"/>
          <a:ext cx="8929509" cy="4297680"/>
        </p:xfrm>
        <a:graphic>
          <a:graphicData uri="http://schemas.openxmlformats.org/drawingml/2006/table">
            <a:tbl>
              <a:tblPr firstRow="1" bandRow="1">
                <a:tableStyleId>{5C22544A-7EE6-4342-B048-85BDC9FD1C3A}</a:tableStyleId>
              </a:tblPr>
              <a:tblGrid>
                <a:gridCol w="1907822">
                  <a:extLst>
                    <a:ext uri="{9D8B030D-6E8A-4147-A177-3AD203B41FA5}">
                      <a16:colId xmlns:a16="http://schemas.microsoft.com/office/drawing/2014/main" val="3038041200"/>
                    </a:ext>
                  </a:extLst>
                </a:gridCol>
                <a:gridCol w="5170311">
                  <a:extLst>
                    <a:ext uri="{9D8B030D-6E8A-4147-A177-3AD203B41FA5}">
                      <a16:colId xmlns:a16="http://schemas.microsoft.com/office/drawing/2014/main" val="379027048"/>
                    </a:ext>
                  </a:extLst>
                </a:gridCol>
                <a:gridCol w="1851376">
                  <a:extLst>
                    <a:ext uri="{9D8B030D-6E8A-4147-A177-3AD203B41FA5}">
                      <a16:colId xmlns:a16="http://schemas.microsoft.com/office/drawing/2014/main" val="1186636837"/>
                    </a:ext>
                  </a:extLst>
                </a:gridCol>
              </a:tblGrid>
              <a:tr h="370840">
                <a:tc>
                  <a:txBody>
                    <a:bodyPr/>
                    <a:lstStyle/>
                    <a:p>
                      <a:pPr algn="ctr"/>
                      <a:endParaRPr lang="en-US"/>
                    </a:p>
                  </a:txBody>
                  <a:tcPr/>
                </a:tc>
                <a:tc>
                  <a:txBody>
                    <a:bodyPr/>
                    <a:lstStyle/>
                    <a:p>
                      <a:pPr algn="r" rtl="1"/>
                      <a:r>
                        <a:rPr lang="ar-JO" sz="1800" b="0" i="0" kern="1200" dirty="0">
                          <a:solidFill>
                            <a:schemeClr val="dk1"/>
                          </a:solidFill>
                          <a:effectLst/>
                          <a:latin typeface="+mn-lt"/>
                          <a:ea typeface="+mn-ea"/>
                          <a:cs typeface="+mn-cs"/>
                        </a:rPr>
                        <a:t>يحافظ على توازن البكتيريا النافعة التي تساعد في تعزيز صحة الجهاز الهضمي.</a:t>
                      </a:r>
                    </a:p>
                    <a:p>
                      <a:pPr algn="r" rtl="1"/>
                      <a:endParaRPr lang="en-US" dirty="0"/>
                    </a:p>
                  </a:txBody>
                  <a:tcPr/>
                </a:tc>
                <a:tc>
                  <a:txBody>
                    <a:bodyPr/>
                    <a:lstStyle/>
                    <a:p>
                      <a:pPr algn="ctr"/>
                      <a:endParaRPr lang="ar-JO" dirty="0"/>
                    </a:p>
                    <a:p>
                      <a:pPr algn="ctr"/>
                      <a:r>
                        <a:rPr lang="ar-JO" dirty="0"/>
                        <a:t>مخلل الخيار</a:t>
                      </a:r>
                      <a:endParaRPr lang="en-US" dirty="0"/>
                    </a:p>
                  </a:txBody>
                  <a:tcPr/>
                </a:tc>
                <a:extLst>
                  <a:ext uri="{0D108BD9-81ED-4DB2-BD59-A6C34878D82A}">
                    <a16:rowId xmlns:a16="http://schemas.microsoft.com/office/drawing/2014/main" val="2622992934"/>
                  </a:ext>
                </a:extLst>
              </a:tr>
              <a:tr h="370840">
                <a:tc>
                  <a:txBody>
                    <a:bodyPr/>
                    <a:lstStyle/>
                    <a:p>
                      <a:pPr algn="ctr"/>
                      <a:endParaRPr lang="en-US"/>
                    </a:p>
                  </a:txBody>
                  <a:tcPr/>
                </a:tc>
                <a:tc>
                  <a:txBody>
                    <a:bodyPr/>
                    <a:lstStyle/>
                    <a:p>
                      <a:pPr algn="r" rtl="1"/>
                      <a:r>
                        <a:rPr lang="ar-JO" sz="1800" b="0" i="0" kern="1200" dirty="0">
                          <a:solidFill>
                            <a:schemeClr val="dk1"/>
                          </a:solidFill>
                          <a:effectLst/>
                          <a:latin typeface="+mn-lt"/>
                          <a:ea typeface="+mn-ea"/>
                          <a:cs typeface="+mn-cs"/>
                        </a:rPr>
                        <a:t>مصدر غني بالكالسيوم وقد يساهم في تقوية الأسنان.</a:t>
                      </a:r>
                    </a:p>
                    <a:p>
                      <a:pPr algn="r" rtl="1"/>
                      <a:endParaRPr lang="ar-JO" sz="1800" b="0" i="0" kern="1200" dirty="0">
                        <a:solidFill>
                          <a:schemeClr val="dk1"/>
                        </a:solidFill>
                        <a:effectLst/>
                        <a:latin typeface="+mn-lt"/>
                        <a:ea typeface="+mn-ea"/>
                        <a:cs typeface="+mn-cs"/>
                      </a:endParaRPr>
                    </a:p>
                  </a:txBody>
                  <a:tcPr/>
                </a:tc>
                <a:tc>
                  <a:txBody>
                    <a:bodyPr/>
                    <a:lstStyle/>
                    <a:p>
                      <a:pPr algn="ctr"/>
                      <a:r>
                        <a:rPr lang="ar-JO" dirty="0"/>
                        <a:t>شرائح الجبن</a:t>
                      </a:r>
                      <a:endParaRPr lang="en-US" dirty="0"/>
                    </a:p>
                  </a:txBody>
                  <a:tcPr/>
                </a:tc>
                <a:extLst>
                  <a:ext uri="{0D108BD9-81ED-4DB2-BD59-A6C34878D82A}">
                    <a16:rowId xmlns:a16="http://schemas.microsoft.com/office/drawing/2014/main" val="3938598869"/>
                  </a:ext>
                </a:extLst>
              </a:tr>
              <a:tr h="370840">
                <a:tc>
                  <a:txBody>
                    <a:bodyPr/>
                    <a:lstStyle/>
                    <a:p>
                      <a:pPr algn="ctr"/>
                      <a:endParaRPr lang="en-US" dirty="0"/>
                    </a:p>
                  </a:txBody>
                  <a:tcPr/>
                </a:tc>
                <a:tc>
                  <a:txBody>
                    <a:bodyPr/>
                    <a:lstStyle/>
                    <a:p>
                      <a:pPr algn="r" rtl="1"/>
                      <a:r>
                        <a:rPr lang="ar-JO" sz="1800" b="0" i="0" kern="1200" dirty="0">
                          <a:solidFill>
                            <a:schemeClr val="dk1"/>
                          </a:solidFill>
                          <a:effectLst/>
                          <a:latin typeface="+mn-lt"/>
                          <a:ea typeface="+mn-ea"/>
                          <a:cs typeface="+mn-cs"/>
                        </a:rPr>
                        <a:t>يحمى خلايا الجسم من ضرر الجذور الحرة.</a:t>
                      </a:r>
                    </a:p>
                    <a:p>
                      <a:pPr algn="r" rtl="1"/>
                      <a:endParaRPr lang="en-US" dirty="0"/>
                    </a:p>
                  </a:txBody>
                  <a:tcPr/>
                </a:tc>
                <a:tc>
                  <a:txBody>
                    <a:bodyPr/>
                    <a:lstStyle/>
                    <a:p>
                      <a:pPr algn="ctr"/>
                      <a:r>
                        <a:rPr lang="ar-JO" dirty="0"/>
                        <a:t>الكاتشاب</a:t>
                      </a:r>
                      <a:endParaRPr lang="en-US" dirty="0"/>
                    </a:p>
                  </a:txBody>
                  <a:tcPr/>
                </a:tc>
                <a:extLst>
                  <a:ext uri="{0D108BD9-81ED-4DB2-BD59-A6C34878D82A}">
                    <a16:rowId xmlns:a16="http://schemas.microsoft.com/office/drawing/2014/main" val="1182024763"/>
                  </a:ext>
                </a:extLst>
              </a:tr>
              <a:tr h="370840">
                <a:tc>
                  <a:txBody>
                    <a:bodyPr/>
                    <a:lstStyle/>
                    <a:p>
                      <a:pPr algn="ctr"/>
                      <a:endParaRPr lang="en-US"/>
                    </a:p>
                  </a:txBody>
                  <a:tcPr/>
                </a:tc>
                <a:tc>
                  <a:txBody>
                    <a:bodyPr/>
                    <a:lstStyle/>
                    <a:p>
                      <a:pPr algn="r" rtl="1"/>
                      <a:r>
                        <a:rPr lang="ar-JO" sz="1800" b="0" i="0" kern="1200" dirty="0">
                          <a:solidFill>
                            <a:schemeClr val="dk1"/>
                          </a:solidFill>
                          <a:effectLst/>
                          <a:latin typeface="+mn-lt"/>
                          <a:ea typeface="+mn-ea"/>
                          <a:cs typeface="+mn-cs"/>
                        </a:rPr>
                        <a:t>مصدرا ممتازا لفيتامين </a:t>
                      </a:r>
                      <a:r>
                        <a:rPr lang="en-US" sz="1800" b="0" i="0" kern="1200" dirty="0">
                          <a:solidFill>
                            <a:schemeClr val="dk1"/>
                          </a:solidFill>
                          <a:effectLst/>
                          <a:latin typeface="+mn-lt"/>
                          <a:ea typeface="+mn-ea"/>
                          <a:cs typeface="+mn-cs"/>
                        </a:rPr>
                        <a:t>E </a:t>
                      </a:r>
                      <a:r>
                        <a:rPr lang="ar-JO" sz="1800" b="0" i="0" kern="1200" dirty="0">
                          <a:solidFill>
                            <a:schemeClr val="dk1"/>
                          </a:solidFill>
                          <a:effectLst/>
                          <a:latin typeface="+mn-lt"/>
                          <a:ea typeface="+mn-ea"/>
                          <a:cs typeface="+mn-cs"/>
                        </a:rPr>
                        <a:t>و </a:t>
                      </a:r>
                      <a:r>
                        <a:rPr lang="en-US" sz="1800" b="0" i="0" kern="1200" dirty="0">
                          <a:solidFill>
                            <a:schemeClr val="dk1"/>
                          </a:solidFill>
                          <a:effectLst/>
                          <a:latin typeface="+mn-lt"/>
                          <a:ea typeface="+mn-ea"/>
                          <a:cs typeface="+mn-cs"/>
                        </a:rPr>
                        <a:t>K</a:t>
                      </a:r>
                      <a:r>
                        <a:rPr lang="ar-JO" sz="1800" b="0" i="0" kern="1200" dirty="0">
                          <a:solidFill>
                            <a:schemeClr val="dk1"/>
                          </a:solidFill>
                          <a:effectLst/>
                          <a:latin typeface="+mn-lt"/>
                          <a:ea typeface="+mn-ea"/>
                          <a:cs typeface="+mn-cs"/>
                        </a:rPr>
                        <a:t>.</a:t>
                      </a:r>
                    </a:p>
                    <a:p>
                      <a:pPr algn="r" rtl="1"/>
                      <a:endParaRPr lang="en-US" dirty="0"/>
                    </a:p>
                  </a:txBody>
                  <a:tcPr/>
                </a:tc>
                <a:tc>
                  <a:txBody>
                    <a:bodyPr/>
                    <a:lstStyle/>
                    <a:p>
                      <a:pPr algn="ctr"/>
                      <a:r>
                        <a:rPr lang="ar-JO" dirty="0"/>
                        <a:t>المايونيز</a:t>
                      </a:r>
                      <a:endParaRPr lang="en-US" dirty="0"/>
                    </a:p>
                  </a:txBody>
                  <a:tcPr/>
                </a:tc>
                <a:extLst>
                  <a:ext uri="{0D108BD9-81ED-4DB2-BD59-A6C34878D82A}">
                    <a16:rowId xmlns:a16="http://schemas.microsoft.com/office/drawing/2014/main" val="1798211767"/>
                  </a:ext>
                </a:extLst>
              </a:tr>
              <a:tr h="370840">
                <a:tc>
                  <a:txBody>
                    <a:bodyPr/>
                    <a:lstStyle/>
                    <a:p>
                      <a:pPr algn="ctr"/>
                      <a:endParaRPr lang="en-US"/>
                    </a:p>
                  </a:txBody>
                  <a:tcPr/>
                </a:tc>
                <a:tc>
                  <a:txBody>
                    <a:bodyPr/>
                    <a:lstStyle/>
                    <a:p>
                      <a:pPr algn="r" rtl="1"/>
                      <a:r>
                        <a:rPr lang="ar-JO" sz="1800" b="0" i="0" kern="1200" dirty="0">
                          <a:solidFill>
                            <a:schemeClr val="dk1"/>
                          </a:solidFill>
                          <a:effectLst/>
                          <a:latin typeface="+mn-lt"/>
                          <a:ea typeface="+mn-ea"/>
                          <a:cs typeface="+mn-cs"/>
                        </a:rPr>
                        <a:t>مساهمة في الحد من خطر الإصابة بالسرطان. تعزيز نضارة البشرة. تعزيز صحة الجهاز الهضمي. تخفيف الوزن، وذلك لأن البطاطا غنية بالألياف التي تزيد من الشعور بالشبع لمدة طويلة.</a:t>
                      </a:r>
                      <a:endParaRPr lang="en-US" dirty="0"/>
                    </a:p>
                  </a:txBody>
                  <a:tcPr/>
                </a:tc>
                <a:tc>
                  <a:txBody>
                    <a:bodyPr/>
                    <a:lstStyle/>
                    <a:p>
                      <a:pPr algn="ctr"/>
                      <a:r>
                        <a:rPr lang="ar-JO" dirty="0"/>
                        <a:t>البطاطا المقلية</a:t>
                      </a:r>
                      <a:endParaRPr lang="en-US" dirty="0"/>
                    </a:p>
                  </a:txBody>
                  <a:tcPr/>
                </a:tc>
                <a:extLst>
                  <a:ext uri="{0D108BD9-81ED-4DB2-BD59-A6C34878D82A}">
                    <a16:rowId xmlns:a16="http://schemas.microsoft.com/office/drawing/2014/main" val="4094000985"/>
                  </a:ext>
                </a:extLst>
              </a:tr>
            </a:tbl>
          </a:graphicData>
        </a:graphic>
      </p:graphicFrame>
      <p:pic>
        <p:nvPicPr>
          <p:cNvPr id="3" name="Picture 2">
            <a:extLst>
              <a:ext uri="{FF2B5EF4-FFF2-40B4-BE49-F238E27FC236}">
                <a16:creationId xmlns:a16="http://schemas.microsoft.com/office/drawing/2014/main" id="{DCA68027-FAAE-49D1-8032-A3DBD3E08D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0318" y="2626590"/>
            <a:ext cx="1465287" cy="539945"/>
          </a:xfrm>
          <a:prstGeom prst="rect">
            <a:avLst/>
          </a:prstGeom>
        </p:spPr>
      </p:pic>
      <p:pic>
        <p:nvPicPr>
          <p:cNvPr id="4" name="Picture 3">
            <a:extLst>
              <a:ext uri="{FF2B5EF4-FFF2-40B4-BE49-F238E27FC236}">
                <a16:creationId xmlns:a16="http://schemas.microsoft.com/office/drawing/2014/main" id="{3E2A7321-CEF2-4A98-B0F5-F0A20B5DD0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0687" y="3342652"/>
            <a:ext cx="1128303" cy="593269"/>
          </a:xfrm>
          <a:prstGeom prst="rect">
            <a:avLst/>
          </a:prstGeom>
        </p:spPr>
      </p:pic>
      <p:pic>
        <p:nvPicPr>
          <p:cNvPr id="5" name="Picture 4">
            <a:extLst>
              <a:ext uri="{FF2B5EF4-FFF2-40B4-BE49-F238E27FC236}">
                <a16:creationId xmlns:a16="http://schemas.microsoft.com/office/drawing/2014/main" id="{2B31BC8F-1DA4-4F72-93CE-5C8FDE0F81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flipV="1">
            <a:off x="1530687" y="3981484"/>
            <a:ext cx="1004550" cy="562548"/>
          </a:xfrm>
          <a:prstGeom prst="rect">
            <a:avLst/>
          </a:prstGeom>
        </p:spPr>
      </p:pic>
      <p:pic>
        <p:nvPicPr>
          <p:cNvPr id="6" name="Picture 5">
            <a:extLst>
              <a:ext uri="{FF2B5EF4-FFF2-40B4-BE49-F238E27FC236}">
                <a16:creationId xmlns:a16="http://schemas.microsoft.com/office/drawing/2014/main" id="{CCBE0937-0804-459B-B821-2CE462240D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68811" y="4731489"/>
            <a:ext cx="1128303" cy="750834"/>
          </a:xfrm>
          <a:prstGeom prst="rect">
            <a:avLst/>
          </a:prstGeom>
        </p:spPr>
      </p:pic>
      <p:pic>
        <p:nvPicPr>
          <p:cNvPr id="7" name="Picture 6">
            <a:extLst>
              <a:ext uri="{FF2B5EF4-FFF2-40B4-BE49-F238E27FC236}">
                <a16:creationId xmlns:a16="http://schemas.microsoft.com/office/drawing/2014/main" id="{8B9929F8-56D0-4CDD-BFDF-63BB22AC528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30687" y="1619318"/>
            <a:ext cx="1172014" cy="656327"/>
          </a:xfrm>
          <a:prstGeom prst="rect">
            <a:avLst/>
          </a:prstGeom>
        </p:spPr>
      </p:pic>
    </p:spTree>
    <p:extLst>
      <p:ext uri="{BB962C8B-B14F-4D97-AF65-F5344CB8AC3E}">
        <p14:creationId xmlns:p14="http://schemas.microsoft.com/office/powerpoint/2010/main" val="133083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C4AA79B-DDE9-4185-AE42-A991C3AE6F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6150" y="881151"/>
            <a:ext cx="4662021" cy="5095698"/>
          </a:xfrm>
          <a:prstGeom prst="rect">
            <a:avLst/>
          </a:prstGeom>
        </p:spPr>
      </p:pic>
    </p:spTree>
    <p:extLst>
      <p:ext uri="{BB962C8B-B14F-4D97-AF65-F5344CB8AC3E}">
        <p14:creationId xmlns:p14="http://schemas.microsoft.com/office/powerpoint/2010/main" val="34979403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147</TotalTime>
  <Words>365</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Tahoma</vt:lpstr>
      <vt:lpstr>Trebuchet MS</vt:lpstr>
      <vt:lpstr>Wingdings 3</vt:lpstr>
      <vt:lpstr>Facet</vt:lpstr>
      <vt:lpstr>الشطائر</vt:lpstr>
      <vt:lpstr>PowerPoint Presentation</vt:lpstr>
      <vt:lpstr>سبب التسمية:</vt:lpstr>
      <vt:lpstr>مكونات شطيرة الهمبرغر:</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الشطائر</dc:title>
  <dc:creator>N.wHaddad</dc:creator>
  <cp:lastModifiedBy>N.wHaddad</cp:lastModifiedBy>
  <cp:revision>15</cp:revision>
  <dcterms:created xsi:type="dcterms:W3CDTF">2023-10-14T04:28:44Z</dcterms:created>
  <dcterms:modified xsi:type="dcterms:W3CDTF">2023-10-14T06:56:16Z</dcterms:modified>
</cp:coreProperties>
</file>