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63" d="100"/>
          <a:sy n="63" d="100"/>
        </p:scale>
        <p:origin x="9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163853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A32709-07C9-4857-8C00-497718C5F0C1}" type="datetimeFigureOut">
              <a:rPr lang="ar-JO" smtClean="0"/>
              <a:t>15/03/1445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244122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675587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41798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28521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4"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795321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4"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3777792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1774777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369734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295031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978303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A32709-07C9-4857-8C00-497718C5F0C1}" type="datetimeFigureOut">
              <a:rPr lang="ar-JO" smtClean="0"/>
              <a:t>15/03/1445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41769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A32709-07C9-4857-8C00-497718C5F0C1}" type="datetimeFigureOut">
              <a:rPr lang="ar-JO" smtClean="0"/>
              <a:t>15/03/1445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3859908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3"/>
          <p:cNvSpPr>
            <a:spLocks noGrp="1"/>
          </p:cNvSpPr>
          <p:nvPr>
            <p:ph type="ftr" sz="quarter" idx="11"/>
          </p:nvPr>
        </p:nvSpPr>
        <p:spPr/>
        <p:txBody>
          <a:bodyPr/>
          <a:lstStyle/>
          <a:p>
            <a:endParaRPr lang="ar-JO"/>
          </a:p>
        </p:txBody>
      </p:sp>
      <p:sp>
        <p:nvSpPr>
          <p:cNvPr id="6" name="Slide Number Placeholder 4"/>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4084576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2"/>
          <p:cNvSpPr>
            <a:spLocks noGrp="1"/>
          </p:cNvSpPr>
          <p:nvPr>
            <p:ph type="ftr" sz="quarter" idx="11"/>
          </p:nvPr>
        </p:nvSpPr>
        <p:spPr/>
        <p:txBody>
          <a:bodyPr/>
          <a:lstStyle/>
          <a:p>
            <a:endParaRPr lang="ar-JO"/>
          </a:p>
        </p:txBody>
      </p:sp>
      <p:sp>
        <p:nvSpPr>
          <p:cNvPr id="6" name="Slide Number Placeholder 3"/>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95601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A32709-07C9-4857-8C00-497718C5F0C1}" type="datetimeFigureOut">
              <a:rPr lang="ar-JO" smtClean="0"/>
              <a:t>15/03/1445</a:t>
            </a:fld>
            <a:endParaRPr lang="ar-JO"/>
          </a:p>
        </p:txBody>
      </p:sp>
      <p:sp>
        <p:nvSpPr>
          <p:cNvPr id="5" name="Footer Placeholder 5"/>
          <p:cNvSpPr>
            <a:spLocks noGrp="1"/>
          </p:cNvSpPr>
          <p:nvPr>
            <p:ph type="ftr" sz="quarter" idx="11"/>
          </p:nvPr>
        </p:nvSpPr>
        <p:spPr/>
        <p:txBody>
          <a:bodyPr/>
          <a:lstStyle/>
          <a:p>
            <a:endParaRPr lang="ar-JO"/>
          </a:p>
        </p:txBody>
      </p:sp>
      <p:sp>
        <p:nvSpPr>
          <p:cNvPr id="6" name="Slide Number Placeholder 6"/>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197291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A32709-07C9-4857-8C00-497718C5F0C1}" type="datetimeFigureOut">
              <a:rPr lang="ar-JO" smtClean="0"/>
              <a:t>15/03/1445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D9D2975-61B4-4329-B9EF-1765A22073F4}" type="slidenum">
              <a:rPr lang="ar-JO" smtClean="0"/>
              <a:t>‹#›</a:t>
            </a:fld>
            <a:endParaRPr lang="ar-JO"/>
          </a:p>
        </p:txBody>
      </p:sp>
    </p:spTree>
    <p:extLst>
      <p:ext uri="{BB962C8B-B14F-4D97-AF65-F5344CB8AC3E}">
        <p14:creationId xmlns:p14="http://schemas.microsoft.com/office/powerpoint/2010/main" val="46766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A32709-07C9-4857-8C00-497718C5F0C1}" type="datetimeFigureOut">
              <a:rPr lang="ar-JO" smtClean="0"/>
              <a:t>15/03/1445</a:t>
            </a:fld>
            <a:endParaRPr lang="ar-JO"/>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JO"/>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9D2975-61B4-4329-B9EF-1765A22073F4}" type="slidenum">
              <a:rPr lang="ar-JO" smtClean="0"/>
              <a:t>‹#›</a:t>
            </a:fld>
            <a:endParaRPr lang="ar-JO"/>
          </a:p>
        </p:txBody>
      </p:sp>
    </p:spTree>
    <p:extLst>
      <p:ext uri="{BB962C8B-B14F-4D97-AF65-F5344CB8AC3E}">
        <p14:creationId xmlns:p14="http://schemas.microsoft.com/office/powerpoint/2010/main" val="29368354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C8FBC-A42F-47D3-A9AD-C083518930E5}"/>
              </a:ext>
            </a:extLst>
          </p:cNvPr>
          <p:cNvSpPr>
            <a:spLocks noGrp="1"/>
          </p:cNvSpPr>
          <p:nvPr>
            <p:ph type="ctrTitle"/>
          </p:nvPr>
        </p:nvSpPr>
        <p:spPr/>
        <p:txBody>
          <a:bodyPr/>
          <a:lstStyle/>
          <a:p>
            <a:endParaRPr lang="ar-JO" dirty="0"/>
          </a:p>
        </p:txBody>
      </p:sp>
      <p:sp>
        <p:nvSpPr>
          <p:cNvPr id="3" name="Subtitle 2">
            <a:extLst>
              <a:ext uri="{FF2B5EF4-FFF2-40B4-BE49-F238E27FC236}">
                <a16:creationId xmlns:a16="http://schemas.microsoft.com/office/drawing/2014/main" id="{23C5C933-DBFD-4FC7-A972-E57A585F7373}"/>
              </a:ext>
            </a:extLst>
          </p:cNvPr>
          <p:cNvSpPr>
            <a:spLocks noGrp="1"/>
          </p:cNvSpPr>
          <p:nvPr>
            <p:ph type="subTitle" idx="1"/>
          </p:nvPr>
        </p:nvSpPr>
        <p:spPr/>
        <p:txBody>
          <a:bodyPr/>
          <a:lstStyle/>
          <a:p>
            <a:endParaRPr lang="ar-JO"/>
          </a:p>
        </p:txBody>
      </p:sp>
      <p:pic>
        <p:nvPicPr>
          <p:cNvPr id="6" name="Picture 5">
            <a:extLst>
              <a:ext uri="{FF2B5EF4-FFF2-40B4-BE49-F238E27FC236}">
                <a16:creationId xmlns:a16="http://schemas.microsoft.com/office/drawing/2014/main" id="{51727038-4EC1-4741-A3FF-86D6EF6B5D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Tree>
    <p:extLst>
      <p:ext uri="{BB962C8B-B14F-4D97-AF65-F5344CB8AC3E}">
        <p14:creationId xmlns:p14="http://schemas.microsoft.com/office/powerpoint/2010/main" val="1296656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8979-4FF6-4098-99E2-C2E7C7C653E4}"/>
              </a:ext>
            </a:extLst>
          </p:cNvPr>
          <p:cNvSpPr>
            <a:spLocks noGrp="1"/>
          </p:cNvSpPr>
          <p:nvPr>
            <p:ph type="title"/>
          </p:nvPr>
        </p:nvSpPr>
        <p:spPr/>
        <p:txBody>
          <a:bodyPr/>
          <a:lstStyle/>
          <a:p>
            <a:pPr algn="r"/>
            <a:r>
              <a:rPr lang="ar-JO" dirty="0"/>
              <a:t>الإسعافات الاولية</a:t>
            </a:r>
          </a:p>
        </p:txBody>
      </p:sp>
      <p:sp>
        <p:nvSpPr>
          <p:cNvPr id="3" name="Content Placeholder 2">
            <a:extLst>
              <a:ext uri="{FF2B5EF4-FFF2-40B4-BE49-F238E27FC236}">
                <a16:creationId xmlns:a16="http://schemas.microsoft.com/office/drawing/2014/main" id="{ED77411B-B13A-4CA2-B4AE-8E6B97781794}"/>
              </a:ext>
            </a:extLst>
          </p:cNvPr>
          <p:cNvSpPr>
            <a:spLocks noGrp="1"/>
          </p:cNvSpPr>
          <p:nvPr>
            <p:ph idx="1"/>
          </p:nvPr>
        </p:nvSpPr>
        <p:spPr/>
        <p:txBody>
          <a:bodyPr/>
          <a:lstStyle/>
          <a:p>
            <a:pPr marL="0" indent="0" algn="r">
              <a:buNone/>
            </a:pPr>
            <a:r>
              <a:rPr lang="ar-JO" sz="3200" dirty="0"/>
              <a:t>كل إنسان مُعرض للإصابة في أي موقف سواء كان في العمل أو بالخارج، فيتم اللجوء إلى إسعاف المُصاب بشكل ضروري وحيوي، من أجل الحدّ من المضاعفات التي من الممكن أن يتعرض لها الإنسان نتيجة حدوث الإصابة. كما تساعد الإسعافات على سُرعة العناية بالشخص المُصاب في موضع الحدث، مما يمنع حدوث أي مُضاعفات أو إصابات أخرى له.</a:t>
            </a:r>
            <a:br>
              <a:rPr lang="ar-JO" dirty="0"/>
            </a:br>
            <a:br>
              <a:rPr lang="ar-JO" dirty="0"/>
            </a:br>
            <a:endParaRPr lang="ar-JO" dirty="0"/>
          </a:p>
        </p:txBody>
      </p:sp>
    </p:spTree>
    <p:extLst>
      <p:ext uri="{BB962C8B-B14F-4D97-AF65-F5344CB8AC3E}">
        <p14:creationId xmlns:p14="http://schemas.microsoft.com/office/powerpoint/2010/main" val="75771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7E90-27F6-4D05-AFB6-E84671164436}"/>
              </a:ext>
            </a:extLst>
          </p:cNvPr>
          <p:cNvSpPr>
            <a:spLocks noGrp="1"/>
          </p:cNvSpPr>
          <p:nvPr>
            <p:ph type="title"/>
          </p:nvPr>
        </p:nvSpPr>
        <p:spPr/>
        <p:txBody>
          <a:bodyPr/>
          <a:lstStyle/>
          <a:p>
            <a:pPr algn="r"/>
            <a:r>
              <a:rPr lang="ar-JO" dirty="0"/>
              <a:t>تعريف الإسعافات الاولية</a:t>
            </a:r>
          </a:p>
        </p:txBody>
      </p:sp>
      <p:sp>
        <p:nvSpPr>
          <p:cNvPr id="3" name="Content Placeholder 2">
            <a:extLst>
              <a:ext uri="{FF2B5EF4-FFF2-40B4-BE49-F238E27FC236}">
                <a16:creationId xmlns:a16="http://schemas.microsoft.com/office/drawing/2014/main" id="{C3D56922-A23F-4558-A54E-9F9F5196FCDD}"/>
              </a:ext>
            </a:extLst>
          </p:cNvPr>
          <p:cNvSpPr>
            <a:spLocks noGrp="1"/>
          </p:cNvSpPr>
          <p:nvPr>
            <p:ph idx="1"/>
          </p:nvPr>
        </p:nvSpPr>
        <p:spPr/>
        <p:txBody>
          <a:bodyPr>
            <a:normAutofit/>
          </a:bodyPr>
          <a:lstStyle/>
          <a:p>
            <a:pPr marL="0" indent="0" algn="r">
              <a:buNone/>
            </a:pPr>
            <a:r>
              <a:rPr lang="ar-JO" sz="3200" dirty="0"/>
              <a:t>بأنها المُساعدة المبدئية التي تُقدّم للإنسان المُصاب بمرض أو حادث مُفاجئ، من أجل الحِفاظ على حياة المُصاب ومنع حدوث أي مُضاعفات إلى أن يصل الفريق الطبي المُختص.</a:t>
            </a:r>
            <a:br>
              <a:rPr lang="ar-JO" sz="3200" dirty="0"/>
            </a:br>
            <a:br>
              <a:rPr lang="ar-JO" sz="3200" dirty="0"/>
            </a:br>
            <a:endParaRPr lang="ar-JO" sz="3200" dirty="0"/>
          </a:p>
        </p:txBody>
      </p:sp>
    </p:spTree>
    <p:extLst>
      <p:ext uri="{BB962C8B-B14F-4D97-AF65-F5344CB8AC3E}">
        <p14:creationId xmlns:p14="http://schemas.microsoft.com/office/powerpoint/2010/main" val="380709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17692-BBFA-437E-B5FF-DB9A51D46CAA}"/>
              </a:ext>
            </a:extLst>
          </p:cNvPr>
          <p:cNvSpPr>
            <a:spLocks noGrp="1"/>
          </p:cNvSpPr>
          <p:nvPr>
            <p:ph type="title"/>
          </p:nvPr>
        </p:nvSpPr>
        <p:spPr/>
        <p:txBody>
          <a:bodyPr/>
          <a:lstStyle/>
          <a:p>
            <a:pPr algn="r"/>
            <a:r>
              <a:rPr lang="ar-JO" dirty="0"/>
              <a:t>اهداف الإسعافات الأولية :</a:t>
            </a:r>
          </a:p>
        </p:txBody>
      </p:sp>
      <p:sp>
        <p:nvSpPr>
          <p:cNvPr id="3" name="Content Placeholder 2">
            <a:extLst>
              <a:ext uri="{FF2B5EF4-FFF2-40B4-BE49-F238E27FC236}">
                <a16:creationId xmlns:a16="http://schemas.microsoft.com/office/drawing/2014/main" id="{EFCA7FFB-D690-4363-A6AE-B3863300743B}"/>
              </a:ext>
            </a:extLst>
          </p:cNvPr>
          <p:cNvSpPr>
            <a:spLocks noGrp="1"/>
          </p:cNvSpPr>
          <p:nvPr>
            <p:ph idx="1"/>
          </p:nvPr>
        </p:nvSpPr>
        <p:spPr/>
        <p:txBody>
          <a:bodyPr>
            <a:normAutofit fontScale="92500" lnSpcReduction="20000"/>
          </a:bodyPr>
          <a:lstStyle/>
          <a:p>
            <a:pPr marL="0" indent="0" algn="r">
              <a:buNone/>
            </a:pPr>
            <a:r>
              <a:rPr lang="ar-JO" dirty="0"/>
              <a:t>هناك عدة أهداف للإسعافات الأوليّة، منها:</a:t>
            </a:r>
          </a:p>
          <a:p>
            <a:pPr marL="0" indent="0" algn="r">
              <a:buNone/>
            </a:pPr>
            <a:r>
              <a:rPr lang="ar-JO" dirty="0"/>
              <a:t>1) منع وفاة الإنسان المُصاب، ويكون هذا الأمر عن طريق:</a:t>
            </a:r>
          </a:p>
          <a:p>
            <a:pPr marL="0" indent="0" algn="r">
              <a:buNone/>
            </a:pPr>
            <a:r>
              <a:rPr lang="ar-JO" dirty="0"/>
              <a:t> - وقف النزيف.</a:t>
            </a:r>
          </a:p>
          <a:p>
            <a:pPr marL="0" indent="0" algn="r">
              <a:buNone/>
            </a:pPr>
            <a:r>
              <a:rPr lang="ar-JO" dirty="0"/>
              <a:t> - إعادة الحالة المُصابة لوعيها.</a:t>
            </a:r>
          </a:p>
          <a:p>
            <a:pPr marL="0" indent="0" algn="r">
              <a:buNone/>
            </a:pPr>
            <a:r>
              <a:rPr lang="ar-JO" dirty="0"/>
              <a:t> - إعادة فتح المجاري التنفسيّة في حال انسدادها.</a:t>
            </a:r>
          </a:p>
          <a:p>
            <a:pPr marL="0" indent="0" algn="r">
              <a:buNone/>
            </a:pPr>
            <a:r>
              <a:rPr lang="ar-JO" dirty="0"/>
              <a:t> 2) العمل على تعجيل شفاء الشخص المُصاب، ويكون ذلك عن طريق:</a:t>
            </a:r>
          </a:p>
          <a:p>
            <a:pPr marL="0" indent="0" algn="r">
              <a:buNone/>
            </a:pPr>
            <a:r>
              <a:rPr lang="ar-JO" dirty="0"/>
              <a:t> - التخفيف من ألم المُصاب. </a:t>
            </a:r>
          </a:p>
          <a:p>
            <a:pPr marL="0" indent="0" algn="r">
              <a:buNone/>
            </a:pPr>
            <a:r>
              <a:rPr lang="ar-JO" dirty="0"/>
              <a:t> - طمأنة المُصاب على حالته.</a:t>
            </a:r>
          </a:p>
          <a:p>
            <a:pPr marL="0" indent="0" algn="r">
              <a:buNone/>
            </a:pPr>
            <a:r>
              <a:rPr lang="ar-JO" dirty="0"/>
              <a:t> - تغطية المريض، من أجل الحِفاظ على حرارة جسمه. </a:t>
            </a:r>
          </a:p>
          <a:p>
            <a:pPr marL="0" indent="0" algn="r">
              <a:buNone/>
            </a:pPr>
            <a:r>
              <a:rPr lang="ar-JO" dirty="0"/>
              <a:t> - علاج الحالات المختلفة يما يُناسبها.</a:t>
            </a:r>
            <a:br>
              <a:rPr lang="ar-JO" dirty="0"/>
            </a:br>
            <a:br>
              <a:rPr lang="ar-JO" dirty="0"/>
            </a:br>
            <a:endParaRPr lang="ar-JO" dirty="0"/>
          </a:p>
        </p:txBody>
      </p:sp>
    </p:spTree>
    <p:extLst>
      <p:ext uri="{BB962C8B-B14F-4D97-AF65-F5344CB8AC3E}">
        <p14:creationId xmlns:p14="http://schemas.microsoft.com/office/powerpoint/2010/main" val="25608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53BC66-72AD-4B4E-9EA9-F7DB3FDE6E01}"/>
              </a:ext>
            </a:extLst>
          </p:cNvPr>
          <p:cNvSpPr>
            <a:spLocks noGrp="1"/>
          </p:cNvSpPr>
          <p:nvPr>
            <p:ph idx="1"/>
          </p:nvPr>
        </p:nvSpPr>
        <p:spPr/>
        <p:txBody>
          <a:bodyPr>
            <a:normAutofit/>
          </a:bodyPr>
          <a:lstStyle/>
          <a:p>
            <a:pPr marL="0" indent="0" algn="r">
              <a:buNone/>
            </a:pPr>
            <a:r>
              <a:rPr lang="ar-JO" dirty="0"/>
              <a:t>3) الحرص على عدم تدهور حالة المُصاب، ويكون ذلك عن طريق:</a:t>
            </a:r>
          </a:p>
          <a:p>
            <a:pPr marL="0" indent="0" algn="r">
              <a:buNone/>
            </a:pPr>
            <a:r>
              <a:rPr lang="ar-JO" dirty="0"/>
              <a:t> - تنظيف الجرح.</a:t>
            </a:r>
          </a:p>
          <a:p>
            <a:pPr marL="0" indent="0" algn="r">
              <a:buNone/>
            </a:pPr>
            <a:r>
              <a:rPr lang="ar-JO" dirty="0"/>
              <a:t> - تثبيت الكسور.</a:t>
            </a:r>
          </a:p>
          <a:p>
            <a:pPr marL="0" indent="0" algn="r">
              <a:buNone/>
            </a:pPr>
            <a:r>
              <a:rPr lang="ar-JO" dirty="0"/>
              <a:t> - وضع جسم المُصاب الوضع المُناسب لحالته، ففي حالة ضيق التنفس، يجب أن يكون المُصاب جالساً نصف جلسة، وفي حالة الصدمة يجب أن يكون رأس المُصاب منخفضاً عن مستوى جسمه، وفي حالة إصابات البطن يجب أن يستلقي المُصاب وتكون ركبتيه مثنيّتين، مع وضع وسادة بين منطقتي الساق والفخذ، حتى تكون العضلات السفلية مرتاحة.</a:t>
            </a:r>
            <a:br>
              <a:rPr lang="ar-JO" dirty="0"/>
            </a:br>
            <a:br>
              <a:rPr lang="ar-JO" dirty="0"/>
            </a:br>
            <a:endParaRPr lang="ar-JO" dirty="0"/>
          </a:p>
        </p:txBody>
      </p:sp>
    </p:spTree>
    <p:extLst>
      <p:ext uri="{BB962C8B-B14F-4D97-AF65-F5344CB8AC3E}">
        <p14:creationId xmlns:p14="http://schemas.microsoft.com/office/powerpoint/2010/main" val="1529728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TotalTime>
  <Words>284</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vt:lpstr>
      <vt:lpstr>PowerPoint Presentation</vt:lpstr>
      <vt:lpstr>الإسعافات الاولية</vt:lpstr>
      <vt:lpstr>تعريف الإسعافات الاولية</vt:lpstr>
      <vt:lpstr>اهداف الإسعافات الأولية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2023-09-29T20:23:01Z</dcterms:created>
  <dcterms:modified xsi:type="dcterms:W3CDTF">2023-09-29T20:36:35Z</dcterms:modified>
</cp:coreProperties>
</file>