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1" d="100"/>
          <a:sy n="71" d="100"/>
        </p:scale>
        <p:origin x="696"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D1ED85-B6E8-41D7-9F5B-D316FD2A4AC9}" type="datetimeFigureOut">
              <a:rPr lang="ar-JO" smtClean="0"/>
              <a:t>15/03/1445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D950A26-B161-465D-9545-B53E156A95FB}" type="slidenum">
              <a:rPr lang="ar-JO" smtClean="0"/>
              <a:t>‹#›</a:t>
            </a:fld>
            <a:endParaRPr lang="ar-JO"/>
          </a:p>
        </p:txBody>
      </p:sp>
    </p:spTree>
    <p:extLst>
      <p:ext uri="{BB962C8B-B14F-4D97-AF65-F5344CB8AC3E}">
        <p14:creationId xmlns:p14="http://schemas.microsoft.com/office/powerpoint/2010/main" val="272711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D1ED85-B6E8-41D7-9F5B-D316FD2A4AC9}" type="datetimeFigureOut">
              <a:rPr lang="ar-JO" smtClean="0"/>
              <a:t>15/03/1445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CD950A26-B161-465D-9545-B53E156A95FB}" type="slidenum">
              <a:rPr lang="ar-JO" smtClean="0"/>
              <a:t>‹#›</a:t>
            </a:fld>
            <a:endParaRPr lang="ar-JO"/>
          </a:p>
        </p:txBody>
      </p:sp>
    </p:spTree>
    <p:extLst>
      <p:ext uri="{BB962C8B-B14F-4D97-AF65-F5344CB8AC3E}">
        <p14:creationId xmlns:p14="http://schemas.microsoft.com/office/powerpoint/2010/main" val="381633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0D1ED85-B6E8-41D7-9F5B-D316FD2A4AC9}" type="datetimeFigureOut">
              <a:rPr lang="ar-JO" smtClean="0"/>
              <a:t>15/03/1445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D950A26-B161-465D-9545-B53E156A95FB}" type="slidenum">
              <a:rPr lang="ar-JO" smtClean="0"/>
              <a:t>‹#›</a:t>
            </a:fld>
            <a:endParaRPr lang="ar-JO"/>
          </a:p>
        </p:txBody>
      </p:sp>
    </p:spTree>
    <p:extLst>
      <p:ext uri="{BB962C8B-B14F-4D97-AF65-F5344CB8AC3E}">
        <p14:creationId xmlns:p14="http://schemas.microsoft.com/office/powerpoint/2010/main" val="33495300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0D1ED85-B6E8-41D7-9F5B-D316FD2A4AC9}" type="datetimeFigureOut">
              <a:rPr lang="ar-JO" smtClean="0"/>
              <a:t>15/03/1445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D950A26-B161-465D-9545-B53E156A95FB}" type="slidenum">
              <a:rPr lang="ar-JO" smtClean="0"/>
              <a:t>‹#›</a:t>
            </a:fld>
            <a:endParaRPr lang="ar-JO"/>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28825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D1ED85-B6E8-41D7-9F5B-D316FD2A4AC9}" type="datetimeFigureOut">
              <a:rPr lang="ar-JO" smtClean="0"/>
              <a:t>15/03/1445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D950A26-B161-465D-9545-B53E156A95FB}" type="slidenum">
              <a:rPr lang="ar-JO" smtClean="0"/>
              <a:t>‹#›</a:t>
            </a:fld>
            <a:endParaRPr lang="ar-JO"/>
          </a:p>
        </p:txBody>
      </p:sp>
    </p:spTree>
    <p:extLst>
      <p:ext uri="{BB962C8B-B14F-4D97-AF65-F5344CB8AC3E}">
        <p14:creationId xmlns:p14="http://schemas.microsoft.com/office/powerpoint/2010/main" val="21169219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0D1ED85-B6E8-41D7-9F5B-D316FD2A4AC9}" type="datetimeFigureOut">
              <a:rPr lang="ar-JO" smtClean="0"/>
              <a:t>15/03/1445</a:t>
            </a:fld>
            <a:endParaRPr lang="ar-JO"/>
          </a:p>
        </p:txBody>
      </p:sp>
      <p:sp>
        <p:nvSpPr>
          <p:cNvPr id="4"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D950A26-B161-465D-9545-B53E156A95FB}" type="slidenum">
              <a:rPr lang="ar-JO" smtClean="0"/>
              <a:t>‹#›</a:t>
            </a:fld>
            <a:endParaRPr lang="ar-JO"/>
          </a:p>
        </p:txBody>
      </p:sp>
    </p:spTree>
    <p:extLst>
      <p:ext uri="{BB962C8B-B14F-4D97-AF65-F5344CB8AC3E}">
        <p14:creationId xmlns:p14="http://schemas.microsoft.com/office/powerpoint/2010/main" val="4037729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0D1ED85-B6E8-41D7-9F5B-D316FD2A4AC9}" type="datetimeFigureOut">
              <a:rPr lang="ar-JO" smtClean="0"/>
              <a:t>15/03/1445</a:t>
            </a:fld>
            <a:endParaRPr lang="ar-JO"/>
          </a:p>
        </p:txBody>
      </p:sp>
      <p:sp>
        <p:nvSpPr>
          <p:cNvPr id="4"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D950A26-B161-465D-9545-B53E156A95FB}" type="slidenum">
              <a:rPr lang="ar-JO" smtClean="0"/>
              <a:t>‹#›</a:t>
            </a:fld>
            <a:endParaRPr lang="ar-JO"/>
          </a:p>
        </p:txBody>
      </p:sp>
    </p:spTree>
    <p:extLst>
      <p:ext uri="{BB962C8B-B14F-4D97-AF65-F5344CB8AC3E}">
        <p14:creationId xmlns:p14="http://schemas.microsoft.com/office/powerpoint/2010/main" val="2152262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D1ED85-B6E8-41D7-9F5B-D316FD2A4AC9}" type="datetimeFigureOut">
              <a:rPr lang="ar-JO" smtClean="0"/>
              <a:t>15/03/1445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D950A26-B161-465D-9545-B53E156A95FB}" type="slidenum">
              <a:rPr lang="ar-JO" smtClean="0"/>
              <a:t>‹#›</a:t>
            </a:fld>
            <a:endParaRPr lang="ar-JO"/>
          </a:p>
        </p:txBody>
      </p:sp>
    </p:spTree>
    <p:extLst>
      <p:ext uri="{BB962C8B-B14F-4D97-AF65-F5344CB8AC3E}">
        <p14:creationId xmlns:p14="http://schemas.microsoft.com/office/powerpoint/2010/main" val="15311113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D1ED85-B6E8-41D7-9F5B-D316FD2A4AC9}" type="datetimeFigureOut">
              <a:rPr lang="ar-JO" smtClean="0"/>
              <a:t>15/03/1445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D950A26-B161-465D-9545-B53E156A95FB}" type="slidenum">
              <a:rPr lang="ar-JO" smtClean="0"/>
              <a:t>‹#›</a:t>
            </a:fld>
            <a:endParaRPr lang="ar-JO"/>
          </a:p>
        </p:txBody>
      </p:sp>
    </p:spTree>
    <p:extLst>
      <p:ext uri="{BB962C8B-B14F-4D97-AF65-F5344CB8AC3E}">
        <p14:creationId xmlns:p14="http://schemas.microsoft.com/office/powerpoint/2010/main" val="2516619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10D1ED85-B6E8-41D7-9F5B-D316FD2A4AC9}" type="datetimeFigureOut">
              <a:rPr lang="ar-JO" smtClean="0"/>
              <a:t>15/03/1445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D950A26-B161-465D-9545-B53E156A95FB}" type="slidenum">
              <a:rPr lang="ar-JO" smtClean="0"/>
              <a:t>‹#›</a:t>
            </a:fld>
            <a:endParaRPr lang="ar-JO"/>
          </a:p>
        </p:txBody>
      </p:sp>
    </p:spTree>
    <p:extLst>
      <p:ext uri="{BB962C8B-B14F-4D97-AF65-F5344CB8AC3E}">
        <p14:creationId xmlns:p14="http://schemas.microsoft.com/office/powerpoint/2010/main" val="1108908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D1ED85-B6E8-41D7-9F5B-D316FD2A4AC9}" type="datetimeFigureOut">
              <a:rPr lang="ar-JO" smtClean="0"/>
              <a:t>15/03/1445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D950A26-B161-465D-9545-B53E156A95FB}" type="slidenum">
              <a:rPr lang="ar-JO" smtClean="0"/>
              <a:t>‹#›</a:t>
            </a:fld>
            <a:endParaRPr lang="ar-JO"/>
          </a:p>
        </p:txBody>
      </p:sp>
    </p:spTree>
    <p:extLst>
      <p:ext uri="{BB962C8B-B14F-4D97-AF65-F5344CB8AC3E}">
        <p14:creationId xmlns:p14="http://schemas.microsoft.com/office/powerpoint/2010/main" val="931469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D1ED85-B6E8-41D7-9F5B-D316FD2A4AC9}" type="datetimeFigureOut">
              <a:rPr lang="ar-JO" smtClean="0"/>
              <a:t>15/03/1445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CD950A26-B161-465D-9545-B53E156A95FB}" type="slidenum">
              <a:rPr lang="ar-JO" smtClean="0"/>
              <a:t>‹#›</a:t>
            </a:fld>
            <a:endParaRPr lang="ar-JO"/>
          </a:p>
        </p:txBody>
      </p:sp>
    </p:spTree>
    <p:extLst>
      <p:ext uri="{BB962C8B-B14F-4D97-AF65-F5344CB8AC3E}">
        <p14:creationId xmlns:p14="http://schemas.microsoft.com/office/powerpoint/2010/main" val="2410696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D1ED85-B6E8-41D7-9F5B-D316FD2A4AC9}" type="datetimeFigureOut">
              <a:rPr lang="ar-JO" smtClean="0"/>
              <a:t>15/03/1445</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CD950A26-B161-465D-9545-B53E156A95FB}" type="slidenum">
              <a:rPr lang="ar-JO" smtClean="0"/>
              <a:t>‹#›</a:t>
            </a:fld>
            <a:endParaRPr lang="ar-JO"/>
          </a:p>
        </p:txBody>
      </p:sp>
    </p:spTree>
    <p:extLst>
      <p:ext uri="{BB962C8B-B14F-4D97-AF65-F5344CB8AC3E}">
        <p14:creationId xmlns:p14="http://schemas.microsoft.com/office/powerpoint/2010/main" val="1032090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0D1ED85-B6E8-41D7-9F5B-D316FD2A4AC9}" type="datetimeFigureOut">
              <a:rPr lang="ar-JO" smtClean="0"/>
              <a:t>15/03/1445</a:t>
            </a:fld>
            <a:endParaRPr lang="ar-JO"/>
          </a:p>
        </p:txBody>
      </p:sp>
      <p:sp>
        <p:nvSpPr>
          <p:cNvPr id="5" name="Footer Placeholder 3"/>
          <p:cNvSpPr>
            <a:spLocks noGrp="1"/>
          </p:cNvSpPr>
          <p:nvPr>
            <p:ph type="ftr" sz="quarter" idx="11"/>
          </p:nvPr>
        </p:nvSpPr>
        <p:spPr/>
        <p:txBody>
          <a:bodyPr/>
          <a:lstStyle/>
          <a:p>
            <a:endParaRPr lang="ar-JO"/>
          </a:p>
        </p:txBody>
      </p:sp>
      <p:sp>
        <p:nvSpPr>
          <p:cNvPr id="6" name="Slide Number Placeholder 4"/>
          <p:cNvSpPr>
            <a:spLocks noGrp="1"/>
          </p:cNvSpPr>
          <p:nvPr>
            <p:ph type="sldNum" sz="quarter" idx="12"/>
          </p:nvPr>
        </p:nvSpPr>
        <p:spPr/>
        <p:txBody>
          <a:bodyPr/>
          <a:lstStyle/>
          <a:p>
            <a:fld id="{CD950A26-B161-465D-9545-B53E156A95FB}" type="slidenum">
              <a:rPr lang="ar-JO" smtClean="0"/>
              <a:t>‹#›</a:t>
            </a:fld>
            <a:endParaRPr lang="ar-JO"/>
          </a:p>
        </p:txBody>
      </p:sp>
    </p:spTree>
    <p:extLst>
      <p:ext uri="{BB962C8B-B14F-4D97-AF65-F5344CB8AC3E}">
        <p14:creationId xmlns:p14="http://schemas.microsoft.com/office/powerpoint/2010/main" val="297637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0D1ED85-B6E8-41D7-9F5B-D316FD2A4AC9}" type="datetimeFigureOut">
              <a:rPr lang="ar-JO" smtClean="0"/>
              <a:t>15/03/1445</a:t>
            </a:fld>
            <a:endParaRPr lang="ar-JO"/>
          </a:p>
        </p:txBody>
      </p:sp>
      <p:sp>
        <p:nvSpPr>
          <p:cNvPr id="5" name="Footer Placeholder 2"/>
          <p:cNvSpPr>
            <a:spLocks noGrp="1"/>
          </p:cNvSpPr>
          <p:nvPr>
            <p:ph type="ftr" sz="quarter" idx="11"/>
          </p:nvPr>
        </p:nvSpPr>
        <p:spPr/>
        <p:txBody>
          <a:bodyPr/>
          <a:lstStyle/>
          <a:p>
            <a:endParaRPr lang="ar-JO"/>
          </a:p>
        </p:txBody>
      </p:sp>
      <p:sp>
        <p:nvSpPr>
          <p:cNvPr id="6" name="Slide Number Placeholder 3"/>
          <p:cNvSpPr>
            <a:spLocks noGrp="1"/>
          </p:cNvSpPr>
          <p:nvPr>
            <p:ph type="sldNum" sz="quarter" idx="12"/>
          </p:nvPr>
        </p:nvSpPr>
        <p:spPr/>
        <p:txBody>
          <a:bodyPr/>
          <a:lstStyle/>
          <a:p>
            <a:fld id="{CD950A26-B161-465D-9545-B53E156A95FB}" type="slidenum">
              <a:rPr lang="ar-JO" smtClean="0"/>
              <a:t>‹#›</a:t>
            </a:fld>
            <a:endParaRPr lang="ar-JO"/>
          </a:p>
        </p:txBody>
      </p:sp>
    </p:spTree>
    <p:extLst>
      <p:ext uri="{BB962C8B-B14F-4D97-AF65-F5344CB8AC3E}">
        <p14:creationId xmlns:p14="http://schemas.microsoft.com/office/powerpoint/2010/main" val="2866807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10D1ED85-B6E8-41D7-9F5B-D316FD2A4AC9}" type="datetimeFigureOut">
              <a:rPr lang="ar-JO" smtClean="0"/>
              <a:t>15/03/1445</a:t>
            </a:fld>
            <a:endParaRPr lang="ar-JO"/>
          </a:p>
        </p:txBody>
      </p:sp>
      <p:sp>
        <p:nvSpPr>
          <p:cNvPr id="5" name="Footer Placeholder 5"/>
          <p:cNvSpPr>
            <a:spLocks noGrp="1"/>
          </p:cNvSpPr>
          <p:nvPr>
            <p:ph type="ftr" sz="quarter" idx="11"/>
          </p:nvPr>
        </p:nvSpPr>
        <p:spPr/>
        <p:txBody>
          <a:bodyPr/>
          <a:lstStyle/>
          <a:p>
            <a:endParaRPr lang="ar-JO"/>
          </a:p>
        </p:txBody>
      </p:sp>
      <p:sp>
        <p:nvSpPr>
          <p:cNvPr id="6" name="Slide Number Placeholder 6"/>
          <p:cNvSpPr>
            <a:spLocks noGrp="1"/>
          </p:cNvSpPr>
          <p:nvPr>
            <p:ph type="sldNum" sz="quarter" idx="12"/>
          </p:nvPr>
        </p:nvSpPr>
        <p:spPr/>
        <p:txBody>
          <a:bodyPr/>
          <a:lstStyle/>
          <a:p>
            <a:fld id="{CD950A26-B161-465D-9545-B53E156A95FB}" type="slidenum">
              <a:rPr lang="ar-JO" smtClean="0"/>
              <a:t>‹#›</a:t>
            </a:fld>
            <a:endParaRPr lang="ar-JO"/>
          </a:p>
        </p:txBody>
      </p:sp>
    </p:spTree>
    <p:extLst>
      <p:ext uri="{BB962C8B-B14F-4D97-AF65-F5344CB8AC3E}">
        <p14:creationId xmlns:p14="http://schemas.microsoft.com/office/powerpoint/2010/main" val="538160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D1ED85-B6E8-41D7-9F5B-D316FD2A4AC9}" type="datetimeFigureOut">
              <a:rPr lang="ar-JO" smtClean="0"/>
              <a:t>15/03/1445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CD950A26-B161-465D-9545-B53E156A95FB}" type="slidenum">
              <a:rPr lang="ar-JO" smtClean="0"/>
              <a:t>‹#›</a:t>
            </a:fld>
            <a:endParaRPr lang="ar-JO"/>
          </a:p>
        </p:txBody>
      </p:sp>
    </p:spTree>
    <p:extLst>
      <p:ext uri="{BB962C8B-B14F-4D97-AF65-F5344CB8AC3E}">
        <p14:creationId xmlns:p14="http://schemas.microsoft.com/office/powerpoint/2010/main" val="1221975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0D1ED85-B6E8-41D7-9F5B-D316FD2A4AC9}" type="datetimeFigureOut">
              <a:rPr lang="ar-JO" smtClean="0"/>
              <a:t>15/03/1445</a:t>
            </a:fld>
            <a:endParaRPr lang="ar-JO"/>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ar-JO"/>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D950A26-B161-465D-9545-B53E156A95FB}" type="slidenum">
              <a:rPr lang="ar-JO" smtClean="0"/>
              <a:t>‹#›</a:t>
            </a:fld>
            <a:endParaRPr lang="ar-JO"/>
          </a:p>
        </p:txBody>
      </p:sp>
    </p:spTree>
    <p:extLst>
      <p:ext uri="{BB962C8B-B14F-4D97-AF65-F5344CB8AC3E}">
        <p14:creationId xmlns:p14="http://schemas.microsoft.com/office/powerpoint/2010/main" val="13705210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C12B6-D182-4178-96B9-AADF628BC464}"/>
              </a:ext>
            </a:extLst>
          </p:cNvPr>
          <p:cNvSpPr>
            <a:spLocks noGrp="1"/>
          </p:cNvSpPr>
          <p:nvPr>
            <p:ph type="ctrTitle"/>
          </p:nvPr>
        </p:nvSpPr>
        <p:spPr/>
        <p:txBody>
          <a:bodyPr/>
          <a:lstStyle/>
          <a:p>
            <a:endParaRPr lang="ar-JO" dirty="0"/>
          </a:p>
        </p:txBody>
      </p:sp>
      <p:sp>
        <p:nvSpPr>
          <p:cNvPr id="3" name="Subtitle 2">
            <a:extLst>
              <a:ext uri="{FF2B5EF4-FFF2-40B4-BE49-F238E27FC236}">
                <a16:creationId xmlns:a16="http://schemas.microsoft.com/office/drawing/2014/main" id="{FCBBCC32-407A-4E65-82CE-69CFD20803C0}"/>
              </a:ext>
            </a:extLst>
          </p:cNvPr>
          <p:cNvSpPr>
            <a:spLocks noGrp="1"/>
          </p:cNvSpPr>
          <p:nvPr>
            <p:ph type="subTitle" idx="1"/>
          </p:nvPr>
        </p:nvSpPr>
        <p:spPr/>
        <p:txBody>
          <a:bodyPr/>
          <a:lstStyle/>
          <a:p>
            <a:endParaRPr lang="ar-JO"/>
          </a:p>
        </p:txBody>
      </p:sp>
      <p:pic>
        <p:nvPicPr>
          <p:cNvPr id="6" name="Picture 5">
            <a:extLst>
              <a:ext uri="{FF2B5EF4-FFF2-40B4-BE49-F238E27FC236}">
                <a16:creationId xmlns:a16="http://schemas.microsoft.com/office/drawing/2014/main" id="{18E6D864-7FAA-41DF-B29A-2826AC080F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25980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E7182-EB50-4C91-88A2-D027D25C9E80}"/>
              </a:ext>
            </a:extLst>
          </p:cNvPr>
          <p:cNvSpPr>
            <a:spLocks noGrp="1"/>
          </p:cNvSpPr>
          <p:nvPr>
            <p:ph type="title"/>
          </p:nvPr>
        </p:nvSpPr>
        <p:spPr/>
        <p:txBody>
          <a:bodyPr/>
          <a:lstStyle/>
          <a:p>
            <a:pPr algn="r"/>
            <a:r>
              <a:rPr lang="en-US" dirty="0"/>
              <a:t>:</a:t>
            </a:r>
            <a:r>
              <a:rPr lang="ar-JO" dirty="0"/>
              <a:t>حقيبة الإسعافات الأوليّة</a:t>
            </a:r>
          </a:p>
        </p:txBody>
      </p:sp>
      <p:sp>
        <p:nvSpPr>
          <p:cNvPr id="3" name="Content Placeholder 2">
            <a:extLst>
              <a:ext uri="{FF2B5EF4-FFF2-40B4-BE49-F238E27FC236}">
                <a16:creationId xmlns:a16="http://schemas.microsoft.com/office/drawing/2014/main" id="{6F2FDA77-0602-409D-BC9A-810803B8708A}"/>
              </a:ext>
            </a:extLst>
          </p:cNvPr>
          <p:cNvSpPr>
            <a:spLocks noGrp="1"/>
          </p:cNvSpPr>
          <p:nvPr>
            <p:ph idx="1"/>
          </p:nvPr>
        </p:nvSpPr>
        <p:spPr/>
        <p:txBody>
          <a:bodyPr/>
          <a:lstStyle/>
          <a:p>
            <a:pPr marL="0" indent="0" algn="r">
              <a:buNone/>
            </a:pPr>
            <a:r>
              <a:rPr lang="ar-JO" dirty="0"/>
              <a:t>تعتبر حقيبة الإسعافات الأولية من الأمور الضروريّة التي يجب اقتناؤها في المنزل والسيارة، فالكثير منا يتعرّض للإصابات وخصوصاً الأطفال، سواءً كانت الإصابات طفيفةً أم بالغة، في المنزل أو الشارع أو الرحلات أو النوادي، وقد تحتاج هذه الإصابات إلى معالجةٍ فوريّة، لذلك يجب توافر مثل هذه الحقيبة في كلّ منزل</a:t>
            </a:r>
            <a:br>
              <a:rPr lang="ar-JO" dirty="0"/>
            </a:br>
            <a:br>
              <a:rPr lang="ar-JO" dirty="0"/>
            </a:br>
            <a:endParaRPr lang="ar-JO" dirty="0"/>
          </a:p>
        </p:txBody>
      </p:sp>
    </p:spTree>
    <p:extLst>
      <p:ext uri="{BB962C8B-B14F-4D97-AF65-F5344CB8AC3E}">
        <p14:creationId xmlns:p14="http://schemas.microsoft.com/office/powerpoint/2010/main" val="2033260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B24FC-BE95-4DA1-96E8-B756B19C98D1}"/>
              </a:ext>
            </a:extLst>
          </p:cNvPr>
          <p:cNvSpPr>
            <a:spLocks noGrp="1"/>
          </p:cNvSpPr>
          <p:nvPr>
            <p:ph type="title"/>
          </p:nvPr>
        </p:nvSpPr>
        <p:spPr/>
        <p:txBody>
          <a:bodyPr/>
          <a:lstStyle/>
          <a:p>
            <a:pPr algn="r"/>
            <a:r>
              <a:rPr lang="ar-JO" dirty="0"/>
              <a:t>الأدوات الطبّية</a:t>
            </a:r>
          </a:p>
        </p:txBody>
      </p:sp>
      <p:sp>
        <p:nvSpPr>
          <p:cNvPr id="3" name="Content Placeholder 2">
            <a:extLst>
              <a:ext uri="{FF2B5EF4-FFF2-40B4-BE49-F238E27FC236}">
                <a16:creationId xmlns:a16="http://schemas.microsoft.com/office/drawing/2014/main" id="{BAA9C813-C2C1-46BB-9752-3BE765591137}"/>
              </a:ext>
            </a:extLst>
          </p:cNvPr>
          <p:cNvSpPr>
            <a:spLocks noGrp="1"/>
          </p:cNvSpPr>
          <p:nvPr>
            <p:ph idx="1"/>
          </p:nvPr>
        </p:nvSpPr>
        <p:spPr/>
        <p:txBody>
          <a:bodyPr>
            <a:normAutofit/>
          </a:bodyPr>
          <a:lstStyle/>
          <a:p>
            <a:pPr marL="0" indent="0" algn="r">
              <a:buNone/>
            </a:pPr>
            <a:r>
              <a:rPr lang="ar-JO" dirty="0"/>
              <a:t> الشاشّ الطبّي: يُستخدم لربط مكان الإصابة بعد تطهيره.</a:t>
            </a:r>
          </a:p>
          <a:p>
            <a:pPr marL="0" indent="0" algn="r">
              <a:buNone/>
            </a:pPr>
            <a:r>
              <a:rPr lang="ar-JO" dirty="0"/>
              <a:t> القطن الطبّي: يُستخدم لتطهير مكان الإصابة، ومتوفّر منه بالصيدليات بالشّكل الكروّي لسهولة وسرعة استخدامه.</a:t>
            </a:r>
          </a:p>
          <a:p>
            <a:pPr marL="0" indent="0" algn="r">
              <a:buNone/>
            </a:pPr>
            <a:r>
              <a:rPr lang="ar-JO" dirty="0"/>
              <a:t> الأشرطة اللاصقة: تساعد على تثبيت الشاش والقطن، كما تُستخدم دبابيس مشبّكة لإحكام ربط الشاش.</a:t>
            </a:r>
          </a:p>
          <a:p>
            <a:pPr marL="0" indent="0" algn="r">
              <a:buNone/>
            </a:pPr>
            <a:r>
              <a:rPr lang="ar-JO" dirty="0"/>
              <a:t> لاصقٌ طبّي (بلاستر): يوجد بأحجامٍ مختلفة يُستخدم في حالات الجروح. </a:t>
            </a:r>
          </a:p>
          <a:p>
            <a:pPr marL="0" indent="0" algn="r">
              <a:buNone/>
            </a:pPr>
            <a:r>
              <a:rPr lang="ar-JO" dirty="0"/>
              <a:t>رباطٌ ضاغط: يستعمل عند إصابة الأيدي والأرجل بالانثناء.</a:t>
            </a:r>
          </a:p>
          <a:p>
            <a:pPr marL="0" indent="0" algn="r">
              <a:buNone/>
            </a:pPr>
            <a:br>
              <a:rPr lang="ar-JO" dirty="0"/>
            </a:br>
            <a:endParaRPr lang="ar-JO" dirty="0"/>
          </a:p>
        </p:txBody>
      </p:sp>
    </p:spTree>
    <p:extLst>
      <p:ext uri="{BB962C8B-B14F-4D97-AF65-F5344CB8AC3E}">
        <p14:creationId xmlns:p14="http://schemas.microsoft.com/office/powerpoint/2010/main" val="1334714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F2354A-6D2D-4E8B-AAF1-ED819380AC8E}"/>
              </a:ext>
            </a:extLst>
          </p:cNvPr>
          <p:cNvSpPr>
            <a:spLocks noGrp="1"/>
          </p:cNvSpPr>
          <p:nvPr>
            <p:ph idx="1"/>
          </p:nvPr>
        </p:nvSpPr>
        <p:spPr>
          <a:xfrm>
            <a:off x="838200" y="1479175"/>
            <a:ext cx="9596718" cy="4697787"/>
          </a:xfrm>
        </p:spPr>
        <p:txBody>
          <a:bodyPr/>
          <a:lstStyle/>
          <a:p>
            <a:pPr marL="0" indent="0" algn="r">
              <a:buNone/>
            </a:pPr>
            <a:r>
              <a:rPr lang="ar-JO" dirty="0"/>
              <a:t>مناديل مبلّلة بالكحول: تُستعمل لتطهير الجروح وتعقيمها قبل تغطيتها.</a:t>
            </a:r>
          </a:p>
          <a:p>
            <a:pPr marL="0" indent="0" algn="r">
              <a:buNone/>
            </a:pPr>
            <a:r>
              <a:rPr lang="ar-JO" dirty="0"/>
              <a:t> ممسحة الأذن: تستخدم لتنظيف المناطق التي يصعب الوصول إليها مثل الفمّ، أو وضع المراهم فيها.</a:t>
            </a:r>
          </a:p>
          <a:p>
            <a:pPr marL="0" indent="0" algn="r">
              <a:buNone/>
            </a:pPr>
            <a:r>
              <a:rPr lang="ar-JO" dirty="0"/>
              <a:t> الترمومتر الطبّي: لقياس درجة حرارة الجسم.</a:t>
            </a:r>
          </a:p>
          <a:p>
            <a:pPr marL="0" indent="0" algn="r">
              <a:buNone/>
            </a:pPr>
            <a:r>
              <a:rPr lang="ar-JO" dirty="0"/>
              <a:t> عدسةٌ مكبّرة: تساهم في تكبير الأشياء الصغيرة التي يصعب رؤيتها داخل الجلد.</a:t>
            </a:r>
          </a:p>
          <a:p>
            <a:pPr marL="0" indent="0" algn="r">
              <a:buNone/>
            </a:pPr>
            <a:r>
              <a:rPr lang="ar-JO" dirty="0"/>
              <a:t> ملقطٌ صغير: يستخدم لالتقاط الأشياء الصغيرة في الجلد. </a:t>
            </a:r>
          </a:p>
          <a:p>
            <a:pPr marL="0" indent="0" algn="r">
              <a:buNone/>
            </a:pPr>
            <a:r>
              <a:rPr lang="ar-JO" dirty="0"/>
              <a:t>مقصٌّ حاد: يستخدم لقطع الشاش وغيرها.</a:t>
            </a:r>
          </a:p>
          <a:p>
            <a:pPr marL="0" indent="0" algn="r">
              <a:buNone/>
            </a:pPr>
            <a:r>
              <a:rPr lang="ar-JO" dirty="0"/>
              <a:t> قفازّات طبيّة: تُستخدم في تطهير الجروح.</a:t>
            </a:r>
            <a:br>
              <a:rPr lang="ar-JO" dirty="0"/>
            </a:br>
            <a:endParaRPr lang="ar-JO" dirty="0"/>
          </a:p>
        </p:txBody>
      </p:sp>
    </p:spTree>
    <p:extLst>
      <p:ext uri="{BB962C8B-B14F-4D97-AF65-F5344CB8AC3E}">
        <p14:creationId xmlns:p14="http://schemas.microsoft.com/office/powerpoint/2010/main" val="3935213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50A42-6B7B-46AB-A14C-83B2883E5DFB}"/>
              </a:ext>
            </a:extLst>
          </p:cNvPr>
          <p:cNvSpPr>
            <a:spLocks noGrp="1"/>
          </p:cNvSpPr>
          <p:nvPr>
            <p:ph type="title"/>
          </p:nvPr>
        </p:nvSpPr>
        <p:spPr/>
        <p:txBody>
          <a:bodyPr/>
          <a:lstStyle/>
          <a:p>
            <a:pPr algn="r"/>
            <a:r>
              <a:rPr lang="ar-JO" dirty="0"/>
              <a:t>الأدوية والمسكّنات</a:t>
            </a:r>
          </a:p>
        </p:txBody>
      </p:sp>
      <p:sp>
        <p:nvSpPr>
          <p:cNvPr id="3" name="Content Placeholder 2">
            <a:extLst>
              <a:ext uri="{FF2B5EF4-FFF2-40B4-BE49-F238E27FC236}">
                <a16:creationId xmlns:a16="http://schemas.microsoft.com/office/drawing/2014/main" id="{EED4BA50-B910-4A06-8C21-51E0B7E24CBD}"/>
              </a:ext>
            </a:extLst>
          </p:cNvPr>
          <p:cNvSpPr>
            <a:spLocks noGrp="1"/>
          </p:cNvSpPr>
          <p:nvPr>
            <p:ph idx="1"/>
          </p:nvPr>
        </p:nvSpPr>
        <p:spPr/>
        <p:txBody>
          <a:bodyPr>
            <a:normAutofit fontScale="92500" lnSpcReduction="20000"/>
          </a:bodyPr>
          <a:lstStyle/>
          <a:p>
            <a:pPr marL="0" indent="0" algn="r">
              <a:buNone/>
            </a:pPr>
            <a:r>
              <a:rPr lang="ar-JO" dirty="0"/>
              <a:t>مسكّنٌ للصداع، ونزلات البرد والكحّة، ومراهم وكبسولاتٍ مناسبة. </a:t>
            </a:r>
          </a:p>
          <a:p>
            <a:pPr marL="0" indent="0" algn="r">
              <a:buNone/>
            </a:pPr>
            <a:r>
              <a:rPr lang="ar-JO" dirty="0"/>
              <a:t>مخفّض حرارة.</a:t>
            </a:r>
          </a:p>
          <a:p>
            <a:pPr marL="0" indent="0" algn="r">
              <a:buNone/>
            </a:pPr>
            <a:r>
              <a:rPr lang="ar-JO" dirty="0"/>
              <a:t> مضادٌّ للإسهال والإمساك.</a:t>
            </a:r>
          </a:p>
          <a:p>
            <a:pPr marL="0" indent="0" algn="r">
              <a:buNone/>
            </a:pPr>
            <a:r>
              <a:rPr lang="ar-JO" dirty="0"/>
              <a:t> مضادٌّ للحموضة.</a:t>
            </a:r>
          </a:p>
          <a:p>
            <a:pPr marL="0" indent="0" algn="r">
              <a:buNone/>
            </a:pPr>
            <a:r>
              <a:rPr lang="ar-JO" dirty="0"/>
              <a:t> محفّز القيء: يستخدم في حالات التسمّم الغذائيّ.</a:t>
            </a:r>
          </a:p>
          <a:p>
            <a:pPr marL="0" indent="0" algn="r">
              <a:buNone/>
            </a:pPr>
            <a:r>
              <a:rPr lang="ar-JO" dirty="0"/>
              <a:t> مرهمٌ لتهدئة الجلد ضدّ لدغات الحشرات.</a:t>
            </a:r>
          </a:p>
          <a:p>
            <a:pPr marL="0" indent="0" algn="r">
              <a:buNone/>
            </a:pPr>
            <a:r>
              <a:rPr lang="ar-JO" dirty="0"/>
              <a:t> مرهم مضاد حيوي.</a:t>
            </a:r>
          </a:p>
          <a:p>
            <a:pPr marL="0" indent="0" algn="r">
              <a:buNone/>
            </a:pPr>
            <a:r>
              <a:rPr lang="ar-JO" dirty="0"/>
              <a:t> كريمٌ واقٍ من الشمس. </a:t>
            </a:r>
          </a:p>
          <a:p>
            <a:pPr marL="0" indent="0" algn="r">
              <a:buNone/>
            </a:pPr>
            <a:r>
              <a:rPr lang="ar-JO" dirty="0"/>
              <a:t>زجاجة مطهّر، وذلك لتطهير الأدوات المستعملة كالمقص والملقط.</a:t>
            </a:r>
          </a:p>
          <a:p>
            <a:pPr marL="0" indent="0" algn="r">
              <a:buNone/>
            </a:pPr>
            <a:r>
              <a:rPr lang="ar-JO" dirty="0"/>
              <a:t> كمّادات طبيعيّة كيميائيّة تستخدم عند الإصابة بالكدمات، كما أنّها تقلّل التورّم.</a:t>
            </a:r>
            <a:br>
              <a:rPr lang="ar-JO" dirty="0"/>
            </a:br>
            <a:br>
              <a:rPr lang="ar-JO" dirty="0"/>
            </a:br>
            <a:endParaRPr lang="ar-JO" dirty="0"/>
          </a:p>
        </p:txBody>
      </p:sp>
    </p:spTree>
    <p:extLst>
      <p:ext uri="{BB962C8B-B14F-4D97-AF65-F5344CB8AC3E}">
        <p14:creationId xmlns:p14="http://schemas.microsoft.com/office/powerpoint/2010/main" val="17087414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TM02836342[[fn=Ion]]</Template>
  <TotalTime>21</TotalTime>
  <Words>297</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Ion</vt:lpstr>
      <vt:lpstr>PowerPoint Presentation</vt:lpstr>
      <vt:lpstr>:حقيبة الإسعافات الأوليّة</vt:lpstr>
      <vt:lpstr>الأدوات الطبّية</vt:lpstr>
      <vt:lpstr>PowerPoint Presentation</vt:lpstr>
      <vt:lpstr>الأدوية والمسكّنات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cp:revision>
  <dcterms:created xsi:type="dcterms:W3CDTF">2023-09-29T19:49:24Z</dcterms:created>
  <dcterms:modified xsi:type="dcterms:W3CDTF">2023-09-29T20:11:34Z</dcterms:modified>
</cp:coreProperties>
</file>