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8" r:id="rId6"/>
    <p:sldId id="269" r:id="rId7"/>
    <p:sldId id="262" r:id="rId8"/>
    <p:sldId id="263" r:id="rId9"/>
    <p:sldId id="264" r:id="rId10"/>
    <p:sldId id="266" r:id="rId11"/>
    <p:sldId id="267" r:id="rId12"/>
    <p:sldId id="270"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5F5F5"/>
    <a:srgbClr val="FFCCCC"/>
    <a:srgbClr val="FF7C80"/>
    <a:srgbClr val="AB8F67"/>
    <a:srgbClr val="745F44"/>
    <a:srgbClr val="EDC798"/>
    <a:srgbClr val="FF66FF"/>
    <a:srgbClr val="9966FF"/>
    <a:srgbClr val="876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C619-04E1-F36F-A4AD-892C54C82E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27116-69E9-F16C-B457-94BD045DD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10B6AE-E12F-DF43-DF58-EC1361FD71D0}"/>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5" name="Footer Placeholder 4">
            <a:extLst>
              <a:ext uri="{FF2B5EF4-FFF2-40B4-BE49-F238E27FC236}">
                <a16:creationId xmlns:a16="http://schemas.microsoft.com/office/drawing/2014/main" id="{8621B989-DA46-67CA-B319-3902BF54C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103E8-863D-508A-4027-7392653B0593}"/>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223276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65A1-C59D-5E17-1F15-599A5BD68E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E89423-7285-17F7-F09C-14AAEFBB05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BE99F-1638-6E57-FBF5-63B1D884F054}"/>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5" name="Footer Placeholder 4">
            <a:extLst>
              <a:ext uri="{FF2B5EF4-FFF2-40B4-BE49-F238E27FC236}">
                <a16:creationId xmlns:a16="http://schemas.microsoft.com/office/drawing/2014/main" id="{0523664C-49D4-97E9-0869-10E33B499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26958-26A9-16AD-9CB5-1403F0F110F9}"/>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380697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EE7F3-61F1-40EA-889E-9B0DEE3C27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101BFA-2A3B-53B4-ABCC-F94BF5B5B8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F4E8B-964E-FD20-A4AE-C1C71326D305}"/>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5" name="Footer Placeholder 4">
            <a:extLst>
              <a:ext uri="{FF2B5EF4-FFF2-40B4-BE49-F238E27FC236}">
                <a16:creationId xmlns:a16="http://schemas.microsoft.com/office/drawing/2014/main" id="{AF5D2466-03AD-28E8-ECFF-9755F059E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7A38D-5F04-C80D-9BF9-F76F7CC55B8D}"/>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43752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6802-B6EB-1AD8-F320-AF3052FF6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A26CD-350A-7AC5-3326-DB47B8B57D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4C07-5425-DB75-6BB2-F6489BC90B07}"/>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5" name="Footer Placeholder 4">
            <a:extLst>
              <a:ext uri="{FF2B5EF4-FFF2-40B4-BE49-F238E27FC236}">
                <a16:creationId xmlns:a16="http://schemas.microsoft.com/office/drawing/2014/main" id="{D3579799-B355-F756-F270-548901204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499D7-A6EA-8472-286C-8363C1B2CECA}"/>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38985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75572-BC69-0014-98EA-24BAD921CC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153A4D-384F-744E-5797-9D1A36A7AB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8F8E01-583C-7015-CC11-25FB2C75DA69}"/>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5" name="Footer Placeholder 4">
            <a:extLst>
              <a:ext uri="{FF2B5EF4-FFF2-40B4-BE49-F238E27FC236}">
                <a16:creationId xmlns:a16="http://schemas.microsoft.com/office/drawing/2014/main" id="{CE7B2AEC-646F-7C33-CBBD-F01B61992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A314E-0C4C-CD60-5109-304BCD3144C4}"/>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404958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29C7-5DE6-E133-A0E7-149D7918A6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DB060-44F0-B45D-F996-83502DB37B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B61600-5B9E-5C83-B2A1-3CD2C7D8E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7A3532-7B77-D109-547A-09F244652D34}"/>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6" name="Footer Placeholder 5">
            <a:extLst>
              <a:ext uri="{FF2B5EF4-FFF2-40B4-BE49-F238E27FC236}">
                <a16:creationId xmlns:a16="http://schemas.microsoft.com/office/drawing/2014/main" id="{9C5E909E-4C4E-20B6-1D8D-5DBEE33F1E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6693E-4A96-A33D-9982-D0134ACE8E3C}"/>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196259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39DA-A2BF-823B-8909-2B6482ED2C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9C940B-0308-32AE-39C2-5CC79F42B8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CA1055-F201-0D29-50E8-16BD0C8C5F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CFDC12-3FD2-E193-B1C6-D1074EF849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277178-767B-FE9D-1868-B5E9735C0E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192186-DE20-B595-381A-E36D35AD5E2D}"/>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8" name="Footer Placeholder 7">
            <a:extLst>
              <a:ext uri="{FF2B5EF4-FFF2-40B4-BE49-F238E27FC236}">
                <a16:creationId xmlns:a16="http://schemas.microsoft.com/office/drawing/2014/main" id="{3A8D7B2A-32A9-231E-0C10-2BDC11E78C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0F131B-0291-7D74-3390-AA70C6956B04}"/>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97686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07E8-74F1-BAB1-A363-03BA291335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F35B8A-0AB6-7FA5-1FF0-5D0C18243A41}"/>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4" name="Footer Placeholder 3">
            <a:extLst>
              <a:ext uri="{FF2B5EF4-FFF2-40B4-BE49-F238E27FC236}">
                <a16:creationId xmlns:a16="http://schemas.microsoft.com/office/drawing/2014/main" id="{D258CD7E-E681-50B5-AE0D-8765CA9B78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E642B4-CA84-0658-7AD9-4CEC519988F2}"/>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269718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2AF76-D1C9-6846-84CC-65F7E5C4C173}"/>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3" name="Footer Placeholder 2">
            <a:extLst>
              <a:ext uri="{FF2B5EF4-FFF2-40B4-BE49-F238E27FC236}">
                <a16:creationId xmlns:a16="http://schemas.microsoft.com/office/drawing/2014/main" id="{84029C58-CFBD-36FC-CBAE-06C864CEAB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F4EAA2-63AD-DE4A-A5DF-93352E69A510}"/>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118181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CF7B-8BB8-F7FD-DB64-90ACB7023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A3FCC8-A065-E16C-6391-1B75584FAC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5C640A-21E7-5EC4-ED46-3A7ED4C54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A9C32-1302-FB30-14B9-D1AD5A483C27}"/>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6" name="Footer Placeholder 5">
            <a:extLst>
              <a:ext uri="{FF2B5EF4-FFF2-40B4-BE49-F238E27FC236}">
                <a16:creationId xmlns:a16="http://schemas.microsoft.com/office/drawing/2014/main" id="{1E46A2B0-53DA-7C35-20FC-12C65BF4F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79A34-0F5C-B330-0A99-2E6A58023FA8}"/>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360376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E617-1089-8F00-05FE-5C2811A267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7F5297-7985-91D2-7F9F-E1435DE2E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0028CF-10C7-5C01-A4A7-78075858A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B25B4-E85B-5703-B328-1C9D6E9B3D2A}"/>
              </a:ext>
            </a:extLst>
          </p:cNvPr>
          <p:cNvSpPr>
            <a:spLocks noGrp="1"/>
          </p:cNvSpPr>
          <p:nvPr>
            <p:ph type="dt" sz="half" idx="10"/>
          </p:nvPr>
        </p:nvSpPr>
        <p:spPr/>
        <p:txBody>
          <a:bodyPr/>
          <a:lstStyle/>
          <a:p>
            <a:fld id="{30AD06E8-E1D1-401F-BAC6-24DC9F5C74E6}" type="datetimeFigureOut">
              <a:rPr lang="en-US" smtClean="0"/>
              <a:t>9/28/2023</a:t>
            </a:fld>
            <a:endParaRPr lang="en-US"/>
          </a:p>
        </p:txBody>
      </p:sp>
      <p:sp>
        <p:nvSpPr>
          <p:cNvPr id="6" name="Footer Placeholder 5">
            <a:extLst>
              <a:ext uri="{FF2B5EF4-FFF2-40B4-BE49-F238E27FC236}">
                <a16:creationId xmlns:a16="http://schemas.microsoft.com/office/drawing/2014/main" id="{AFC25025-BAAD-B99E-DE29-F4960F349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EAA7E-C9E7-72D5-168F-3932DDEF4899}"/>
              </a:ext>
            </a:extLst>
          </p:cNvPr>
          <p:cNvSpPr>
            <a:spLocks noGrp="1"/>
          </p:cNvSpPr>
          <p:nvPr>
            <p:ph type="sldNum" sz="quarter" idx="12"/>
          </p:nvPr>
        </p:nvSpPr>
        <p:spPr/>
        <p:txBody>
          <a:bodyPr/>
          <a:lstStyle/>
          <a:p>
            <a:fld id="{EF59FEF1-D5FA-45E1-AF94-ACD6D45D13ED}" type="slidenum">
              <a:rPr lang="en-US" smtClean="0"/>
              <a:t>‹#›</a:t>
            </a:fld>
            <a:endParaRPr lang="en-US"/>
          </a:p>
        </p:txBody>
      </p:sp>
    </p:spTree>
    <p:extLst>
      <p:ext uri="{BB962C8B-B14F-4D97-AF65-F5344CB8AC3E}">
        <p14:creationId xmlns:p14="http://schemas.microsoft.com/office/powerpoint/2010/main" val="208037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F22CA-EB08-C815-5D83-7B50177E9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A5DDB5-36A0-9006-1022-E089D1BAD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E79D4-7E76-A52B-30F9-0612FACC4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D06E8-E1D1-401F-BAC6-24DC9F5C74E6}" type="datetimeFigureOut">
              <a:rPr lang="en-US" smtClean="0"/>
              <a:t>9/28/2023</a:t>
            </a:fld>
            <a:endParaRPr lang="en-US"/>
          </a:p>
        </p:txBody>
      </p:sp>
      <p:sp>
        <p:nvSpPr>
          <p:cNvPr id="5" name="Footer Placeholder 4">
            <a:extLst>
              <a:ext uri="{FF2B5EF4-FFF2-40B4-BE49-F238E27FC236}">
                <a16:creationId xmlns:a16="http://schemas.microsoft.com/office/drawing/2014/main" id="{ACD07BAB-CC90-B14C-0CC8-DA71955CB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6B145F-D9C7-820D-7BD2-7B2F18C61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9FEF1-D5FA-45E1-AF94-ACD6D45D13ED}" type="slidenum">
              <a:rPr lang="en-US" smtClean="0"/>
              <a:t>‹#›</a:t>
            </a:fld>
            <a:endParaRPr lang="en-US"/>
          </a:p>
        </p:txBody>
      </p:sp>
    </p:spTree>
    <p:extLst>
      <p:ext uri="{BB962C8B-B14F-4D97-AF65-F5344CB8AC3E}">
        <p14:creationId xmlns:p14="http://schemas.microsoft.com/office/powerpoint/2010/main" val="3651089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2A15-EE2E-1871-99B3-A8216B0CBC0B}"/>
              </a:ext>
            </a:extLst>
          </p:cNvPr>
          <p:cNvSpPr>
            <a:spLocks noGrp="1"/>
          </p:cNvSpPr>
          <p:nvPr>
            <p:ph type="ctrTitle"/>
          </p:nvPr>
        </p:nvSpPr>
        <p:spPr>
          <a:xfrm>
            <a:off x="1515035" y="1041400"/>
            <a:ext cx="9144000" cy="2387600"/>
          </a:xfrm>
        </p:spPr>
        <p:txBody>
          <a:bodyPr>
            <a:normAutofit/>
          </a:bodyPr>
          <a:lstStyle/>
          <a:p>
            <a:r>
              <a:rPr lang="ar-JO" sz="8000" b="1" dirty="0">
                <a:solidFill>
                  <a:schemeClr val="accent5">
                    <a:lumMod val="60000"/>
                    <a:lumOff val="40000"/>
                  </a:schemeClr>
                </a:solidFill>
                <a:latin typeface="+mn-lt"/>
              </a:rPr>
              <a:t>الادوات اليدوية الزراعية</a:t>
            </a:r>
            <a:endParaRPr lang="en-US" sz="8000" b="1" dirty="0">
              <a:solidFill>
                <a:schemeClr val="accent5">
                  <a:lumMod val="60000"/>
                  <a:lumOff val="40000"/>
                </a:schemeClr>
              </a:solidFill>
              <a:latin typeface="+mn-lt"/>
            </a:endParaRPr>
          </a:p>
        </p:txBody>
      </p:sp>
    </p:spTree>
    <p:extLst>
      <p:ext uri="{BB962C8B-B14F-4D97-AF65-F5344CB8AC3E}">
        <p14:creationId xmlns:p14="http://schemas.microsoft.com/office/powerpoint/2010/main" val="103696628"/>
      </p:ext>
    </p:extLst>
  </p:cSld>
  <p:clrMapOvr>
    <a:masterClrMapping/>
  </p:clrMapOvr>
  <mc:AlternateContent xmlns:mc="http://schemas.openxmlformats.org/markup-compatibility/2006" xmlns:p14="http://schemas.microsoft.com/office/powerpoint/2010/main">
    <mc:Choice Requires="p14">
      <p:transition spd="slow" p14:dur="800" advTm="9147">
        <p:circle/>
      </p:transition>
    </mc:Choice>
    <mc:Fallback xmlns="">
      <p:transition spd="slow" advTm="9147">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580933-F93F-8DDB-0052-40F11D3A8C6D}"/>
              </a:ext>
            </a:extLst>
          </p:cNvPr>
          <p:cNvPicPr>
            <a:picLocks noChangeAspect="1"/>
          </p:cNvPicPr>
          <p:nvPr/>
        </p:nvPicPr>
        <p:blipFill>
          <a:blip r:embed="rId2"/>
          <a:stretch>
            <a:fillRect/>
          </a:stretch>
        </p:blipFill>
        <p:spPr>
          <a:xfrm>
            <a:off x="3146612" y="1516532"/>
            <a:ext cx="5192946" cy="4572885"/>
          </a:xfrm>
          <a:prstGeom prst="rect">
            <a:avLst/>
          </a:prstGeom>
        </p:spPr>
      </p:pic>
      <p:sp>
        <p:nvSpPr>
          <p:cNvPr id="6" name="TextBox 5">
            <a:extLst>
              <a:ext uri="{FF2B5EF4-FFF2-40B4-BE49-F238E27FC236}">
                <a16:creationId xmlns:a16="http://schemas.microsoft.com/office/drawing/2014/main" id="{40D91C15-A95F-E26F-A3D3-B4292D8EEC81}"/>
              </a:ext>
            </a:extLst>
          </p:cNvPr>
          <p:cNvSpPr txBox="1"/>
          <p:nvPr/>
        </p:nvSpPr>
        <p:spPr>
          <a:xfrm>
            <a:off x="4412136" y="672352"/>
            <a:ext cx="2887329" cy="769441"/>
          </a:xfrm>
          <a:prstGeom prst="rect">
            <a:avLst/>
          </a:prstGeom>
          <a:noFill/>
        </p:spPr>
        <p:txBody>
          <a:bodyPr wrap="none" rtlCol="0">
            <a:spAutoFit/>
          </a:bodyPr>
          <a:lstStyle/>
          <a:p>
            <a:r>
              <a:rPr lang="ar-JO" sz="4400" b="1" dirty="0">
                <a:solidFill>
                  <a:srgbClr val="FF0000"/>
                </a:solidFill>
              </a:rPr>
              <a:t>أنواع المجارف</a:t>
            </a:r>
            <a:endParaRPr lang="en-US" sz="4400" b="1" dirty="0">
              <a:solidFill>
                <a:srgbClr val="FF0000"/>
              </a:solidFill>
            </a:endParaRPr>
          </a:p>
        </p:txBody>
      </p:sp>
    </p:spTree>
    <p:extLst>
      <p:ext uri="{BB962C8B-B14F-4D97-AF65-F5344CB8AC3E}">
        <p14:creationId xmlns:p14="http://schemas.microsoft.com/office/powerpoint/2010/main" val="937358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4F18443-7406-5F79-E9E2-37AF524017DE}"/>
              </a:ext>
            </a:extLst>
          </p:cNvPr>
          <p:cNvSpPr>
            <a:spLocks noGrp="1"/>
          </p:cNvSpPr>
          <p:nvPr>
            <p:ph sz="half" idx="2"/>
          </p:nvPr>
        </p:nvSpPr>
        <p:spPr>
          <a:xfrm>
            <a:off x="839788" y="2138082"/>
            <a:ext cx="5157787" cy="4051581"/>
          </a:xfrm>
        </p:spPr>
        <p:txBody>
          <a:bodyPr>
            <a:normAutofit/>
          </a:bodyPr>
          <a:lstStyle/>
          <a:p>
            <a:pPr marL="0" indent="0" algn="ctr">
              <a:buNone/>
            </a:pPr>
            <a:r>
              <a:rPr lang="ar-JO" sz="3200" b="1" i="0" dirty="0">
                <a:solidFill>
                  <a:srgbClr val="000000"/>
                </a:solidFill>
                <a:effectLst/>
                <a:latin typeface="FrutigerLTArabic-45Light"/>
              </a:rPr>
              <a:t>يتكون المشط من قطعة حديدية مستطيلة مركبة علي عود خشبي، ولها اسنان او اصابع يستخدم لتنظيف الأرض من الحجارة والشوائب وتكسير الكدر وتنعيم التربة.</a:t>
            </a:r>
          </a:p>
        </p:txBody>
      </p:sp>
      <p:pic>
        <p:nvPicPr>
          <p:cNvPr id="8" name="Picture 2" descr="ادوات الزراعة واسمائها مع الصور | المرسال">
            <a:extLst>
              <a:ext uri="{FF2B5EF4-FFF2-40B4-BE49-F238E27FC236}">
                <a16:creationId xmlns:a16="http://schemas.microsoft.com/office/drawing/2014/main" id="{D38209CE-CFCA-9A4C-FC57-39B6DB841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00651"/>
            <a:ext cx="5190666" cy="465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36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65BF-6CF2-6209-DB07-FAB2B5C27E96}"/>
              </a:ext>
            </a:extLst>
          </p:cNvPr>
          <p:cNvSpPr>
            <a:spLocks noGrp="1"/>
          </p:cNvSpPr>
          <p:nvPr>
            <p:ph type="title"/>
          </p:nvPr>
        </p:nvSpPr>
        <p:spPr/>
        <p:txBody>
          <a:bodyPr>
            <a:normAutofit/>
          </a:bodyPr>
          <a:lstStyle/>
          <a:p>
            <a:pPr algn="ctr"/>
            <a:r>
              <a:rPr lang="ar-JO" sz="4000" dirty="0">
                <a:solidFill>
                  <a:schemeClr val="accent1">
                    <a:lumMod val="60000"/>
                    <a:lumOff val="40000"/>
                  </a:schemeClr>
                </a:solidFill>
              </a:rPr>
              <a:t>مرش الماء</a:t>
            </a:r>
            <a:endParaRPr lang="en-US" sz="4000" dirty="0">
              <a:solidFill>
                <a:schemeClr val="accent1">
                  <a:lumMod val="60000"/>
                  <a:lumOff val="40000"/>
                </a:schemeClr>
              </a:solidFill>
            </a:endParaRPr>
          </a:p>
        </p:txBody>
      </p:sp>
      <p:pic>
        <p:nvPicPr>
          <p:cNvPr id="5" name="Picture Placeholder 4">
            <a:extLst>
              <a:ext uri="{FF2B5EF4-FFF2-40B4-BE49-F238E27FC236}">
                <a16:creationId xmlns:a16="http://schemas.microsoft.com/office/drawing/2014/main" id="{7C5EE8B2-0453-7DF4-2D67-95A4B097A776}"/>
              </a:ext>
            </a:extLst>
          </p:cNvPr>
          <p:cNvPicPr>
            <a:picLocks noGrp="1" noChangeAspect="1"/>
          </p:cNvPicPr>
          <p:nvPr>
            <p:ph type="pic" idx="1"/>
          </p:nvPr>
        </p:nvPicPr>
        <p:blipFill>
          <a:blip r:embed="rId2"/>
          <a:srcRect t="6330" b="6330"/>
          <a:stretch>
            <a:fillRect/>
          </a:stretch>
        </p:blipFill>
        <p:spPr>
          <a:prstGeom prst="rect">
            <a:avLst/>
          </a:prstGeom>
        </p:spPr>
      </p:pic>
      <p:sp>
        <p:nvSpPr>
          <p:cNvPr id="4" name="Text Placeholder 3">
            <a:extLst>
              <a:ext uri="{FF2B5EF4-FFF2-40B4-BE49-F238E27FC236}">
                <a16:creationId xmlns:a16="http://schemas.microsoft.com/office/drawing/2014/main" id="{20F3DEEE-A735-82FE-806A-FF84241E2057}"/>
              </a:ext>
            </a:extLst>
          </p:cNvPr>
          <p:cNvSpPr>
            <a:spLocks noGrp="1"/>
          </p:cNvSpPr>
          <p:nvPr>
            <p:ph type="body" sz="half" idx="2"/>
          </p:nvPr>
        </p:nvSpPr>
        <p:spPr/>
        <p:txBody>
          <a:bodyPr>
            <a:normAutofit/>
          </a:bodyPr>
          <a:lstStyle/>
          <a:p>
            <a:pPr algn="ctr"/>
            <a:r>
              <a:rPr lang="ar-JO" sz="4400" dirty="0">
                <a:solidFill>
                  <a:schemeClr val="accent6">
                    <a:lumMod val="60000"/>
                    <a:lumOff val="40000"/>
                  </a:schemeClr>
                </a:solidFill>
              </a:rPr>
              <a:t>يستخدم في ري  البذور ريا  هادئا</a:t>
            </a:r>
            <a:endParaRPr lang="en-US" sz="4400" dirty="0">
              <a:solidFill>
                <a:schemeClr val="accent6">
                  <a:lumMod val="60000"/>
                  <a:lumOff val="40000"/>
                </a:schemeClr>
              </a:solidFill>
            </a:endParaRPr>
          </a:p>
        </p:txBody>
      </p:sp>
    </p:spTree>
    <p:extLst>
      <p:ext uri="{BB962C8B-B14F-4D97-AF65-F5344CB8AC3E}">
        <p14:creationId xmlns:p14="http://schemas.microsoft.com/office/powerpoint/2010/main" val="2339710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6FDDCF-2620-AFB3-048C-67D08D7E7B66}"/>
              </a:ext>
            </a:extLst>
          </p:cNvPr>
          <p:cNvSpPr>
            <a:spLocks noGrp="1"/>
          </p:cNvSpPr>
          <p:nvPr>
            <p:ph idx="1"/>
          </p:nvPr>
        </p:nvSpPr>
        <p:spPr>
          <a:xfrm>
            <a:off x="712694" y="987425"/>
            <a:ext cx="10642694" cy="4873625"/>
          </a:xfrm>
        </p:spPr>
        <p:txBody>
          <a:bodyPr>
            <a:normAutofit/>
          </a:bodyPr>
          <a:lstStyle/>
          <a:p>
            <a:pPr marL="0" indent="0">
              <a:buNone/>
            </a:pPr>
            <a:r>
              <a:rPr lang="ar-JO" sz="4800" dirty="0">
                <a:solidFill>
                  <a:srgbClr val="FF0000"/>
                </a:solidFill>
              </a:rPr>
              <a:t> </a:t>
            </a:r>
          </a:p>
        </p:txBody>
      </p:sp>
      <p:sp>
        <p:nvSpPr>
          <p:cNvPr id="4" name="Text Placeholder 3">
            <a:extLst>
              <a:ext uri="{FF2B5EF4-FFF2-40B4-BE49-F238E27FC236}">
                <a16:creationId xmlns:a16="http://schemas.microsoft.com/office/drawing/2014/main" id="{B62677D4-23F8-95E3-E3AA-9435A48487C7}"/>
              </a:ext>
            </a:extLst>
          </p:cNvPr>
          <p:cNvSpPr>
            <a:spLocks noGrp="1"/>
          </p:cNvSpPr>
          <p:nvPr>
            <p:ph type="body" sz="half" idx="2"/>
          </p:nvPr>
        </p:nvSpPr>
        <p:spPr>
          <a:xfrm>
            <a:off x="3429000" y="2371925"/>
            <a:ext cx="5019617" cy="3498650"/>
          </a:xfrm>
        </p:spPr>
        <p:txBody>
          <a:bodyPr>
            <a:normAutofit lnSpcReduction="10000"/>
          </a:bodyPr>
          <a:lstStyle/>
          <a:p>
            <a:endParaRPr lang="ar-JO" sz="4000" dirty="0">
              <a:solidFill>
                <a:srgbClr val="996633"/>
              </a:solidFill>
            </a:endParaRPr>
          </a:p>
          <a:p>
            <a:endParaRPr lang="ar-JO" sz="4000" dirty="0">
              <a:solidFill>
                <a:srgbClr val="996633"/>
              </a:solidFill>
            </a:endParaRPr>
          </a:p>
          <a:p>
            <a:pPr algn="ctr"/>
            <a:r>
              <a:rPr lang="ar-JO" sz="4000" dirty="0">
                <a:solidFill>
                  <a:srgbClr val="996633"/>
                </a:solidFill>
              </a:rPr>
              <a:t>    </a:t>
            </a:r>
            <a:r>
              <a:rPr lang="ar-JO" sz="4400" dirty="0">
                <a:solidFill>
                  <a:srgbClr val="996633"/>
                </a:solidFill>
              </a:rPr>
              <a:t>عمل ماسة إزمقنا</a:t>
            </a:r>
          </a:p>
          <a:p>
            <a:pPr algn="ctr"/>
            <a:r>
              <a:rPr lang="ar-JO" sz="4400" dirty="0">
                <a:solidFill>
                  <a:srgbClr val="996633"/>
                </a:solidFill>
              </a:rPr>
              <a:t>الصف الخامس "ب"</a:t>
            </a:r>
          </a:p>
          <a:p>
            <a:pPr algn="ctr"/>
            <a:r>
              <a:rPr lang="ar-JO" sz="4400" dirty="0">
                <a:solidFill>
                  <a:srgbClr val="996633"/>
                </a:solidFill>
              </a:rPr>
              <a:t>بإشراف المعلمة : شيرين</a:t>
            </a:r>
            <a:endParaRPr lang="en-US" sz="4400" dirty="0">
              <a:solidFill>
                <a:srgbClr val="996633"/>
              </a:solidFill>
            </a:endParaRPr>
          </a:p>
        </p:txBody>
      </p:sp>
      <p:sp>
        <p:nvSpPr>
          <p:cNvPr id="5" name="Heart 4">
            <a:extLst>
              <a:ext uri="{FF2B5EF4-FFF2-40B4-BE49-F238E27FC236}">
                <a16:creationId xmlns:a16="http://schemas.microsoft.com/office/drawing/2014/main" id="{435828D0-A58D-2B23-DA1A-BF8FC3706A42}"/>
              </a:ext>
            </a:extLst>
          </p:cNvPr>
          <p:cNvSpPr/>
          <p:nvPr/>
        </p:nvSpPr>
        <p:spPr>
          <a:xfrm rot="20010671">
            <a:off x="2661180" y="1857480"/>
            <a:ext cx="1340724" cy="1028890"/>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Heart 6">
            <a:extLst>
              <a:ext uri="{FF2B5EF4-FFF2-40B4-BE49-F238E27FC236}">
                <a16:creationId xmlns:a16="http://schemas.microsoft.com/office/drawing/2014/main" id="{B0A3E481-BF17-D1F2-EA83-1DB0525BD99A}"/>
              </a:ext>
            </a:extLst>
          </p:cNvPr>
          <p:cNvSpPr/>
          <p:nvPr/>
        </p:nvSpPr>
        <p:spPr>
          <a:xfrm>
            <a:off x="4219443" y="987425"/>
            <a:ext cx="1340724" cy="1028890"/>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Heart 7">
            <a:extLst>
              <a:ext uri="{FF2B5EF4-FFF2-40B4-BE49-F238E27FC236}">
                <a16:creationId xmlns:a16="http://schemas.microsoft.com/office/drawing/2014/main" id="{DCB9ABAA-7057-811D-AEB3-AD33102C21CF}"/>
              </a:ext>
            </a:extLst>
          </p:cNvPr>
          <p:cNvSpPr/>
          <p:nvPr/>
        </p:nvSpPr>
        <p:spPr>
          <a:xfrm rot="1664753">
            <a:off x="6112813" y="1149175"/>
            <a:ext cx="1340724" cy="1028890"/>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 name="Heart 8">
            <a:extLst>
              <a:ext uri="{FF2B5EF4-FFF2-40B4-BE49-F238E27FC236}">
                <a16:creationId xmlns:a16="http://schemas.microsoft.com/office/drawing/2014/main" id="{23DFAE40-AFB4-70EE-10ED-5B16E3877817}"/>
              </a:ext>
            </a:extLst>
          </p:cNvPr>
          <p:cNvSpPr/>
          <p:nvPr/>
        </p:nvSpPr>
        <p:spPr>
          <a:xfrm rot="3750840">
            <a:off x="7593524" y="2102351"/>
            <a:ext cx="1340724" cy="1028890"/>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597283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8AC1-3BA7-FC40-09A9-6447284CD2F8}"/>
              </a:ext>
            </a:extLst>
          </p:cNvPr>
          <p:cNvSpPr>
            <a:spLocks noGrp="1"/>
          </p:cNvSpPr>
          <p:nvPr>
            <p:ph type="title"/>
          </p:nvPr>
        </p:nvSpPr>
        <p:spPr>
          <a:xfrm>
            <a:off x="839788" y="1721224"/>
            <a:ext cx="3932237" cy="1707776"/>
          </a:xfrm>
        </p:spPr>
        <p:txBody>
          <a:bodyPr>
            <a:noAutofit/>
          </a:bodyPr>
          <a:lstStyle/>
          <a:p>
            <a:pPr algn="ctr"/>
            <a:r>
              <a:rPr lang="ar-JO" sz="6600" b="1" dirty="0">
                <a:solidFill>
                  <a:srgbClr val="EDC798"/>
                </a:solidFill>
              </a:rPr>
              <a:t>عدد الأدوات الزراعية البسيطة</a:t>
            </a:r>
            <a:endParaRPr lang="en-US" sz="6600" b="1" dirty="0">
              <a:solidFill>
                <a:srgbClr val="EDC798"/>
              </a:solidFill>
            </a:endParaRPr>
          </a:p>
        </p:txBody>
      </p:sp>
      <p:pic>
        <p:nvPicPr>
          <p:cNvPr id="8" name="Picture Placeholder 7">
            <a:extLst>
              <a:ext uri="{FF2B5EF4-FFF2-40B4-BE49-F238E27FC236}">
                <a16:creationId xmlns:a16="http://schemas.microsoft.com/office/drawing/2014/main" id="{258162BD-9CDB-E176-1FD9-BF3AE030C32A}"/>
              </a:ext>
            </a:extLst>
          </p:cNvPr>
          <p:cNvPicPr>
            <a:picLocks noGrp="1" noChangeAspect="1"/>
          </p:cNvPicPr>
          <p:nvPr>
            <p:ph type="pic" idx="1"/>
          </p:nvPr>
        </p:nvPicPr>
        <p:blipFill>
          <a:blip r:embed="rId3"/>
          <a:srcRect t="10520" b="10520"/>
          <a:stretch>
            <a:fillRect/>
          </a:stretch>
        </p:blipFill>
        <p:spPr>
          <a:xfrm>
            <a:off x="4894729" y="564777"/>
            <a:ext cx="6460659" cy="5296274"/>
          </a:xfrm>
          <a:prstGeom prst="rect">
            <a:avLst/>
          </a:prstGeom>
          <a:solidFill>
            <a:schemeClr val="accent2">
              <a:lumMod val="75000"/>
            </a:schemeClr>
          </a:solidFill>
        </p:spPr>
      </p:pic>
    </p:spTree>
    <p:custDataLst>
      <p:tags r:id="rId1"/>
    </p:custDataLst>
    <p:extLst>
      <p:ext uri="{BB962C8B-B14F-4D97-AF65-F5344CB8AC3E}">
        <p14:creationId xmlns:p14="http://schemas.microsoft.com/office/powerpoint/2010/main" val="14452445"/>
      </p:ext>
    </p:extLst>
  </p:cSld>
  <p:clrMapOvr>
    <a:masterClrMapping/>
  </p:clrMapOvr>
  <p:transition spd="slow" advTm="11096">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B4C6E7"/>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3D41-2826-E009-0D96-1908A080A866}"/>
              </a:ext>
            </a:extLst>
          </p:cNvPr>
          <p:cNvSpPr>
            <a:spLocks noGrp="1"/>
          </p:cNvSpPr>
          <p:nvPr>
            <p:ph type="title"/>
          </p:nvPr>
        </p:nvSpPr>
        <p:spPr>
          <a:xfrm>
            <a:off x="2716307" y="1734671"/>
            <a:ext cx="6279776" cy="3926541"/>
          </a:xfrm>
        </p:spPr>
        <p:txBody>
          <a:bodyPr>
            <a:noAutofit/>
          </a:bodyPr>
          <a:lstStyle/>
          <a:p>
            <a:r>
              <a:rPr lang="ar-JO" sz="27700" dirty="0">
                <a:solidFill>
                  <a:schemeClr val="accent4">
                    <a:lumMod val="60000"/>
                    <a:lumOff val="40000"/>
                  </a:schemeClr>
                </a:solidFill>
              </a:rPr>
              <a:t>؟؟؟؟</a:t>
            </a:r>
            <a:endParaRPr lang="en-US" sz="27700" dirty="0">
              <a:solidFill>
                <a:schemeClr val="accent4">
                  <a:lumMod val="60000"/>
                  <a:lumOff val="40000"/>
                </a:schemeClr>
              </a:solidFill>
            </a:endParaRPr>
          </a:p>
        </p:txBody>
      </p:sp>
    </p:spTree>
    <p:extLst>
      <p:ext uri="{BB962C8B-B14F-4D97-AF65-F5344CB8AC3E}">
        <p14:creationId xmlns:p14="http://schemas.microsoft.com/office/powerpoint/2010/main" val="3002658414"/>
      </p:ext>
    </p:extLst>
  </p:cSld>
  <p:clrMapOvr>
    <a:masterClrMapping/>
  </p:clrMapOvr>
  <mc:AlternateContent xmlns:mc="http://schemas.openxmlformats.org/markup-compatibility/2006" xmlns:p14="http://schemas.microsoft.com/office/powerpoint/2010/main">
    <mc:Choice Requires="p14">
      <p:transition spd="slow" p14:dur="1500" advTm="7713">
        <p:random/>
      </p:transition>
    </mc:Choice>
    <mc:Fallback xmlns="">
      <p:transition spd="slow" advTm="7713">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89F1E-74AB-84E8-3FDC-C293DDACF066}"/>
              </a:ext>
            </a:extLst>
          </p:cNvPr>
          <p:cNvSpPr>
            <a:spLocks noGrp="1"/>
          </p:cNvSpPr>
          <p:nvPr>
            <p:ph type="title"/>
          </p:nvPr>
        </p:nvSpPr>
        <p:spPr>
          <a:xfrm>
            <a:off x="839788" y="457199"/>
            <a:ext cx="4404565" cy="4370293"/>
          </a:xfrm>
        </p:spPr>
        <p:txBody>
          <a:bodyPr>
            <a:noAutofit/>
          </a:bodyPr>
          <a:lstStyle/>
          <a:p>
            <a:pPr algn="ctr"/>
            <a:r>
              <a:rPr lang="ar-JO" sz="4800" dirty="0">
                <a:solidFill>
                  <a:schemeClr val="accent4">
                    <a:lumMod val="60000"/>
                    <a:lumOff val="40000"/>
                  </a:schemeClr>
                </a:solidFill>
              </a:rPr>
              <a:t>يستخدم في نكش التربة حول النبات بهدف العزق وازالة الاعشاب ويستخدم في قلع الخضروات الجذرية والدرنية بعد نضجها</a:t>
            </a:r>
            <a:endParaRPr lang="en-US" sz="4800" dirty="0">
              <a:solidFill>
                <a:schemeClr val="accent4">
                  <a:lumMod val="60000"/>
                  <a:lumOff val="40000"/>
                </a:schemeClr>
              </a:solidFill>
            </a:endParaRPr>
          </a:p>
        </p:txBody>
      </p:sp>
      <p:pic>
        <p:nvPicPr>
          <p:cNvPr id="5" name="Content Placeholder 4">
            <a:extLst>
              <a:ext uri="{FF2B5EF4-FFF2-40B4-BE49-F238E27FC236}">
                <a16:creationId xmlns:a16="http://schemas.microsoft.com/office/drawing/2014/main" id="{5E18DC72-2776-1431-767A-73DB0E091AB0}"/>
              </a:ext>
            </a:extLst>
          </p:cNvPr>
          <p:cNvPicPr>
            <a:picLocks noGrp="1" noChangeAspect="1"/>
          </p:cNvPicPr>
          <p:nvPr>
            <p:ph idx="1"/>
          </p:nvPr>
        </p:nvPicPr>
        <p:blipFill>
          <a:blip r:embed="rId2"/>
          <a:stretch>
            <a:fillRect/>
          </a:stretch>
        </p:blipFill>
        <p:spPr>
          <a:xfrm>
            <a:off x="5634318" y="0"/>
            <a:ext cx="5537303" cy="6456926"/>
          </a:xfrm>
          <a:prstGeom prst="rect">
            <a:avLst/>
          </a:prstGeom>
        </p:spPr>
      </p:pic>
    </p:spTree>
    <p:extLst>
      <p:ext uri="{BB962C8B-B14F-4D97-AF65-F5344CB8AC3E}">
        <p14:creationId xmlns:p14="http://schemas.microsoft.com/office/powerpoint/2010/main" val="1516104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006">
        <p15:prstTrans prst="crush"/>
      </p:transition>
    </mc:Choice>
    <mc:Fallback xmlns="">
      <p:transition spd="slow" advTm="1500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C28D37-A2B4-E436-40CC-EB0AE58B542E}"/>
              </a:ext>
            </a:extLst>
          </p:cNvPr>
          <p:cNvSpPr>
            <a:spLocks noGrp="1"/>
          </p:cNvSpPr>
          <p:nvPr>
            <p:ph type="body" sz="half" idx="2"/>
          </p:nvPr>
        </p:nvSpPr>
        <p:spPr/>
        <p:txBody>
          <a:bodyPr>
            <a:normAutofit/>
          </a:bodyPr>
          <a:lstStyle/>
          <a:p>
            <a:pPr algn="ctr"/>
            <a:r>
              <a:rPr lang="ar-JO" sz="2400" b="1" i="0" dirty="0">
                <a:solidFill>
                  <a:srgbClr val="FF0000"/>
                </a:solidFill>
                <a:effectLst/>
                <a:latin typeface="FrutigerLTArabic-45Light"/>
              </a:rPr>
              <a:t>الشاعوب: وهو عبارة عن قطعة حديدية لها أربعة رؤوس موصولة بعصا من الخشب ويستخدم في عملية جمع المحاصيل بعد الحصاد على شكل مجموعات مثل القمح والشعير وغيرهما، كما ويستخدم في عملية "الدراس" وهي عملية التقاط المحاصيل وإدخالها في ماكينة الدراس</a:t>
            </a:r>
            <a:endParaRPr lang="en-US" sz="2400" b="1" dirty="0">
              <a:solidFill>
                <a:srgbClr val="FF0000"/>
              </a:solidFill>
            </a:endParaRPr>
          </a:p>
        </p:txBody>
      </p:sp>
      <p:pic>
        <p:nvPicPr>
          <p:cNvPr id="2050" name="Picture 2" descr="تفسير الحلم بـ &quot;المذراة&quot;">
            <a:extLst>
              <a:ext uri="{FF2B5EF4-FFF2-40B4-BE49-F238E27FC236}">
                <a16:creationId xmlns:a16="http://schemas.microsoft.com/office/drawing/2014/main" id="{45B8B9C2-A190-ECB7-0343-CDE871EEE9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2689" y="1338823"/>
            <a:ext cx="5774557" cy="2090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تفسير رؤية مذراة في المنام أو الحلم :: أحلامك.نت">
            <a:extLst>
              <a:ext uri="{FF2B5EF4-FFF2-40B4-BE49-F238E27FC236}">
                <a16:creationId xmlns:a16="http://schemas.microsoft.com/office/drawing/2014/main" id="{33F760A7-42AF-983B-F6BD-5C4C7B3C4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44153"/>
            <a:ext cx="3941411" cy="295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90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F7AD07-9FF9-5680-1F4E-1A0B9B9BACC4}"/>
              </a:ext>
            </a:extLst>
          </p:cNvPr>
          <p:cNvSpPr>
            <a:spLocks noGrp="1"/>
          </p:cNvSpPr>
          <p:nvPr>
            <p:ph type="body" sz="half" idx="2"/>
          </p:nvPr>
        </p:nvSpPr>
        <p:spPr>
          <a:xfrm>
            <a:off x="836612" y="1358153"/>
            <a:ext cx="4098459" cy="4255341"/>
          </a:xfrm>
        </p:spPr>
        <p:txBody>
          <a:bodyPr>
            <a:normAutofit/>
          </a:bodyPr>
          <a:lstStyle/>
          <a:p>
            <a:pPr algn="r"/>
            <a:r>
              <a:rPr lang="ar-JO" sz="2400" b="1" i="0" dirty="0">
                <a:solidFill>
                  <a:schemeClr val="accent1">
                    <a:lumMod val="50000"/>
                  </a:schemeClr>
                </a:solidFill>
                <a:effectLst/>
                <a:latin typeface="FrutigerLTArabic-45Light"/>
              </a:rPr>
              <a:t>المنجل: آلة صغيرة مكونة من الفولاذ أو الحديد المطروق، حافتها الداخلية حادة لغرض قطع النباتات بها، وهناك قسم منها كبيرة الحجم تستعمل لحش الحنطة والشعير والعدس؛ يمكن العمل بها من الوقوف أو الجلوس. يتكون المنجل من الأجزاء التالية: القبضة وتكون من الخشب، الساق وتكون من الحديد، السيف يكون مقوّساً؛ الحافة الخارجية سميكة؛ والحافة الداخلية حادة.</a:t>
            </a:r>
            <a:endParaRPr lang="en-US" sz="2400" dirty="0">
              <a:solidFill>
                <a:schemeClr val="accent1">
                  <a:lumMod val="50000"/>
                </a:schemeClr>
              </a:solidFill>
            </a:endParaRPr>
          </a:p>
        </p:txBody>
      </p:sp>
      <p:pic>
        <p:nvPicPr>
          <p:cNvPr id="3074" name="Picture 2" descr="منجل وسنبلِه – Aleph Lam">
            <a:extLst>
              <a:ext uri="{FF2B5EF4-FFF2-40B4-BE49-F238E27FC236}">
                <a16:creationId xmlns:a16="http://schemas.microsoft.com/office/drawing/2014/main" id="{428B6A31-1ED6-6859-27FC-8EA1944A4E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1788" y="549955"/>
            <a:ext cx="6172200" cy="45921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المنجل PNG الصور | ناقل و PSD الملفات | تحميل مجاني على Pngtree">
            <a:extLst>
              <a:ext uri="{FF2B5EF4-FFF2-40B4-BE49-F238E27FC236}">
                <a16:creationId xmlns:a16="http://schemas.microsoft.com/office/drawing/2014/main" id="{44446761-C532-FFD8-9D9E-4EE78BBE0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2428">
            <a:off x="486987" y="4861045"/>
            <a:ext cx="1672197" cy="167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1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2BA0-0E6B-0C0C-08E3-50CE01FC76AB}"/>
              </a:ext>
            </a:extLst>
          </p:cNvPr>
          <p:cNvSpPr>
            <a:spLocks noGrp="1"/>
          </p:cNvSpPr>
          <p:nvPr>
            <p:ph type="title"/>
          </p:nvPr>
        </p:nvSpPr>
        <p:spPr/>
        <p:txBody>
          <a:bodyPr>
            <a:normAutofit/>
          </a:bodyPr>
          <a:lstStyle/>
          <a:p>
            <a:pPr algn="ctr"/>
            <a:r>
              <a:rPr lang="ar-JO" sz="6000" dirty="0">
                <a:solidFill>
                  <a:schemeClr val="accent6">
                    <a:lumMod val="60000"/>
                    <a:lumOff val="40000"/>
                  </a:schemeClr>
                </a:solidFill>
              </a:rPr>
              <a:t>الفاس</a:t>
            </a:r>
            <a:endParaRPr lang="en-US" sz="6000" dirty="0">
              <a:solidFill>
                <a:schemeClr val="accent6">
                  <a:lumMod val="60000"/>
                  <a:lumOff val="40000"/>
                </a:schemeClr>
              </a:solidFill>
            </a:endParaRPr>
          </a:p>
        </p:txBody>
      </p:sp>
      <p:pic>
        <p:nvPicPr>
          <p:cNvPr id="5" name="Picture Placeholder 4">
            <a:extLst>
              <a:ext uri="{FF2B5EF4-FFF2-40B4-BE49-F238E27FC236}">
                <a16:creationId xmlns:a16="http://schemas.microsoft.com/office/drawing/2014/main" id="{4A3B2BF5-54D9-CC27-DBE6-04E236F09395}"/>
              </a:ext>
            </a:extLst>
          </p:cNvPr>
          <p:cNvPicPr>
            <a:picLocks noGrp="1" noChangeAspect="1"/>
          </p:cNvPicPr>
          <p:nvPr>
            <p:ph type="pic" idx="1"/>
          </p:nvPr>
        </p:nvPicPr>
        <p:blipFill>
          <a:blip r:embed="rId3"/>
          <a:srcRect t="10520" b="10520"/>
          <a:stretch>
            <a:fillRect/>
          </a:stretch>
        </p:blipFill>
        <p:spPr>
          <a:prstGeom prst="rect">
            <a:avLst/>
          </a:prstGeom>
        </p:spPr>
      </p:pic>
      <p:sp>
        <p:nvSpPr>
          <p:cNvPr id="4" name="Text Placeholder 3">
            <a:extLst>
              <a:ext uri="{FF2B5EF4-FFF2-40B4-BE49-F238E27FC236}">
                <a16:creationId xmlns:a16="http://schemas.microsoft.com/office/drawing/2014/main" id="{768A8064-2AD4-1341-6B3E-16FB37DB8A9D}"/>
              </a:ext>
            </a:extLst>
          </p:cNvPr>
          <p:cNvSpPr>
            <a:spLocks noGrp="1"/>
          </p:cNvSpPr>
          <p:nvPr>
            <p:ph type="body" sz="half" idx="2"/>
          </p:nvPr>
        </p:nvSpPr>
        <p:spPr>
          <a:xfrm>
            <a:off x="836612" y="2057400"/>
            <a:ext cx="3935413" cy="3811588"/>
          </a:xfrm>
        </p:spPr>
        <p:txBody>
          <a:bodyPr>
            <a:normAutofit lnSpcReduction="10000"/>
          </a:bodyPr>
          <a:lstStyle/>
          <a:p>
            <a:pPr algn="r"/>
            <a:r>
              <a:rPr lang="ar-JO" sz="4800" dirty="0">
                <a:solidFill>
                  <a:srgbClr val="876F50"/>
                </a:solidFill>
              </a:rPr>
              <a:t>يستخدم في قطع الاشجار ويستخدم في تهيئة الأرض للزراعة وشق قنوات الري والحفر العميق للتربة</a:t>
            </a:r>
            <a:endParaRPr lang="en-US" sz="4800" dirty="0">
              <a:solidFill>
                <a:srgbClr val="876F50"/>
              </a:solidFill>
            </a:endParaRPr>
          </a:p>
        </p:txBody>
      </p:sp>
      <p:pic>
        <p:nvPicPr>
          <p:cNvPr id="3" name="Picture 2">
            <a:extLst>
              <a:ext uri="{FF2B5EF4-FFF2-40B4-BE49-F238E27FC236}">
                <a16:creationId xmlns:a16="http://schemas.microsoft.com/office/drawing/2014/main" id="{B160E25C-826C-6995-CD95-208589FA5C07}"/>
              </a:ext>
            </a:extLst>
          </p:cNvPr>
          <p:cNvPicPr>
            <a:picLocks noChangeAspect="1"/>
          </p:cNvPicPr>
          <p:nvPr/>
        </p:nvPicPr>
        <p:blipFill>
          <a:blip r:embed="rId4"/>
          <a:stretch>
            <a:fillRect/>
          </a:stretch>
        </p:blipFill>
        <p:spPr>
          <a:xfrm>
            <a:off x="0" y="4746812"/>
            <a:ext cx="2111188" cy="2111188"/>
          </a:xfrm>
          <a:prstGeom prst="rect">
            <a:avLst/>
          </a:prstGeom>
        </p:spPr>
      </p:pic>
    </p:spTree>
    <p:custDataLst>
      <p:tags r:id="rId1"/>
    </p:custDataLst>
    <p:extLst>
      <p:ext uri="{BB962C8B-B14F-4D97-AF65-F5344CB8AC3E}">
        <p14:creationId xmlns:p14="http://schemas.microsoft.com/office/powerpoint/2010/main" val="4151237877"/>
      </p:ext>
    </p:extLst>
  </p:cSld>
  <p:clrMapOvr>
    <a:masterClrMapping/>
  </p:clrMapOvr>
  <mc:AlternateContent xmlns:mc="http://schemas.openxmlformats.org/markup-compatibility/2006" xmlns:p14="http://schemas.microsoft.com/office/powerpoint/2010/main">
    <mc:Choice Requires="p14">
      <p:transition spd="slow" advTm="15520">
        <p14:flash/>
      </p:transition>
    </mc:Choice>
    <mc:Fallback xmlns="">
      <p:transition spd="slow" advTm="155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4DDA-12F4-7543-1ED2-EE15A191216C}"/>
              </a:ext>
            </a:extLst>
          </p:cNvPr>
          <p:cNvSpPr>
            <a:spLocks noGrp="1"/>
          </p:cNvSpPr>
          <p:nvPr>
            <p:ph type="title"/>
          </p:nvPr>
        </p:nvSpPr>
        <p:spPr>
          <a:xfrm>
            <a:off x="2968282" y="365125"/>
            <a:ext cx="7385539" cy="1325563"/>
          </a:xfrm>
        </p:spPr>
        <p:txBody>
          <a:bodyPr>
            <a:normAutofit/>
          </a:bodyPr>
          <a:lstStyle/>
          <a:p>
            <a:pPr algn="ctr"/>
            <a:r>
              <a:rPr lang="ar-JO" sz="6000" dirty="0">
                <a:solidFill>
                  <a:schemeClr val="accent6">
                    <a:lumMod val="60000"/>
                    <a:lumOff val="40000"/>
                  </a:schemeClr>
                </a:solidFill>
              </a:rPr>
              <a:t>استخدامات المجرفة</a:t>
            </a:r>
            <a:endParaRPr lang="en-US" sz="6000" dirty="0">
              <a:solidFill>
                <a:schemeClr val="accent6">
                  <a:lumMod val="60000"/>
                  <a:lumOff val="40000"/>
                </a:schemeClr>
              </a:solidFill>
            </a:endParaRPr>
          </a:p>
        </p:txBody>
      </p:sp>
      <p:pic>
        <p:nvPicPr>
          <p:cNvPr id="4" name="Content Placeholder 3">
            <a:extLst>
              <a:ext uri="{FF2B5EF4-FFF2-40B4-BE49-F238E27FC236}">
                <a16:creationId xmlns:a16="http://schemas.microsoft.com/office/drawing/2014/main" id="{CC96B800-458A-ABF7-7C77-360A9CEF9730}"/>
              </a:ext>
            </a:extLst>
          </p:cNvPr>
          <p:cNvPicPr>
            <a:picLocks noGrp="1" noChangeAspect="1"/>
          </p:cNvPicPr>
          <p:nvPr>
            <p:ph idx="1"/>
          </p:nvPr>
        </p:nvPicPr>
        <p:blipFill>
          <a:blip r:embed="rId2"/>
          <a:stretch>
            <a:fillRect/>
          </a:stretch>
        </p:blipFill>
        <p:spPr>
          <a:xfrm>
            <a:off x="4603332" y="1690688"/>
            <a:ext cx="4115437" cy="4351338"/>
          </a:xfrm>
          <a:prstGeom prst="rect">
            <a:avLst/>
          </a:prstGeom>
        </p:spPr>
      </p:pic>
    </p:spTree>
    <p:extLst>
      <p:ext uri="{BB962C8B-B14F-4D97-AF65-F5344CB8AC3E}">
        <p14:creationId xmlns:p14="http://schemas.microsoft.com/office/powerpoint/2010/main" val="224759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711">
        <p15:prstTrans prst="crush"/>
      </p:transition>
    </mc:Choice>
    <mc:Fallback xmlns="">
      <p:transition spd="slow" advTm="971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FFFA-BE07-E482-3F88-3BB5629E2F7D}"/>
              </a:ext>
            </a:extLst>
          </p:cNvPr>
          <p:cNvSpPr>
            <a:spLocks noGrp="1"/>
          </p:cNvSpPr>
          <p:nvPr>
            <p:ph type="title"/>
          </p:nvPr>
        </p:nvSpPr>
        <p:spPr/>
        <p:txBody>
          <a:bodyPr>
            <a:normAutofit/>
          </a:bodyPr>
          <a:lstStyle/>
          <a:p>
            <a:pPr algn="ctr"/>
            <a:r>
              <a:rPr lang="ar-JO" sz="5400" dirty="0">
                <a:solidFill>
                  <a:srgbClr val="9966FF"/>
                </a:solidFill>
              </a:rPr>
              <a:t>المجرفة</a:t>
            </a:r>
            <a:endParaRPr lang="en-US" sz="5400" dirty="0">
              <a:solidFill>
                <a:srgbClr val="9966FF"/>
              </a:solidFill>
            </a:endParaRPr>
          </a:p>
        </p:txBody>
      </p:sp>
      <p:sp>
        <p:nvSpPr>
          <p:cNvPr id="4" name="Text Placeholder 3">
            <a:extLst>
              <a:ext uri="{FF2B5EF4-FFF2-40B4-BE49-F238E27FC236}">
                <a16:creationId xmlns:a16="http://schemas.microsoft.com/office/drawing/2014/main" id="{038E5875-FE92-44BD-45B9-6329DC03B4E0}"/>
              </a:ext>
            </a:extLst>
          </p:cNvPr>
          <p:cNvSpPr>
            <a:spLocks noGrp="1"/>
          </p:cNvSpPr>
          <p:nvPr>
            <p:ph type="body" sz="half" idx="2"/>
          </p:nvPr>
        </p:nvSpPr>
        <p:spPr>
          <a:xfrm>
            <a:off x="839788" y="2245658"/>
            <a:ext cx="3932237" cy="3623329"/>
          </a:xfrm>
        </p:spPr>
        <p:txBody>
          <a:bodyPr>
            <a:noAutofit/>
          </a:bodyPr>
          <a:lstStyle/>
          <a:p>
            <a:pPr algn="ctr"/>
            <a:r>
              <a:rPr lang="ar-JO" sz="4400" dirty="0">
                <a:solidFill>
                  <a:srgbClr val="FF7C80"/>
                </a:solidFill>
              </a:rPr>
              <a:t>يستخدم في الحفر السطحي وتقليب التربة وتجميعها وعمل خطوط زراعية وتستخدم في عملية العزق</a:t>
            </a:r>
            <a:endParaRPr lang="en-US" sz="4400" dirty="0">
              <a:solidFill>
                <a:srgbClr val="FF7C80"/>
              </a:solidFill>
            </a:endParaRPr>
          </a:p>
        </p:txBody>
      </p:sp>
      <p:pic>
        <p:nvPicPr>
          <p:cNvPr id="14" name="Picture Placeholder 13">
            <a:extLst>
              <a:ext uri="{FF2B5EF4-FFF2-40B4-BE49-F238E27FC236}">
                <a16:creationId xmlns:a16="http://schemas.microsoft.com/office/drawing/2014/main" id="{8986E2CB-9AC1-DDCF-77EA-35B5C1A0A914}"/>
              </a:ext>
            </a:extLst>
          </p:cNvPr>
          <p:cNvPicPr>
            <a:picLocks noGrp="1" noChangeAspect="1"/>
          </p:cNvPicPr>
          <p:nvPr>
            <p:ph type="pic" idx="1"/>
          </p:nvPr>
        </p:nvPicPr>
        <p:blipFill>
          <a:blip r:embed="rId2"/>
          <a:srcRect t="10520" b="10520"/>
          <a:stretch>
            <a:fillRect/>
          </a:stretch>
        </p:blipFill>
        <p:spPr>
          <a:xfrm>
            <a:off x="5822576" y="987425"/>
            <a:ext cx="5532812" cy="4873625"/>
          </a:xfrm>
          <a:prstGeom prst="rect">
            <a:avLst/>
          </a:prstGeom>
        </p:spPr>
      </p:pic>
    </p:spTree>
    <p:extLst>
      <p:ext uri="{BB962C8B-B14F-4D97-AF65-F5344CB8AC3E}">
        <p14:creationId xmlns:p14="http://schemas.microsoft.com/office/powerpoint/2010/main" val="3906682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9621">
        <p15:prstTrans prst="fracture"/>
      </p:transition>
    </mc:Choice>
    <mc:Fallback xmlns="">
      <p:transition spd="slow" advTm="19621">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
</p:tagLst>
</file>

<file path=ppt/tags/tag2.xml><?xml version="1.0" encoding="utf-8"?>
<p:tagLst xmlns:a="http://schemas.openxmlformats.org/drawingml/2006/main" xmlns:r="http://schemas.openxmlformats.org/officeDocument/2006/relationships" xmlns:p="http://schemas.openxmlformats.org/presentationml/2006/main">
  <p:tag name="TIMING" val="|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219</Words>
  <Application>Microsoft Office PowerPoint</Application>
  <PresentationFormat>Widescreen</PresentationFormat>
  <Paragraphs>21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FrutigerLTArabic-45Light</vt:lpstr>
      <vt:lpstr>Office Theme</vt:lpstr>
      <vt:lpstr>الادوات اليدوية الزراعية</vt:lpstr>
      <vt:lpstr>عدد الأدوات الزراعية البسيطة</vt:lpstr>
      <vt:lpstr>؟؟؟؟</vt:lpstr>
      <vt:lpstr>يستخدم في نكش التربة حول النبات بهدف العزق وازالة الاعشاب ويستخدم في قلع الخضروات الجذرية والدرنية بعد نضجها</vt:lpstr>
      <vt:lpstr>PowerPoint Presentation</vt:lpstr>
      <vt:lpstr>PowerPoint Presentation</vt:lpstr>
      <vt:lpstr>الفاس</vt:lpstr>
      <vt:lpstr>استخدامات المجرفة</vt:lpstr>
      <vt:lpstr>المجرفة</vt:lpstr>
      <vt:lpstr>PowerPoint Presentation</vt:lpstr>
      <vt:lpstr>PowerPoint Presentation</vt:lpstr>
      <vt:lpstr>مرش الماء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الادوات اليدية الزوراعية</dc:title>
  <dc:creator>saleh izmqna</dc:creator>
  <cp:lastModifiedBy>saleh izmqna</cp:lastModifiedBy>
  <cp:revision>11</cp:revision>
  <dcterms:created xsi:type="dcterms:W3CDTF">2023-09-26T19:30:24Z</dcterms:created>
  <dcterms:modified xsi:type="dcterms:W3CDTF">2023-09-28T15:25:42Z</dcterms:modified>
</cp:coreProperties>
</file>