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60" r:id="rId3"/>
    <p:sldId id="261"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95C6"/>
    <a:srgbClr val="C01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7B353A-CBAE-4C98-A27B-2605BC5B51C5}" type="datetimeFigureOut">
              <a:rPr lang="en-US" smtClean="0"/>
              <a:t>9/24/2023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21FF819-FBE7-430D-8CC8-09EAF7549EF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B353A-CBAE-4C98-A27B-2605BC5B51C5}"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B353A-CBAE-4C98-A27B-2605BC5B51C5}"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7B353A-CBAE-4C98-A27B-2605BC5B51C5}"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7B353A-CBAE-4C98-A27B-2605BC5B51C5}" type="datetimeFigureOut">
              <a:rPr lang="en-US" smtClean="0"/>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1FF819-FBE7-430D-8CC8-09EAF7549EF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7B353A-CBAE-4C98-A27B-2605BC5B51C5}"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7B353A-CBAE-4C98-A27B-2605BC5B51C5}" type="datetimeFigureOut">
              <a:rPr lang="en-US" smtClean="0"/>
              <a:t>9/24/2023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7B353A-CBAE-4C98-A27B-2605BC5B51C5}" type="datetimeFigureOut">
              <a:rPr lang="en-US" smtClean="0"/>
              <a:t>9/24/2023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B353A-CBAE-4C98-A27B-2605BC5B51C5}" type="datetimeFigureOut">
              <a:rPr lang="en-US" smtClean="0"/>
              <a:t>9/24/2023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7B353A-CBAE-4C98-A27B-2605BC5B51C5}"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1FF819-FBE7-430D-8CC8-09EAF7549E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7B353A-CBAE-4C98-A27B-2605BC5B51C5}" type="datetimeFigureOut">
              <a:rPr lang="en-US" smtClean="0"/>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21FF819-FBE7-430D-8CC8-09EAF7549EF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7B353A-CBAE-4C98-A27B-2605BC5B51C5}" type="datetimeFigureOut">
              <a:rPr lang="en-US" smtClean="0"/>
              <a:t>9/24/2023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1FF819-FBE7-430D-8CC8-09EAF7549EF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2371" y="1752600"/>
            <a:ext cx="6705600" cy="2062103"/>
          </a:xfrm>
          <a:prstGeom prst="rect">
            <a:avLst/>
          </a:prstGeom>
          <a:noFill/>
        </p:spPr>
        <p:txBody>
          <a:bodyPr wrap="square" rtlCol="0">
            <a:spAutoFit/>
          </a:bodyPr>
          <a:lstStyle/>
          <a:p>
            <a:pPr algn="ctr" rtl="1"/>
            <a:r>
              <a:rPr lang="ar-JO" sz="3200" dirty="0" smtClean="0"/>
              <a:t>اسم الطالب: بيتر زغبابة</a:t>
            </a:r>
            <a:endParaRPr lang="en-US" sz="3200" dirty="0" smtClean="0"/>
          </a:p>
          <a:p>
            <a:pPr algn="ctr"/>
            <a:r>
              <a:rPr lang="ar-JO" sz="3200" dirty="0" smtClean="0"/>
              <a:t>الصف </a:t>
            </a:r>
            <a:r>
              <a:rPr lang="ar-JO" sz="3200" dirty="0"/>
              <a:t>:الخامس الأساسي (أ)</a:t>
            </a:r>
          </a:p>
          <a:p>
            <a:pPr algn="ctr"/>
            <a:r>
              <a:rPr lang="ar-JO" sz="3200" dirty="0" smtClean="0"/>
              <a:t>المربية: مس شيرين قاقيش</a:t>
            </a:r>
            <a:endParaRPr lang="en-US" sz="3200" dirty="0"/>
          </a:p>
          <a:p>
            <a:pPr algn="ctr" rtl="1"/>
            <a:endParaRPr lang="en-US" sz="3200" dirty="0"/>
          </a:p>
        </p:txBody>
      </p:sp>
    </p:spTree>
    <p:extLst>
      <p:ext uri="{BB962C8B-B14F-4D97-AF65-F5344CB8AC3E}">
        <p14:creationId xmlns:p14="http://schemas.microsoft.com/office/powerpoint/2010/main" val="5699102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24000"/>
            <a:ext cx="7772400" cy="2677656"/>
          </a:xfrm>
          <a:prstGeom prst="rect">
            <a:avLst/>
          </a:prstGeom>
          <a:noFill/>
        </p:spPr>
        <p:txBody>
          <a:bodyPr wrap="square" rtlCol="0">
            <a:spAutoFit/>
          </a:bodyPr>
          <a:lstStyle/>
          <a:p>
            <a:pPr marL="457200" indent="-457200" algn="just" rtl="1">
              <a:buFont typeface="Wingdings" panose="05000000000000000000" pitchFamily="2" charset="2"/>
              <a:buChar char="v"/>
            </a:pPr>
            <a:r>
              <a:rPr lang="ar-JO" sz="2400" b="1" u="sng" dirty="0" smtClean="0"/>
              <a:t>الاسعاف الاولي</a:t>
            </a:r>
            <a:r>
              <a:rPr lang="ar-JO" sz="2400" dirty="0" smtClean="0"/>
              <a:t>: الاجراء الاول لتقديم العناية بالمصابين منذ لحظة إصابتهم وحتى وصولهم الى الاماكن المتخصصة في العلاج من مستشفيات او مراكز صحية.</a:t>
            </a:r>
          </a:p>
          <a:p>
            <a:pPr algn="just" rtl="1"/>
            <a:endParaRPr lang="ar-JO" sz="2400" dirty="0"/>
          </a:p>
          <a:p>
            <a:pPr marL="457200" indent="-457200" algn="just" rtl="1">
              <a:buFont typeface="Wingdings" panose="05000000000000000000" pitchFamily="2" charset="2"/>
              <a:buChar char="v"/>
            </a:pPr>
            <a:r>
              <a:rPr lang="ar-JO" sz="2400" dirty="0" smtClean="0"/>
              <a:t>تُجرى عملية الإسعاف الأولي في مكان وقوع الحادث أو الإصابة، وبالرغم ان الإسعافات الأولية تدبير مؤقت لأي حالة او اصابة تحدث للإنسان، فإنها تنقذ حياة الإنسان إذا أُجريت في الوقت المناسب.</a:t>
            </a:r>
            <a:endParaRPr lang="en-US" sz="2400" dirty="0"/>
          </a:p>
        </p:txBody>
      </p:sp>
      <p:sp>
        <p:nvSpPr>
          <p:cNvPr id="3" name="TextBox 2"/>
          <p:cNvSpPr txBox="1"/>
          <p:nvPr/>
        </p:nvSpPr>
        <p:spPr>
          <a:xfrm>
            <a:off x="2209800" y="713601"/>
            <a:ext cx="4953000" cy="553998"/>
          </a:xfrm>
          <a:prstGeom prst="rect">
            <a:avLst/>
          </a:prstGeom>
          <a:noFill/>
        </p:spPr>
        <p:txBody>
          <a:bodyPr wrap="square" rtlCol="0">
            <a:spAutoFit/>
          </a:bodyPr>
          <a:lstStyle/>
          <a:p>
            <a:pPr algn="ctr"/>
            <a:r>
              <a:rPr lang="ar-JO" sz="3000" b="1" dirty="0" smtClean="0"/>
              <a:t>الاسعافات الاولية</a:t>
            </a:r>
            <a:endParaRPr lang="en-US" sz="3000" b="1" dirty="0"/>
          </a:p>
        </p:txBody>
      </p:sp>
    </p:spTree>
    <p:extLst>
      <p:ext uri="{BB962C8B-B14F-4D97-AF65-F5344CB8AC3E}">
        <p14:creationId xmlns:p14="http://schemas.microsoft.com/office/powerpoint/2010/main" val="1746473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463" y="1359150"/>
            <a:ext cx="2357562" cy="1349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63236" y="1047389"/>
            <a:ext cx="8652164" cy="5201424"/>
          </a:xfrm>
          <a:prstGeom prst="rect">
            <a:avLst/>
          </a:prstGeom>
          <a:noFill/>
        </p:spPr>
        <p:txBody>
          <a:bodyPr wrap="square" rtlCol="0">
            <a:spAutoFit/>
          </a:bodyPr>
          <a:lstStyle/>
          <a:p>
            <a:pPr marL="342900" indent="-342900" algn="just" rtl="1">
              <a:buFont typeface="Wingdings" panose="05000000000000000000" pitchFamily="2" charset="2"/>
              <a:buChar char="v"/>
            </a:pPr>
            <a:r>
              <a:rPr lang="ar-JO" sz="2400" dirty="0" smtClean="0"/>
              <a:t>الحالات التي تتطلب إجراء إسعاف أولي:</a:t>
            </a:r>
          </a:p>
          <a:p>
            <a:pPr algn="just" rtl="1"/>
            <a:endParaRPr lang="ar-JO" sz="2000" dirty="0" smtClean="0"/>
          </a:p>
          <a:p>
            <a:pPr marL="855663" indent="-342900" algn="just" rtl="1">
              <a:buFont typeface="Wingdings" panose="05000000000000000000" pitchFamily="2" charset="2"/>
              <a:buChar char="q"/>
            </a:pPr>
            <a:r>
              <a:rPr lang="ar-JO" sz="2400" dirty="0" smtClean="0"/>
              <a:t>الغصصُ (الاختناق)</a:t>
            </a:r>
          </a:p>
          <a:p>
            <a:pPr marL="969963" indent="-457200" algn="just" rtl="1">
              <a:buFont typeface="+mj-lt"/>
              <a:buAutoNum type="arabicPeriod"/>
            </a:pPr>
            <a:endParaRPr lang="ar-JO" sz="2400" dirty="0"/>
          </a:p>
          <a:p>
            <a:pPr marL="969963" indent="-457200" algn="just" rtl="1">
              <a:buFont typeface="+mj-lt"/>
              <a:buAutoNum type="arabicPeriod"/>
            </a:pPr>
            <a:endParaRPr lang="ar-JO" sz="2400" dirty="0" smtClean="0"/>
          </a:p>
          <a:p>
            <a:pPr marL="855663" indent="-342900" algn="just" rtl="1">
              <a:buFont typeface="Wingdings" panose="05000000000000000000" pitchFamily="2" charset="2"/>
              <a:buChar char="q"/>
            </a:pPr>
            <a:r>
              <a:rPr lang="ar-JO" sz="2400" dirty="0" smtClean="0"/>
              <a:t>النَّزفُ</a:t>
            </a:r>
          </a:p>
          <a:p>
            <a:pPr marL="969963" indent="-457200" algn="just" rtl="1">
              <a:buFont typeface="+mj-lt"/>
              <a:buAutoNum type="arabicPeriod"/>
            </a:pPr>
            <a:endParaRPr lang="ar-JO" sz="2400" dirty="0" smtClean="0"/>
          </a:p>
          <a:p>
            <a:pPr marL="512763" algn="just" rtl="1"/>
            <a:endParaRPr lang="ar-JO" sz="2400" dirty="0" smtClean="0"/>
          </a:p>
          <a:p>
            <a:pPr marL="855663" indent="-342900" algn="just" rtl="1">
              <a:buFont typeface="Wingdings" panose="05000000000000000000" pitchFamily="2" charset="2"/>
              <a:buChar char="q"/>
            </a:pPr>
            <a:r>
              <a:rPr lang="ar-JO" sz="2400" dirty="0" smtClean="0"/>
              <a:t>الرُّعاف (نزيف الأنف)</a:t>
            </a:r>
          </a:p>
          <a:p>
            <a:pPr marL="512763" algn="just" rtl="1"/>
            <a:endParaRPr lang="ar-JO" sz="2400" dirty="0"/>
          </a:p>
          <a:p>
            <a:pPr marL="512763" algn="just" rtl="1"/>
            <a:endParaRPr lang="ar-JO" sz="2400" dirty="0" smtClean="0"/>
          </a:p>
          <a:p>
            <a:pPr marL="855663" indent="-342900" algn="just" rtl="1">
              <a:buFont typeface="Wingdings" panose="05000000000000000000" pitchFamily="2" charset="2"/>
              <a:buChar char="q"/>
            </a:pPr>
            <a:r>
              <a:rPr lang="ar-JO" sz="2400" dirty="0" smtClean="0"/>
              <a:t>الكسور   </a:t>
            </a:r>
          </a:p>
          <a:p>
            <a:pPr marL="969963" indent="-457200" algn="just" rtl="1">
              <a:buFont typeface="+mj-lt"/>
              <a:buAutoNum type="arabicPeriod"/>
            </a:pPr>
            <a:endParaRPr lang="ar-JO" sz="2400" dirty="0" smtClean="0"/>
          </a:p>
          <a:p>
            <a:pPr marL="855663" indent="-342900" algn="just" rtl="1">
              <a:buFont typeface="Wingdings" panose="05000000000000000000" pitchFamily="2" charset="2"/>
              <a:buChar char="q"/>
            </a:pPr>
            <a:r>
              <a:rPr lang="ar-JO" sz="2400" dirty="0" smtClean="0"/>
              <a:t>الحروق البسيطة </a:t>
            </a:r>
            <a:endParaRPr lang="en-US" sz="2400" dirty="0"/>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1891" b="24691"/>
          <a:stretch/>
        </p:blipFill>
        <p:spPr bwMode="auto">
          <a:xfrm>
            <a:off x="5152885" y="2362200"/>
            <a:ext cx="1581429" cy="1241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4507" y="3214254"/>
            <a:ext cx="2094690" cy="1091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95505" y="4558221"/>
            <a:ext cx="1541420" cy="1150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0999" y="5796619"/>
            <a:ext cx="1752600" cy="90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59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838200"/>
            <a:ext cx="8229600" cy="4524315"/>
          </a:xfrm>
          <a:prstGeom prst="rect">
            <a:avLst/>
          </a:prstGeom>
          <a:noFill/>
        </p:spPr>
        <p:txBody>
          <a:bodyPr wrap="square" rtlCol="0">
            <a:spAutoFit/>
          </a:bodyPr>
          <a:lstStyle/>
          <a:p>
            <a:pPr algn="just" rtl="1"/>
            <a:r>
              <a:rPr lang="ar-JO" sz="2400" b="1" u="sng" dirty="0" smtClean="0"/>
              <a:t>محتويات حقيبة الاسعافات الاولية:</a:t>
            </a:r>
          </a:p>
          <a:p>
            <a:pPr algn="just" rtl="1"/>
            <a:endParaRPr lang="ar-JO" sz="2400" dirty="0" smtClean="0"/>
          </a:p>
          <a:p>
            <a:pPr marL="342900" indent="-342900" algn="just" rtl="1">
              <a:buFont typeface="Wingdings" panose="05000000000000000000" pitchFamily="2" charset="2"/>
              <a:buChar char="Ø"/>
            </a:pPr>
            <a:r>
              <a:rPr lang="ar-JO" sz="2400" dirty="0" smtClean="0"/>
              <a:t>المواد  والادوات الطبية:</a:t>
            </a:r>
          </a:p>
          <a:p>
            <a:pPr marL="342900" indent="-342900" algn="just" rtl="1">
              <a:buFontTx/>
              <a:buChar char="-"/>
            </a:pPr>
            <a:r>
              <a:rPr lang="ar-JO" sz="2400" dirty="0" smtClean="0"/>
              <a:t>ميزان حرارة،  شريط لاصق، الملقط.</a:t>
            </a:r>
          </a:p>
          <a:p>
            <a:pPr algn="just" rtl="1"/>
            <a:endParaRPr lang="ar-JO" sz="2400" dirty="0" smtClean="0"/>
          </a:p>
          <a:p>
            <a:pPr algn="just" rtl="1"/>
            <a:endParaRPr lang="ar-JO" sz="2400" dirty="0" smtClean="0"/>
          </a:p>
          <a:p>
            <a:pPr marL="342900" indent="-342900" algn="just" rtl="1">
              <a:buFont typeface="Wingdings" panose="05000000000000000000" pitchFamily="2" charset="2"/>
              <a:buChar char="Ø"/>
            </a:pPr>
            <a:r>
              <a:rPr lang="ar-JO" sz="2400" dirty="0" smtClean="0"/>
              <a:t>المحاليل الطبية والمراهم:</a:t>
            </a:r>
          </a:p>
          <a:p>
            <a:pPr marL="342900" indent="-342900" algn="just" rtl="1">
              <a:buFontTx/>
              <a:buChar char="-"/>
            </a:pPr>
            <a:r>
              <a:rPr lang="ar-JO" sz="2400" dirty="0" smtClean="0"/>
              <a:t>مرهم، المطهر</a:t>
            </a:r>
          </a:p>
          <a:p>
            <a:pPr algn="just" rtl="1"/>
            <a:endParaRPr lang="ar-JO" sz="2400" dirty="0" smtClean="0"/>
          </a:p>
          <a:p>
            <a:pPr algn="just" rtl="1"/>
            <a:endParaRPr lang="ar-JO" sz="2400" dirty="0"/>
          </a:p>
          <a:p>
            <a:pPr marL="342900" indent="-342900" algn="just" rtl="1">
              <a:buFont typeface="Wingdings" panose="05000000000000000000" pitchFamily="2" charset="2"/>
              <a:buChar char="Ø"/>
            </a:pPr>
            <a:r>
              <a:rPr lang="ar-JO" sz="2400" dirty="0" smtClean="0"/>
              <a:t>الادوية</a:t>
            </a:r>
          </a:p>
          <a:p>
            <a:pPr algn="just" rtl="1"/>
            <a:r>
              <a:rPr lang="ar-JO" sz="2400" dirty="0" smtClean="0"/>
              <a:t>- شراب خافض للحرارة ، محلول معالجة الجفاف</a:t>
            </a:r>
          </a:p>
        </p:txBody>
      </p:sp>
      <p:pic>
        <p:nvPicPr>
          <p:cNvPr id="2051"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4941"/>
          <a:stretch/>
        </p:blipFill>
        <p:spPr bwMode="auto">
          <a:xfrm>
            <a:off x="228601" y="1066800"/>
            <a:ext cx="3581400" cy="4405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8499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169</TotalTime>
  <Words>130</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PowerPoint Presentation</vt:lpstr>
      <vt:lpstr>PowerPoint Presentation</vt:lpstr>
      <vt:lpstr>PowerPoint Presentation</vt:lpstr>
      <vt:lpstr>PowerPoint Presentation</vt:lpstr>
    </vt:vector>
  </TitlesOfParts>
  <Company>JCBank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بيتر زغبابه</dc:title>
  <dc:creator>user</dc:creator>
  <cp:lastModifiedBy>user</cp:lastModifiedBy>
  <cp:revision>20</cp:revision>
  <dcterms:created xsi:type="dcterms:W3CDTF">2023-09-06T15:44:03Z</dcterms:created>
  <dcterms:modified xsi:type="dcterms:W3CDTF">2023-09-24T18:38:42Z</dcterms:modified>
</cp:coreProperties>
</file>