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62" r:id="rId2"/>
    <p:sldId id="260" r:id="rId3"/>
    <p:sldId id="258" r:id="rId4"/>
    <p:sldId id="259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908-09ED-4B03-98D2-B1234C2DD16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4F296687-1D1A-4A4C-9ED4-21CA7792C1D8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1412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908-09ED-4B03-98D2-B1234C2DD16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6687-1D1A-4A4C-9ED4-21CA7792C1D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3173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908-09ED-4B03-98D2-B1234C2DD16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6687-1D1A-4A4C-9ED4-21CA7792C1D8}" type="slidenum">
              <a:rPr lang="en-US" smtClean="0"/>
              <a:t>‹#›</a:t>
            </a:fld>
            <a:endParaRPr lang="en-US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776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E9A3D908-09ED-4B03-98D2-B1234C2DD16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6687-1D1A-4A4C-9ED4-21CA7792C1D8}" type="slidenum">
              <a:rPr lang="en-US" smtClean="0"/>
              <a:t>‹#›</a:t>
            </a:fld>
            <a:endParaRPr lang="en-US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604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908-09ED-4B03-98D2-B1234C2DD16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6687-1D1A-4A4C-9ED4-21CA7792C1D8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3007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908-09ED-4B03-98D2-B1234C2DD16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6687-1D1A-4A4C-9ED4-21CA7792C1D8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818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908-09ED-4B03-98D2-B1234C2DD16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6687-1D1A-4A4C-9ED4-21CA7792C1D8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7114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908-09ED-4B03-98D2-B1234C2DD16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6687-1D1A-4A4C-9ED4-21CA7792C1D8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3352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908-09ED-4B03-98D2-B1234C2DD16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6687-1D1A-4A4C-9ED4-21CA7792C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4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908-09ED-4B03-98D2-B1234C2DD16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6687-1D1A-4A4C-9ED4-21CA7792C1D8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4039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E9A3D908-09ED-4B03-98D2-B1234C2DD16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4F296687-1D1A-4A4C-9ED4-21CA7792C1D8}" type="slidenum">
              <a:rPr lang="en-US" smtClean="0"/>
              <a:t>‹#›</a:t>
            </a:fld>
            <a:endParaRPr lang="en-US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617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3D908-09ED-4B03-98D2-B1234C2DD16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F296687-1D1A-4A4C-9ED4-21CA7792C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685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Problem solving concept. A man thinks and solves a problem. A boy with  laptop. A luminous bulb as symbol of the appearance of a creative idea.  Cartoon Stock Vector Image &amp; Art -">
            <a:extLst>
              <a:ext uri="{FF2B5EF4-FFF2-40B4-BE49-F238E27FC236}">
                <a16:creationId xmlns:a16="http://schemas.microsoft.com/office/drawing/2014/main" id="{465B5737-550B-9BB2-5A45-31A7E259D7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61"/>
          <a:stretch/>
        </p:blipFill>
        <p:spPr bwMode="auto">
          <a:xfrm>
            <a:off x="5814351" y="276224"/>
            <a:ext cx="5798111" cy="574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86C8F1-05BF-7247-6F00-A9A22CBDA5D6}"/>
              </a:ext>
            </a:extLst>
          </p:cNvPr>
          <p:cNvSpPr txBox="1"/>
          <p:nvPr/>
        </p:nvSpPr>
        <p:spPr>
          <a:xfrm>
            <a:off x="107951" y="1024301"/>
            <a:ext cx="575225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i="0" dirty="0">
                <a:effectLst/>
                <a:latin typeface="Broadway" panose="04040905080B02020502" pitchFamily="82" charset="0"/>
              </a:rPr>
              <a:t>Act Responsibly</a:t>
            </a:r>
            <a:r>
              <a:rPr lang="en-US" sz="5000" b="1" i="0" dirty="0">
                <a:effectLst/>
                <a:latin typeface="Buendia"/>
              </a:rPr>
              <a:t> </a:t>
            </a:r>
            <a:r>
              <a:rPr lang="en-US" sz="5000" b="1" dirty="0">
                <a:latin typeface="Broadway" panose="04040905080B02020502" pitchFamily="82" charset="0"/>
              </a:rPr>
              <a:t>and safely when solving computer problems</a:t>
            </a:r>
          </a:p>
        </p:txBody>
      </p:sp>
    </p:spTree>
    <p:extLst>
      <p:ext uri="{BB962C8B-B14F-4D97-AF65-F5344CB8AC3E}">
        <p14:creationId xmlns:p14="http://schemas.microsoft.com/office/powerpoint/2010/main" val="425718993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Why it isn't a good idea to run multiple full antivirus products at the  same time">
            <a:extLst>
              <a:ext uri="{FF2B5EF4-FFF2-40B4-BE49-F238E27FC236}">
                <a16:creationId xmlns:a16="http://schemas.microsoft.com/office/drawing/2014/main" id="{04CFCDFD-7616-4799-8931-07EA2E27DF9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Why it isn't a good idea to run multiple full antivirus products at the  same time">
            <a:extLst>
              <a:ext uri="{FF2B5EF4-FFF2-40B4-BE49-F238E27FC236}">
                <a16:creationId xmlns:a16="http://schemas.microsoft.com/office/drawing/2014/main" id="{B72B0C09-6A63-324F-FFEC-2B7986C249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Callout: Down Arrow 4">
            <a:extLst>
              <a:ext uri="{FF2B5EF4-FFF2-40B4-BE49-F238E27FC236}">
                <a16:creationId xmlns:a16="http://schemas.microsoft.com/office/drawing/2014/main" id="{FEC1D89F-FB7C-C076-6590-165B9E3CD9E1}"/>
              </a:ext>
            </a:extLst>
          </p:cNvPr>
          <p:cNvSpPr/>
          <p:nvPr/>
        </p:nvSpPr>
        <p:spPr>
          <a:xfrm>
            <a:off x="1409700" y="575935"/>
            <a:ext cx="9372600" cy="6076950"/>
          </a:xfrm>
          <a:prstGeom prst="downArrowCallou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C95C45-2A86-675E-CD90-49EF080FF0CD}"/>
              </a:ext>
            </a:extLst>
          </p:cNvPr>
          <p:cNvSpPr txBox="1"/>
          <p:nvPr/>
        </p:nvSpPr>
        <p:spPr>
          <a:xfrm>
            <a:off x="2090737" y="1800761"/>
            <a:ext cx="84486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Broadway" panose="04040905080B02020502" pitchFamily="82" charset="0"/>
              </a:rPr>
              <a:t>Responsible Problem Solving points  </a:t>
            </a:r>
          </a:p>
        </p:txBody>
      </p:sp>
    </p:spTree>
    <p:extLst>
      <p:ext uri="{BB962C8B-B14F-4D97-AF65-F5344CB8AC3E}">
        <p14:creationId xmlns:p14="http://schemas.microsoft.com/office/powerpoint/2010/main" val="398353351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>
            <a:extLst>
              <a:ext uri="{FF2B5EF4-FFF2-40B4-BE49-F238E27FC236}">
                <a16:creationId xmlns:a16="http://schemas.microsoft.com/office/drawing/2014/main" id="{CF608516-0F45-0D31-E130-40F022FCB007}"/>
              </a:ext>
            </a:extLst>
          </p:cNvPr>
          <p:cNvSpPr/>
          <p:nvPr/>
        </p:nvSpPr>
        <p:spPr>
          <a:xfrm>
            <a:off x="5627698" y="167295"/>
            <a:ext cx="6088051" cy="3092765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103BAB-CFBA-D6AB-0B01-9E3058D73061}"/>
              </a:ext>
            </a:extLst>
          </p:cNvPr>
          <p:cNvSpPr txBox="1"/>
          <p:nvPr/>
        </p:nvSpPr>
        <p:spPr>
          <a:xfrm>
            <a:off x="6229350" y="761190"/>
            <a:ext cx="50149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0" dirty="0">
                <a:solidFill>
                  <a:srgbClr val="8A8A8A"/>
                </a:solidFill>
                <a:effectLst/>
                <a:latin typeface="Gill Sans Nova Ultra Bold" panose="020B0B02020104020203" pitchFamily="34" charset="0"/>
              </a:rPr>
              <a:t>Physically Secure Your System</a:t>
            </a:r>
          </a:p>
          <a:p>
            <a:endParaRPr lang="en-US" b="1" i="0" dirty="0">
              <a:solidFill>
                <a:srgbClr val="8A8A8A"/>
              </a:solidFill>
              <a:effectLst/>
              <a:latin typeface="Gill Sans Nova Ultra Bold" panose="020B0B02020104020203" pitchFamily="34" charset="0"/>
            </a:endParaRPr>
          </a:p>
          <a:p>
            <a:r>
              <a:rPr lang="en-US" sz="1050" b="1" i="0" dirty="0">
                <a:effectLst/>
                <a:latin typeface="+mj-lt"/>
              </a:rPr>
              <a:t>Physical protection for your computers and devices is as important as online safety measures. While exploiting a network hack can be limited by time and a properly configured system, a stolen computer gives a hacker almost unlimited power to access your data.</a:t>
            </a:r>
          </a:p>
          <a:p>
            <a:endParaRPr lang="en-US" dirty="0"/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0D147768-3E05-C5BA-3FAA-694106147917}"/>
              </a:ext>
            </a:extLst>
          </p:cNvPr>
          <p:cNvSpPr/>
          <p:nvPr/>
        </p:nvSpPr>
        <p:spPr>
          <a:xfrm>
            <a:off x="782919" y="3329945"/>
            <a:ext cx="5727158" cy="2836749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245C42-F686-72AC-8BC7-D062E6073D26}"/>
              </a:ext>
            </a:extLst>
          </p:cNvPr>
          <p:cNvSpPr txBox="1"/>
          <p:nvPr/>
        </p:nvSpPr>
        <p:spPr>
          <a:xfrm>
            <a:off x="1714500" y="3978164"/>
            <a:ext cx="422752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0" dirty="0">
                <a:solidFill>
                  <a:srgbClr val="8A8A8A"/>
                </a:solidFill>
                <a:effectLst/>
                <a:latin typeface="Gill Sans Nova Ultra Bold" panose="020B0B02020104020203" pitchFamily="34" charset="0"/>
              </a:rPr>
              <a:t>Install Tracking Software</a:t>
            </a:r>
          </a:p>
          <a:p>
            <a:r>
              <a:rPr lang="en-US" sz="1050" b="1" dirty="0">
                <a:latin typeface="+mj-lt"/>
              </a:rPr>
              <a:t>A computer can be tracked through Wi-Fi if it goes missing. Some specialized software can also alert you and authorities about the location of your system when it is moved away from designated safe locations.</a:t>
            </a:r>
          </a:p>
          <a:p>
            <a:endParaRPr lang="en-US" dirty="0"/>
          </a:p>
        </p:txBody>
      </p:sp>
      <p:pic>
        <p:nvPicPr>
          <p:cNvPr id="2054" name="Picture 6" descr="Physical Security: Protecting Your Facilities from Onsite Attacks">
            <a:extLst>
              <a:ext uri="{FF2B5EF4-FFF2-40B4-BE49-F238E27FC236}">
                <a16:creationId xmlns:a16="http://schemas.microsoft.com/office/drawing/2014/main" id="{28B0B6FA-A479-A09C-49B6-2BDBD537A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641" y="592251"/>
            <a:ext cx="4473601" cy="251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11 Best Free System Information Tools (September 2023)">
            <a:extLst>
              <a:ext uri="{FF2B5EF4-FFF2-40B4-BE49-F238E27FC236}">
                <a16:creationId xmlns:a16="http://schemas.microsoft.com/office/drawing/2014/main" id="{4C37CC74-0B4C-5C36-CEDB-36F7C24A1F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488" y="3429000"/>
            <a:ext cx="4009004" cy="2667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69638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>
            <a:extLst>
              <a:ext uri="{FF2B5EF4-FFF2-40B4-BE49-F238E27FC236}">
                <a16:creationId xmlns:a16="http://schemas.microsoft.com/office/drawing/2014/main" id="{49D0D826-06C9-A3BF-6073-A3F4D9DBB2FB}"/>
              </a:ext>
            </a:extLst>
          </p:cNvPr>
          <p:cNvSpPr/>
          <p:nvPr/>
        </p:nvSpPr>
        <p:spPr>
          <a:xfrm>
            <a:off x="5507594" y="3464406"/>
            <a:ext cx="5143500" cy="2679594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D6B40100-DD06-1246-D600-BC37C3F6FDC1}"/>
              </a:ext>
            </a:extLst>
          </p:cNvPr>
          <p:cNvSpPr/>
          <p:nvPr/>
        </p:nvSpPr>
        <p:spPr>
          <a:xfrm>
            <a:off x="581025" y="584861"/>
            <a:ext cx="5143500" cy="2679594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B5BCAC-FEA2-FE5C-EC7C-A526B224E860}"/>
              </a:ext>
            </a:extLst>
          </p:cNvPr>
          <p:cNvSpPr txBox="1"/>
          <p:nvPr/>
        </p:nvSpPr>
        <p:spPr>
          <a:xfrm>
            <a:off x="1085850" y="1381125"/>
            <a:ext cx="40005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0" dirty="0">
                <a:solidFill>
                  <a:srgbClr val="8A8A8A"/>
                </a:solidFill>
                <a:effectLst/>
                <a:latin typeface="Gill Sans Nova Ultra Bold" panose="020B0B02020104020203" pitchFamily="34" charset="0"/>
              </a:rPr>
              <a:t>Keep Backups Up to Date</a:t>
            </a:r>
          </a:p>
          <a:p>
            <a:r>
              <a:rPr lang="en-US" sz="1050" b="1" dirty="0">
                <a:latin typeface="+mj-lt"/>
              </a:rPr>
              <a:t>Data and the software on a computer are what makes it more valuable. A backup is like a second PC, with it you can restore your PC to its previous state or create a new PC with your existing data.</a:t>
            </a:r>
          </a:p>
          <a:p>
            <a:endParaRPr lang="en-US" dirty="0"/>
          </a:p>
        </p:txBody>
      </p:sp>
      <p:pic>
        <p:nvPicPr>
          <p:cNvPr id="4098" name="Picture 2" descr="What is Backup? (Data Backup) Comprehensive Guide - Acronis">
            <a:extLst>
              <a:ext uri="{FF2B5EF4-FFF2-40B4-BE49-F238E27FC236}">
                <a16:creationId xmlns:a16="http://schemas.microsoft.com/office/drawing/2014/main" id="{F34AA7B5-963A-9B08-64EA-79E3F60551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9248" y="584861"/>
            <a:ext cx="4613077" cy="2545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021FEB8-9D2C-26CA-0E7A-21C33BF3B986}"/>
              </a:ext>
            </a:extLst>
          </p:cNvPr>
          <p:cNvSpPr txBox="1"/>
          <p:nvPr/>
        </p:nvSpPr>
        <p:spPr>
          <a:xfrm>
            <a:off x="6265961" y="4024306"/>
            <a:ext cx="3876675" cy="1731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0" dirty="0">
                <a:solidFill>
                  <a:srgbClr val="8A8A8A"/>
                </a:solidFill>
                <a:effectLst/>
                <a:latin typeface="Gill Sans Nova Ultra Bold" panose="020B0B02020104020203" pitchFamily="34" charset="0"/>
              </a:rPr>
              <a:t>Use Antivirus</a:t>
            </a:r>
          </a:p>
          <a:p>
            <a:r>
              <a:rPr lang="en-US" sz="1050" b="1" dirty="0">
                <a:latin typeface="+mj-lt"/>
              </a:rPr>
              <a:t>Antivirus is an important part of a computer’s security arsenal. They protect your system against malicious software and other threats. An antivirus can quickly detect and remove malware before it can cause serious damage.</a:t>
            </a:r>
          </a:p>
          <a:p>
            <a:r>
              <a:rPr lang="en-US" b="1" i="0" dirty="0">
                <a:solidFill>
                  <a:srgbClr val="8A8A8A"/>
                </a:solidFill>
                <a:effectLst/>
                <a:latin typeface="Gill Sans Nova Ultra Bold" panose="020B0B02020104020203" pitchFamily="34" charset="0"/>
              </a:rPr>
              <a:t> </a:t>
            </a:r>
          </a:p>
          <a:p>
            <a:endParaRPr lang="en-US" dirty="0"/>
          </a:p>
        </p:txBody>
      </p:sp>
      <p:pic>
        <p:nvPicPr>
          <p:cNvPr id="4100" name="Picture 4" descr="What is Antivirus and How Does a Virus Scanner Work?">
            <a:extLst>
              <a:ext uri="{FF2B5EF4-FFF2-40B4-BE49-F238E27FC236}">
                <a16:creationId xmlns:a16="http://schemas.microsoft.com/office/drawing/2014/main" id="{99F3ABC1-A9B8-1D08-1867-ECC4C1734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3646380"/>
            <a:ext cx="4631294" cy="231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534552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>
            <a:extLst>
              <a:ext uri="{FF2B5EF4-FFF2-40B4-BE49-F238E27FC236}">
                <a16:creationId xmlns:a16="http://schemas.microsoft.com/office/drawing/2014/main" id="{367ED036-8B36-E952-00BC-5EA02DC36F65}"/>
              </a:ext>
            </a:extLst>
          </p:cNvPr>
          <p:cNvSpPr/>
          <p:nvPr/>
        </p:nvSpPr>
        <p:spPr>
          <a:xfrm>
            <a:off x="581025" y="584861"/>
            <a:ext cx="5905500" cy="2679594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DA4B5E6E-1450-AD85-0600-E08A1A8E797D}"/>
              </a:ext>
            </a:extLst>
          </p:cNvPr>
          <p:cNvSpPr/>
          <p:nvPr/>
        </p:nvSpPr>
        <p:spPr>
          <a:xfrm>
            <a:off x="5972175" y="3429000"/>
            <a:ext cx="5143500" cy="2679594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C2381E-2A0E-380C-D839-B576F0C54BF1}"/>
              </a:ext>
            </a:extLst>
          </p:cNvPr>
          <p:cNvSpPr txBox="1"/>
          <p:nvPr/>
        </p:nvSpPr>
        <p:spPr>
          <a:xfrm>
            <a:off x="1257299" y="1601492"/>
            <a:ext cx="464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8A8A8A"/>
                </a:solidFill>
                <a:latin typeface="Gill Sans Nova Ultra Bold" panose="020B0B02020104020203" pitchFamily="34" charset="0"/>
              </a:rPr>
              <a:t>Don’t Click on Suspicious links </a:t>
            </a:r>
            <a:endParaRPr lang="en-US" b="1" i="0" dirty="0">
              <a:solidFill>
                <a:srgbClr val="8A8A8A"/>
              </a:solidFill>
              <a:effectLst/>
              <a:latin typeface="Gill Sans Nova Ultra Bold" panose="020B0B02020104020203" pitchFamily="34" charset="0"/>
            </a:endParaRP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9BA823-D8C3-69AB-3490-46EEF30A0491}"/>
              </a:ext>
            </a:extLst>
          </p:cNvPr>
          <p:cNvSpPr txBox="1"/>
          <p:nvPr/>
        </p:nvSpPr>
        <p:spPr>
          <a:xfrm>
            <a:off x="6762750" y="4183307"/>
            <a:ext cx="464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8A8A8A"/>
                </a:solidFill>
                <a:latin typeface="Gill Sans Nova Ultra Bold" panose="020B0B02020104020203" pitchFamily="34" charset="0"/>
              </a:rPr>
              <a:t>Don’t try complex repair without proper Knowledge </a:t>
            </a:r>
            <a:endParaRPr lang="en-US" b="1" i="0" dirty="0">
              <a:solidFill>
                <a:srgbClr val="8A8A8A"/>
              </a:solidFill>
              <a:effectLst/>
              <a:latin typeface="Gill Sans Nova Ultra Bold" panose="020B0B02020104020203" pitchFamily="34" charset="0"/>
            </a:endParaRPr>
          </a:p>
          <a:p>
            <a:endParaRPr lang="en-US" dirty="0"/>
          </a:p>
        </p:txBody>
      </p:sp>
      <p:pic>
        <p:nvPicPr>
          <p:cNvPr id="6146" name="Picture 2" descr="NCB Jamaica - If you receive an email with links or attachments from a  suspicious source, don't click on it. These links usually lead to websites  containing malware that will compromise your">
            <a:extLst>
              <a:ext uri="{FF2B5EF4-FFF2-40B4-BE49-F238E27FC236}">
                <a16:creationId xmlns:a16="http://schemas.microsoft.com/office/drawing/2014/main" id="{0875E38B-53C6-D87D-B39E-BCE412C5C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889" y="508351"/>
            <a:ext cx="3452812" cy="2810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18 Marketing Strategies for Your Auto Repair Shop You Need to Try Right Now  - Spectrio">
            <a:extLst>
              <a:ext uri="{FF2B5EF4-FFF2-40B4-BE49-F238E27FC236}">
                <a16:creationId xmlns:a16="http://schemas.microsoft.com/office/drawing/2014/main" id="{189920B9-FD40-2EE3-3F3D-895A90EC27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888" y="3593546"/>
            <a:ext cx="3576637" cy="2380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6012543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>
            <a:extLst>
              <a:ext uri="{FF2B5EF4-FFF2-40B4-BE49-F238E27FC236}">
                <a16:creationId xmlns:a16="http://schemas.microsoft.com/office/drawing/2014/main" id="{37035126-A046-E179-A9EC-6D712B054B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7" y="1902334"/>
            <a:ext cx="3767137" cy="322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9027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72</TotalTime>
  <Words>201</Words>
  <Application>Microsoft Office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Broadway</vt:lpstr>
      <vt:lpstr>Buendia</vt:lpstr>
      <vt:lpstr>Century Gothic</vt:lpstr>
      <vt:lpstr>Gill Sans Nova Ultra Bold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michael.esyy@gmail.com</dc:creator>
  <cp:lastModifiedBy>michael.esyy@gmail.com</cp:lastModifiedBy>
  <cp:revision>5</cp:revision>
  <dcterms:created xsi:type="dcterms:W3CDTF">2023-09-24T14:36:46Z</dcterms:created>
  <dcterms:modified xsi:type="dcterms:W3CDTF">2023-09-24T15:49:44Z</dcterms:modified>
</cp:coreProperties>
</file>