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9F6DBA-64B6-4798-B5E0-ABA2078602E6}"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B9BA78-DA06-411A-A610-057CDEF6267C}" type="slidenum">
              <a:rPr lang="en-US" smtClean="0"/>
              <a:t>‹#›</a:t>
            </a:fld>
            <a:endParaRPr lang="en-US"/>
          </a:p>
        </p:txBody>
      </p:sp>
    </p:spTree>
    <p:extLst>
      <p:ext uri="{BB962C8B-B14F-4D97-AF65-F5344CB8AC3E}">
        <p14:creationId xmlns:p14="http://schemas.microsoft.com/office/powerpoint/2010/main" val="1373781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9F6DBA-64B6-4798-B5E0-ABA2078602E6}" type="datetimeFigureOut">
              <a:rPr lang="en-US" smtClean="0"/>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B9BA78-DA06-411A-A610-057CDEF6267C}" type="slidenum">
              <a:rPr lang="en-US" smtClean="0"/>
              <a:t>‹#›</a:t>
            </a:fld>
            <a:endParaRPr lang="en-US"/>
          </a:p>
        </p:txBody>
      </p:sp>
    </p:spTree>
    <p:extLst>
      <p:ext uri="{BB962C8B-B14F-4D97-AF65-F5344CB8AC3E}">
        <p14:creationId xmlns:p14="http://schemas.microsoft.com/office/powerpoint/2010/main" val="3086342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9F6DBA-64B6-4798-B5E0-ABA2078602E6}"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B9BA78-DA06-411A-A610-057CDEF6267C}" type="slidenum">
              <a:rPr lang="en-US" smtClean="0"/>
              <a:t>‹#›</a:t>
            </a:fld>
            <a:endParaRPr lang="en-US"/>
          </a:p>
        </p:txBody>
      </p:sp>
    </p:spTree>
    <p:extLst>
      <p:ext uri="{BB962C8B-B14F-4D97-AF65-F5344CB8AC3E}">
        <p14:creationId xmlns:p14="http://schemas.microsoft.com/office/powerpoint/2010/main" val="25783571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9F6DBA-64B6-4798-B5E0-ABA2078602E6}"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B9BA78-DA06-411A-A610-057CDEF6267C}"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21589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9F6DBA-64B6-4798-B5E0-ABA2078602E6}"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B9BA78-DA06-411A-A610-057CDEF6267C}" type="slidenum">
              <a:rPr lang="en-US" smtClean="0"/>
              <a:t>‹#›</a:t>
            </a:fld>
            <a:endParaRPr lang="en-US"/>
          </a:p>
        </p:txBody>
      </p:sp>
    </p:spTree>
    <p:extLst>
      <p:ext uri="{BB962C8B-B14F-4D97-AF65-F5344CB8AC3E}">
        <p14:creationId xmlns:p14="http://schemas.microsoft.com/office/powerpoint/2010/main" val="13545858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A9F6DBA-64B6-4798-B5E0-ABA2078602E6}" type="datetimeFigureOut">
              <a:rPr lang="en-US" smtClean="0"/>
              <a:t>9/22/2023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B9BA78-DA06-411A-A610-057CDEF6267C}" type="slidenum">
              <a:rPr lang="en-US" smtClean="0"/>
              <a:t>‹#›</a:t>
            </a:fld>
            <a:endParaRPr lang="en-US"/>
          </a:p>
        </p:txBody>
      </p:sp>
    </p:spTree>
    <p:extLst>
      <p:ext uri="{BB962C8B-B14F-4D97-AF65-F5344CB8AC3E}">
        <p14:creationId xmlns:p14="http://schemas.microsoft.com/office/powerpoint/2010/main" val="8947861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A9F6DBA-64B6-4798-B5E0-ABA2078602E6}" type="datetimeFigureOut">
              <a:rPr lang="en-US" smtClean="0"/>
              <a:t>9/22/2023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B9BA78-DA06-411A-A610-057CDEF6267C}" type="slidenum">
              <a:rPr lang="en-US" smtClean="0"/>
              <a:t>‹#›</a:t>
            </a:fld>
            <a:endParaRPr lang="en-US"/>
          </a:p>
        </p:txBody>
      </p:sp>
    </p:spTree>
    <p:extLst>
      <p:ext uri="{BB962C8B-B14F-4D97-AF65-F5344CB8AC3E}">
        <p14:creationId xmlns:p14="http://schemas.microsoft.com/office/powerpoint/2010/main" val="16736167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9F6DBA-64B6-4798-B5E0-ABA2078602E6}"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B9BA78-DA06-411A-A610-057CDEF6267C}" type="slidenum">
              <a:rPr lang="en-US" smtClean="0"/>
              <a:t>‹#›</a:t>
            </a:fld>
            <a:endParaRPr lang="en-US"/>
          </a:p>
        </p:txBody>
      </p:sp>
    </p:spTree>
    <p:extLst>
      <p:ext uri="{BB962C8B-B14F-4D97-AF65-F5344CB8AC3E}">
        <p14:creationId xmlns:p14="http://schemas.microsoft.com/office/powerpoint/2010/main" val="932018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9F6DBA-64B6-4798-B5E0-ABA2078602E6}"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B9BA78-DA06-411A-A610-057CDEF6267C}" type="slidenum">
              <a:rPr lang="en-US" smtClean="0"/>
              <a:t>‹#›</a:t>
            </a:fld>
            <a:endParaRPr lang="en-US"/>
          </a:p>
        </p:txBody>
      </p:sp>
    </p:spTree>
    <p:extLst>
      <p:ext uri="{BB962C8B-B14F-4D97-AF65-F5344CB8AC3E}">
        <p14:creationId xmlns:p14="http://schemas.microsoft.com/office/powerpoint/2010/main" val="650992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A9F6DBA-64B6-4798-B5E0-ABA2078602E6}"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B9BA78-DA06-411A-A610-057CDEF6267C}" type="slidenum">
              <a:rPr lang="en-US" smtClean="0"/>
              <a:t>‹#›</a:t>
            </a:fld>
            <a:endParaRPr lang="en-US"/>
          </a:p>
        </p:txBody>
      </p:sp>
    </p:spTree>
    <p:extLst>
      <p:ext uri="{BB962C8B-B14F-4D97-AF65-F5344CB8AC3E}">
        <p14:creationId xmlns:p14="http://schemas.microsoft.com/office/powerpoint/2010/main" val="810808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9F6DBA-64B6-4798-B5E0-ABA2078602E6}"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B9BA78-DA06-411A-A610-057CDEF6267C}" type="slidenum">
              <a:rPr lang="en-US" smtClean="0"/>
              <a:t>‹#›</a:t>
            </a:fld>
            <a:endParaRPr lang="en-US"/>
          </a:p>
        </p:txBody>
      </p:sp>
    </p:spTree>
    <p:extLst>
      <p:ext uri="{BB962C8B-B14F-4D97-AF65-F5344CB8AC3E}">
        <p14:creationId xmlns:p14="http://schemas.microsoft.com/office/powerpoint/2010/main" val="2593686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9F6DBA-64B6-4798-B5E0-ABA2078602E6}" type="datetimeFigureOut">
              <a:rPr lang="en-US" smtClean="0"/>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B9BA78-DA06-411A-A610-057CDEF6267C}" type="slidenum">
              <a:rPr lang="en-US" smtClean="0"/>
              <a:t>‹#›</a:t>
            </a:fld>
            <a:endParaRPr lang="en-US"/>
          </a:p>
        </p:txBody>
      </p:sp>
    </p:spTree>
    <p:extLst>
      <p:ext uri="{BB962C8B-B14F-4D97-AF65-F5344CB8AC3E}">
        <p14:creationId xmlns:p14="http://schemas.microsoft.com/office/powerpoint/2010/main" val="1897148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9F6DBA-64B6-4798-B5E0-ABA2078602E6}" type="datetimeFigureOut">
              <a:rPr lang="en-US" smtClean="0"/>
              <a:t>9/22/2023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B9BA78-DA06-411A-A610-057CDEF6267C}" type="slidenum">
              <a:rPr lang="en-US" smtClean="0"/>
              <a:t>‹#›</a:t>
            </a:fld>
            <a:endParaRPr lang="en-US"/>
          </a:p>
        </p:txBody>
      </p:sp>
    </p:spTree>
    <p:extLst>
      <p:ext uri="{BB962C8B-B14F-4D97-AF65-F5344CB8AC3E}">
        <p14:creationId xmlns:p14="http://schemas.microsoft.com/office/powerpoint/2010/main" val="1431380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AA9F6DBA-64B6-4798-B5E0-ABA2078602E6}" type="datetimeFigureOut">
              <a:rPr lang="en-US" smtClean="0"/>
              <a:t>9/22/2023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09B9BA78-DA06-411A-A610-057CDEF6267C}" type="slidenum">
              <a:rPr lang="en-US" smtClean="0"/>
              <a:t>‹#›</a:t>
            </a:fld>
            <a:endParaRPr lang="en-US"/>
          </a:p>
        </p:txBody>
      </p:sp>
    </p:spTree>
    <p:extLst>
      <p:ext uri="{BB962C8B-B14F-4D97-AF65-F5344CB8AC3E}">
        <p14:creationId xmlns:p14="http://schemas.microsoft.com/office/powerpoint/2010/main" val="270532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A9F6DBA-64B6-4798-B5E0-ABA2078602E6}" type="datetimeFigureOut">
              <a:rPr lang="en-US" smtClean="0"/>
              <a:t>9/22/2023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09B9BA78-DA06-411A-A610-057CDEF6267C}" type="slidenum">
              <a:rPr lang="en-US" smtClean="0"/>
              <a:t>‹#›</a:t>
            </a:fld>
            <a:endParaRPr lang="en-US"/>
          </a:p>
        </p:txBody>
      </p:sp>
    </p:spTree>
    <p:extLst>
      <p:ext uri="{BB962C8B-B14F-4D97-AF65-F5344CB8AC3E}">
        <p14:creationId xmlns:p14="http://schemas.microsoft.com/office/powerpoint/2010/main" val="3300975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AA9F6DBA-64B6-4798-B5E0-ABA2078602E6}" type="datetimeFigureOut">
              <a:rPr lang="en-US" smtClean="0"/>
              <a:t>9/22/2023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09B9BA78-DA06-411A-A610-057CDEF6267C}" type="slidenum">
              <a:rPr lang="en-US" smtClean="0"/>
              <a:t>‹#›</a:t>
            </a:fld>
            <a:endParaRPr lang="en-US"/>
          </a:p>
        </p:txBody>
      </p:sp>
    </p:spTree>
    <p:extLst>
      <p:ext uri="{BB962C8B-B14F-4D97-AF65-F5344CB8AC3E}">
        <p14:creationId xmlns:p14="http://schemas.microsoft.com/office/powerpoint/2010/main" val="2661844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9F6DBA-64B6-4798-B5E0-ABA2078602E6}" type="datetimeFigureOut">
              <a:rPr lang="en-US" smtClean="0"/>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B9BA78-DA06-411A-A610-057CDEF6267C}" type="slidenum">
              <a:rPr lang="en-US" smtClean="0"/>
              <a:t>‹#›</a:t>
            </a:fld>
            <a:endParaRPr lang="en-US"/>
          </a:p>
        </p:txBody>
      </p:sp>
    </p:spTree>
    <p:extLst>
      <p:ext uri="{BB962C8B-B14F-4D97-AF65-F5344CB8AC3E}">
        <p14:creationId xmlns:p14="http://schemas.microsoft.com/office/powerpoint/2010/main" val="3289743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A9F6DBA-64B6-4798-B5E0-ABA2078602E6}" type="datetimeFigureOut">
              <a:rPr lang="en-US" smtClean="0"/>
              <a:t>9/22/2023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9B9BA78-DA06-411A-A610-057CDEF6267C}" type="slidenum">
              <a:rPr lang="en-US" smtClean="0"/>
              <a:t>‹#›</a:t>
            </a:fld>
            <a:endParaRPr lang="en-US"/>
          </a:p>
        </p:txBody>
      </p:sp>
    </p:spTree>
    <p:extLst>
      <p:ext uri="{BB962C8B-B14F-4D97-AF65-F5344CB8AC3E}">
        <p14:creationId xmlns:p14="http://schemas.microsoft.com/office/powerpoint/2010/main" val="251340388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B94A8-0179-45FF-D066-B2C75643DFC0}"/>
              </a:ext>
            </a:extLst>
          </p:cNvPr>
          <p:cNvSpPr>
            <a:spLocks noGrp="1"/>
          </p:cNvSpPr>
          <p:nvPr>
            <p:ph type="ctrTitle"/>
          </p:nvPr>
        </p:nvSpPr>
        <p:spPr/>
        <p:txBody>
          <a:bodyPr>
            <a:normAutofit fontScale="90000"/>
          </a:bodyPr>
          <a:lstStyle/>
          <a:p>
            <a:r>
              <a:rPr lang="en-US" dirty="0">
                <a:solidFill>
                  <a:srgbClr val="FFC000"/>
                </a:solidFill>
                <a:latin typeface="AbdoMaster-Bold" panose="02000500030000020004" pitchFamily="50" charset="-78"/>
                <a:cs typeface="AbdoMaster-Bold" panose="02000500030000020004" pitchFamily="50" charset="-78"/>
              </a:rPr>
              <a:t>how to  act responsibly and safely when solving computer problems.</a:t>
            </a:r>
          </a:p>
        </p:txBody>
      </p:sp>
    </p:spTree>
    <p:extLst>
      <p:ext uri="{BB962C8B-B14F-4D97-AF65-F5344CB8AC3E}">
        <p14:creationId xmlns:p14="http://schemas.microsoft.com/office/powerpoint/2010/main" val="369913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46D1D6-D109-18F7-7BFB-A26EEADC5955}"/>
              </a:ext>
            </a:extLst>
          </p:cNvPr>
          <p:cNvSpPr>
            <a:spLocks noGrp="1"/>
          </p:cNvSpPr>
          <p:nvPr>
            <p:ph idx="1"/>
          </p:nvPr>
        </p:nvSpPr>
        <p:spPr>
          <a:xfrm>
            <a:off x="1103312" y="594804"/>
            <a:ext cx="8946541" cy="5653595"/>
          </a:xfrm>
        </p:spPr>
        <p:txBody>
          <a:bodyPr/>
          <a:lstStyle/>
          <a:p>
            <a:pPr algn="l"/>
            <a:r>
              <a:rPr lang="en-US" sz="3600" b="1" i="0" dirty="0">
                <a:solidFill>
                  <a:srgbClr val="FFC000"/>
                </a:solidFill>
                <a:effectLst/>
                <a:latin typeface="Franklin Gothic Medium Cond" panose="020B0606030402020204" pitchFamily="34" charset="0"/>
              </a:rPr>
              <a:t>Teaching responsible use of technology</a:t>
            </a:r>
            <a:endParaRPr lang="en-US" sz="3600" b="0" i="0" dirty="0">
              <a:solidFill>
                <a:srgbClr val="FFC000"/>
              </a:solidFill>
              <a:effectLst/>
              <a:latin typeface="Franklin Gothic Medium Cond" panose="020B0606030402020204" pitchFamily="34" charset="0"/>
            </a:endParaRPr>
          </a:p>
          <a:p>
            <a:pPr algn="l">
              <a:buFont typeface="+mj-lt"/>
              <a:buAutoNum type="arabicPeriod"/>
            </a:pPr>
            <a:r>
              <a:rPr lang="en-US" sz="3600" b="0" i="0" dirty="0">
                <a:solidFill>
                  <a:srgbClr val="FFC000"/>
                </a:solidFill>
                <a:effectLst/>
                <a:latin typeface="Franklin Gothic Medium Cond" panose="020B0606030402020204" pitchFamily="34" charset="0"/>
              </a:rPr>
              <a:t>Have a frank conversation. Technology is a part of life. ...</a:t>
            </a:r>
          </a:p>
          <a:p>
            <a:pPr algn="l">
              <a:buFont typeface="+mj-lt"/>
              <a:buAutoNum type="arabicPeriod"/>
            </a:pPr>
            <a:r>
              <a:rPr lang="en-US" sz="3600" b="0" i="0" dirty="0">
                <a:solidFill>
                  <a:srgbClr val="FFC000"/>
                </a:solidFill>
                <a:effectLst/>
                <a:latin typeface="Franklin Gothic Medium Cond" panose="020B0606030402020204" pitchFamily="34" charset="0"/>
              </a:rPr>
              <a:t>Encourage them to think about the future. ...</a:t>
            </a:r>
          </a:p>
          <a:p>
            <a:pPr algn="l">
              <a:buFont typeface="+mj-lt"/>
              <a:buAutoNum type="arabicPeriod"/>
            </a:pPr>
            <a:r>
              <a:rPr lang="en-US" sz="3600" b="0" i="0" dirty="0">
                <a:solidFill>
                  <a:srgbClr val="FFC000"/>
                </a:solidFill>
                <a:effectLst/>
                <a:latin typeface="Franklin Gothic Medium Cond" panose="020B0606030402020204" pitchFamily="34" charset="0"/>
              </a:rPr>
              <a:t>Remind them to be kind. ...</a:t>
            </a:r>
          </a:p>
          <a:p>
            <a:pPr algn="l">
              <a:buFont typeface="+mj-lt"/>
              <a:buAutoNum type="arabicPeriod"/>
            </a:pPr>
            <a:r>
              <a:rPr lang="en-US" sz="3600" b="0" i="0" dirty="0">
                <a:solidFill>
                  <a:srgbClr val="FFC000"/>
                </a:solidFill>
                <a:effectLst/>
                <a:latin typeface="Franklin Gothic Medium Cond" panose="020B0606030402020204" pitchFamily="34" charset="0"/>
              </a:rPr>
              <a:t>Teach them to respect people's privacy. ...</a:t>
            </a:r>
          </a:p>
          <a:p>
            <a:pPr algn="l">
              <a:buFont typeface="+mj-lt"/>
              <a:buAutoNum type="arabicPeriod"/>
            </a:pPr>
            <a:r>
              <a:rPr lang="en-US" sz="3600" b="0" i="0" dirty="0" err="1">
                <a:solidFill>
                  <a:srgbClr val="FFC000"/>
                </a:solidFill>
                <a:effectLst/>
                <a:latin typeface="Franklin Gothic Medium Cond" panose="020B0606030402020204" pitchFamily="34" charset="0"/>
              </a:rPr>
              <a:t>Familiarise</a:t>
            </a:r>
            <a:r>
              <a:rPr lang="en-US" sz="3600" b="0" i="0" dirty="0">
                <a:solidFill>
                  <a:srgbClr val="FFC000"/>
                </a:solidFill>
                <a:effectLst/>
                <a:latin typeface="Franklin Gothic Medium Cond" panose="020B0606030402020204" pitchFamily="34" charset="0"/>
              </a:rPr>
              <a:t> yourself with technology. ...</a:t>
            </a:r>
          </a:p>
          <a:p>
            <a:pPr algn="l">
              <a:buFont typeface="+mj-lt"/>
              <a:buAutoNum type="arabicPeriod"/>
            </a:pPr>
            <a:r>
              <a:rPr lang="en-US" sz="3600" b="0" i="0" dirty="0">
                <a:solidFill>
                  <a:srgbClr val="FFC000"/>
                </a:solidFill>
                <a:effectLst/>
                <a:latin typeface="Franklin Gothic Medium Cond" panose="020B0606030402020204" pitchFamily="34" charset="0"/>
              </a:rPr>
              <a:t>Interacting safely online. ...</a:t>
            </a:r>
          </a:p>
          <a:p>
            <a:endParaRPr lang="en-US" dirty="0"/>
          </a:p>
        </p:txBody>
      </p:sp>
    </p:spTree>
    <p:extLst>
      <p:ext uri="{BB962C8B-B14F-4D97-AF65-F5344CB8AC3E}">
        <p14:creationId xmlns:p14="http://schemas.microsoft.com/office/powerpoint/2010/main" val="59062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D696F-6B84-1E15-1BA0-DD4284881E4B}"/>
              </a:ext>
            </a:extLst>
          </p:cNvPr>
          <p:cNvSpPr>
            <a:spLocks noGrp="1"/>
          </p:cNvSpPr>
          <p:nvPr>
            <p:ph type="title"/>
          </p:nvPr>
        </p:nvSpPr>
        <p:spPr>
          <a:xfrm>
            <a:off x="645130" y="470473"/>
            <a:ext cx="9404723" cy="1400530"/>
          </a:xfrm>
        </p:spPr>
        <p:txBody>
          <a:bodyPr/>
          <a:lstStyle/>
          <a:p>
            <a:r>
              <a:rPr lang="en-US" b="1" i="0" dirty="0">
                <a:solidFill>
                  <a:srgbClr val="FFC000"/>
                </a:solidFill>
                <a:effectLst/>
              </a:rPr>
              <a:t>Earn Your Ethics for Technology Use in the Classroom</a:t>
            </a:r>
            <a:br>
              <a:rPr lang="en-US" b="0" i="0" dirty="0">
                <a:solidFill>
                  <a:srgbClr val="FFC000"/>
                </a:solidFill>
                <a:effectLst/>
              </a:rPr>
            </a:br>
            <a:endParaRPr lang="en-US" dirty="0">
              <a:solidFill>
                <a:srgbClr val="FFC000"/>
              </a:solidFill>
            </a:endParaRPr>
          </a:p>
        </p:txBody>
      </p:sp>
      <p:sp>
        <p:nvSpPr>
          <p:cNvPr id="3" name="Content Placeholder 2">
            <a:extLst>
              <a:ext uri="{FF2B5EF4-FFF2-40B4-BE49-F238E27FC236}">
                <a16:creationId xmlns:a16="http://schemas.microsoft.com/office/drawing/2014/main" id="{6E694960-0614-D148-49AE-811C2A9FC082}"/>
              </a:ext>
            </a:extLst>
          </p:cNvPr>
          <p:cNvSpPr>
            <a:spLocks noGrp="1"/>
          </p:cNvSpPr>
          <p:nvPr>
            <p:ph idx="1"/>
          </p:nvPr>
        </p:nvSpPr>
        <p:spPr>
          <a:xfrm>
            <a:off x="645130" y="1955264"/>
            <a:ext cx="8946541" cy="4195481"/>
          </a:xfrm>
        </p:spPr>
        <p:txBody>
          <a:bodyPr>
            <a:noAutofit/>
          </a:bodyPr>
          <a:lstStyle/>
          <a:p>
            <a:r>
              <a:rPr lang="en-US" sz="3200" b="0" i="0" dirty="0">
                <a:solidFill>
                  <a:srgbClr val="FFC000"/>
                </a:solidFill>
                <a:effectLst/>
                <a:latin typeface="Impact" panose="020B0806030902050204" pitchFamily="34" charset="0"/>
              </a:rPr>
              <a:t>Take care of technology equipment. ...</a:t>
            </a:r>
            <a:br>
              <a:rPr lang="en-US" sz="3200" b="0" i="0" dirty="0">
                <a:solidFill>
                  <a:srgbClr val="FFC000"/>
                </a:solidFill>
                <a:effectLst/>
                <a:latin typeface="Impact" panose="020B0806030902050204" pitchFamily="34" charset="0"/>
              </a:rPr>
            </a:br>
            <a:r>
              <a:rPr lang="en-US" sz="3200" b="0" i="0" dirty="0">
                <a:solidFill>
                  <a:srgbClr val="FFC000"/>
                </a:solidFill>
                <a:effectLst/>
                <a:latin typeface="Impact" panose="020B0806030902050204" pitchFamily="34" charset="0"/>
              </a:rPr>
              <a:t>Explore appropriate and safe sites for learning and research. ...</a:t>
            </a:r>
            <a:br>
              <a:rPr lang="en-US" sz="3200" b="0" i="0" dirty="0">
                <a:solidFill>
                  <a:srgbClr val="FFC000"/>
                </a:solidFill>
                <a:effectLst/>
                <a:latin typeface="Impact" panose="020B0806030902050204" pitchFamily="34" charset="0"/>
              </a:rPr>
            </a:br>
            <a:r>
              <a:rPr lang="en-US" sz="3200" b="0" i="0" dirty="0">
                <a:solidFill>
                  <a:srgbClr val="FFC000"/>
                </a:solidFill>
                <a:effectLst/>
                <a:latin typeface="Impact" panose="020B0806030902050204" pitchFamily="34" charset="0"/>
              </a:rPr>
              <a:t>Copyright law, Fair Use Act and Creative Commons matter. ...</a:t>
            </a:r>
            <a:br>
              <a:rPr lang="en-US" sz="3200" b="0" i="0" dirty="0">
                <a:solidFill>
                  <a:srgbClr val="FFC000"/>
                </a:solidFill>
                <a:effectLst/>
                <a:latin typeface="Impact" panose="020B0806030902050204" pitchFamily="34" charset="0"/>
              </a:rPr>
            </a:br>
            <a:r>
              <a:rPr lang="en-US" sz="3200" b="0" i="0" dirty="0">
                <a:solidFill>
                  <a:srgbClr val="FFC000"/>
                </a:solidFill>
                <a:effectLst/>
                <a:latin typeface="Impact" panose="020B0806030902050204" pitchFamily="34" charset="0"/>
              </a:rPr>
              <a:t>Help prevent cyberbullying. ...</a:t>
            </a:r>
            <a:br>
              <a:rPr lang="en-US" sz="3200" b="0" i="0" dirty="0">
                <a:solidFill>
                  <a:srgbClr val="FFC000"/>
                </a:solidFill>
                <a:effectLst/>
                <a:latin typeface="Impact" panose="020B0806030902050204" pitchFamily="34" charset="0"/>
              </a:rPr>
            </a:br>
            <a:r>
              <a:rPr lang="en-US" sz="3200" b="0" i="0" dirty="0">
                <a:solidFill>
                  <a:srgbClr val="FFC000"/>
                </a:solidFill>
                <a:effectLst/>
                <a:latin typeface="Impact" panose="020B0806030902050204" pitchFamily="34" charset="0"/>
              </a:rPr>
              <a:t>Self-image is important. ...</a:t>
            </a:r>
            <a:br>
              <a:rPr lang="en-US" sz="3200" b="0" i="0" dirty="0">
                <a:solidFill>
                  <a:srgbClr val="FFC000"/>
                </a:solidFill>
                <a:effectLst/>
                <a:latin typeface="Impact" panose="020B0806030902050204" pitchFamily="34" charset="0"/>
              </a:rPr>
            </a:br>
            <a:r>
              <a:rPr lang="en-US" sz="3200" b="0" i="0" dirty="0">
                <a:solidFill>
                  <a:srgbClr val="FFC000"/>
                </a:solidFill>
                <a:effectLst/>
                <a:latin typeface="Impact" panose="020B0806030902050204" pitchFamily="34" charset="0"/>
              </a:rPr>
              <a:t>Make use of netiquette.</a:t>
            </a:r>
            <a:br>
              <a:rPr lang="en-US" sz="3200" b="0" i="0" dirty="0">
                <a:solidFill>
                  <a:srgbClr val="FFC000"/>
                </a:solidFill>
                <a:effectLst/>
                <a:latin typeface="Impact" panose="020B0806030902050204" pitchFamily="34" charset="0"/>
              </a:rPr>
            </a:br>
            <a:endParaRPr lang="en-US" sz="3200" dirty="0">
              <a:solidFill>
                <a:srgbClr val="FFC000"/>
              </a:solidFill>
              <a:latin typeface="Impact" panose="020B0806030902050204" pitchFamily="34" charset="0"/>
            </a:endParaRPr>
          </a:p>
        </p:txBody>
      </p:sp>
    </p:spTree>
    <p:extLst>
      <p:ext uri="{BB962C8B-B14F-4D97-AF65-F5344CB8AC3E}">
        <p14:creationId xmlns:p14="http://schemas.microsoft.com/office/powerpoint/2010/main" val="4113560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5468337-09E5-9C29-AE4B-A6E0E83A3D76}"/>
              </a:ext>
            </a:extLst>
          </p:cNvPr>
          <p:cNvSpPr>
            <a:spLocks noGrp="1"/>
          </p:cNvSpPr>
          <p:nvPr>
            <p:ph idx="1"/>
          </p:nvPr>
        </p:nvSpPr>
        <p:spPr>
          <a:xfrm>
            <a:off x="1103313" y="550416"/>
            <a:ext cx="8857433" cy="5697984"/>
          </a:xfrm>
        </p:spPr>
        <p:txBody>
          <a:bodyPr>
            <a:normAutofit/>
          </a:bodyPr>
          <a:lstStyle/>
          <a:p>
            <a:r>
              <a:rPr lang="en-US" sz="4000" b="0" i="0" dirty="0">
                <a:solidFill>
                  <a:srgbClr val="FFC000"/>
                </a:solidFill>
                <a:effectLst/>
                <a:latin typeface="Gill Sans Ultra Bold Condensed" panose="020B0A06020104020203" pitchFamily="34" charset="0"/>
              </a:rPr>
              <a:t>Focus on examples of situations that students are likely to find themselves in and give them the opportunity to reflect and discuss what they may do and why, if put in that situation. Assigning students academic and theoretical papers and presentations on ethics is unlikely to make them more ethical.</a:t>
            </a:r>
            <a:endParaRPr lang="en-US" sz="4000" dirty="0">
              <a:solidFill>
                <a:srgbClr val="FFC000"/>
              </a:solidFill>
              <a:latin typeface="Gill Sans Ultra Bold Condensed" panose="020B0A06020104020203" pitchFamily="34" charset="0"/>
            </a:endParaRPr>
          </a:p>
        </p:txBody>
      </p:sp>
    </p:spTree>
    <p:extLst>
      <p:ext uri="{BB962C8B-B14F-4D97-AF65-F5344CB8AC3E}">
        <p14:creationId xmlns:p14="http://schemas.microsoft.com/office/powerpoint/2010/main" val="3926348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2CAE0-2CFC-0742-F9F8-19F80726FF91}"/>
              </a:ext>
            </a:extLst>
          </p:cNvPr>
          <p:cNvSpPr>
            <a:spLocks noGrp="1"/>
          </p:cNvSpPr>
          <p:nvPr>
            <p:ph type="title"/>
          </p:nvPr>
        </p:nvSpPr>
        <p:spPr/>
        <p:txBody>
          <a:bodyPr/>
          <a:lstStyle/>
          <a:p>
            <a:r>
              <a:rPr lang="en-US" b="1" i="0" dirty="0">
                <a:solidFill>
                  <a:srgbClr val="FFC000"/>
                </a:solidFill>
                <a:effectLst/>
                <a:latin typeface="Google Sans"/>
              </a:rPr>
              <a:t>Use your device safely</a:t>
            </a:r>
            <a:br>
              <a:rPr lang="en-US" b="0" i="0" dirty="0">
                <a:solidFill>
                  <a:srgbClr val="BDC1C6"/>
                </a:solidFill>
                <a:effectLst/>
                <a:latin typeface="Google Sans"/>
              </a:rPr>
            </a:br>
            <a:br>
              <a:rPr lang="en-US" b="0" i="0" dirty="0">
                <a:solidFill>
                  <a:srgbClr val="BDC1C6"/>
                </a:solidFill>
                <a:effectLst/>
                <a:latin typeface="Google Sans"/>
              </a:rPr>
            </a:br>
            <a:endParaRPr lang="en-US" dirty="0"/>
          </a:p>
        </p:txBody>
      </p:sp>
      <p:sp>
        <p:nvSpPr>
          <p:cNvPr id="3" name="Content Placeholder 2">
            <a:extLst>
              <a:ext uri="{FF2B5EF4-FFF2-40B4-BE49-F238E27FC236}">
                <a16:creationId xmlns:a16="http://schemas.microsoft.com/office/drawing/2014/main" id="{24BB7D20-8F78-7683-A08C-C5593C4FECE5}"/>
              </a:ext>
            </a:extLst>
          </p:cNvPr>
          <p:cNvSpPr>
            <a:spLocks noGrp="1"/>
          </p:cNvSpPr>
          <p:nvPr>
            <p:ph idx="1"/>
          </p:nvPr>
        </p:nvSpPr>
        <p:spPr>
          <a:xfrm>
            <a:off x="366465" y="1484748"/>
            <a:ext cx="8946541" cy="4383392"/>
          </a:xfrm>
        </p:spPr>
        <p:txBody>
          <a:bodyPr>
            <a:noAutofit/>
          </a:bodyPr>
          <a:lstStyle/>
          <a:p>
            <a:r>
              <a:rPr lang="en-US" sz="4000" b="0" i="0" dirty="0">
                <a:solidFill>
                  <a:srgbClr val="FFC000"/>
                </a:solidFill>
                <a:effectLst/>
                <a:latin typeface="Haettenschweiler" panose="020B0706040902060204" pitchFamily="34" charset="0"/>
              </a:rPr>
              <a:t>Look closely at user agreements, terms and conditions or disclaimers.</a:t>
            </a:r>
            <a:br>
              <a:rPr lang="en-US" sz="4000" b="0" i="0" dirty="0">
                <a:solidFill>
                  <a:srgbClr val="FFC000"/>
                </a:solidFill>
                <a:effectLst/>
                <a:latin typeface="Haettenschweiler" panose="020B0706040902060204" pitchFamily="34" charset="0"/>
              </a:rPr>
            </a:br>
            <a:r>
              <a:rPr lang="en-US" sz="4000" b="0" i="0" dirty="0">
                <a:solidFill>
                  <a:srgbClr val="FFC000"/>
                </a:solidFill>
                <a:effectLst/>
                <a:latin typeface="Haettenschweiler" panose="020B0706040902060204" pitchFamily="34" charset="0"/>
              </a:rPr>
              <a:t>Do not choose the same password for multiple devices, accounts or apps that are important to you.</a:t>
            </a:r>
            <a:br>
              <a:rPr lang="en-US" sz="4000" b="0" i="0" dirty="0">
                <a:solidFill>
                  <a:srgbClr val="FFC000"/>
                </a:solidFill>
                <a:effectLst/>
                <a:latin typeface="Haettenschweiler" panose="020B0706040902060204" pitchFamily="34" charset="0"/>
              </a:rPr>
            </a:br>
            <a:r>
              <a:rPr lang="en-US" sz="4000" b="0" i="0" dirty="0">
                <a:solidFill>
                  <a:srgbClr val="FFC000"/>
                </a:solidFill>
                <a:effectLst/>
                <a:latin typeface="Haettenschweiler" panose="020B0706040902060204" pitchFamily="34" charset="0"/>
              </a:rPr>
              <a:t>Treat passwords and access codes for your devices like codes for your bank accounts — never share them with anyone.</a:t>
            </a:r>
            <a:endParaRPr lang="en-US" sz="4000" dirty="0">
              <a:solidFill>
                <a:srgbClr val="FFC000"/>
              </a:solidFill>
              <a:latin typeface="Haettenschweiler" panose="020B0706040902060204" pitchFamily="34" charset="0"/>
            </a:endParaRPr>
          </a:p>
        </p:txBody>
      </p:sp>
    </p:spTree>
    <p:extLst>
      <p:ext uri="{BB962C8B-B14F-4D97-AF65-F5344CB8AC3E}">
        <p14:creationId xmlns:p14="http://schemas.microsoft.com/office/powerpoint/2010/main" val="32962968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TotalTime>
  <Words>238</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AbdoMaster-Bold</vt:lpstr>
      <vt:lpstr>Arial</vt:lpstr>
      <vt:lpstr>Century Gothic</vt:lpstr>
      <vt:lpstr>Franklin Gothic Medium Cond</vt:lpstr>
      <vt:lpstr>Gill Sans Ultra Bold Condensed</vt:lpstr>
      <vt:lpstr>Google Sans</vt:lpstr>
      <vt:lpstr>Haettenschweiler</vt:lpstr>
      <vt:lpstr>Impact</vt:lpstr>
      <vt:lpstr>Wingdings 3</vt:lpstr>
      <vt:lpstr>Ion</vt:lpstr>
      <vt:lpstr>how to  act responsibly and safely when solving computer problems.</vt:lpstr>
      <vt:lpstr>PowerPoint Presentation</vt:lpstr>
      <vt:lpstr>Earn Your Ethics for Technology Use in the Classroom </vt:lpstr>
      <vt:lpstr>PowerPoint Presentation</vt:lpstr>
      <vt:lpstr>Use your device safely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act responsibly and safely when solving computer problems.</dc:title>
  <dc:creator>Lenovo</dc:creator>
  <cp:lastModifiedBy>Lenovo</cp:lastModifiedBy>
  <cp:revision>1</cp:revision>
  <dcterms:created xsi:type="dcterms:W3CDTF">2023-09-22T06:28:14Z</dcterms:created>
  <dcterms:modified xsi:type="dcterms:W3CDTF">2023-09-22T06:39:00Z</dcterms:modified>
</cp:coreProperties>
</file>