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75" d="100"/>
          <a:sy n="75" d="100"/>
        </p:scale>
        <p:origin x="540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21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9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1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1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3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9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6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1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4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6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1AF5F-BBA7-4FF6-9797-1C921416D47B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5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www.google.jo/url?sa=i&amp;rct=j&amp;q=&amp;esrc=s&amp;source=images&amp;cd=&amp;cad=rja&amp;uact=8&amp;ved=0ahUKEwj66JT-yqnJAhULQBQKHc4PAFsQjRwIBw&amp;url=http://www.goodreads.com/book/show/18662281-african-animal-facts-for-kids&amp;psig=AFQjCNFC1h4_OCMXvRTuNIeMfJWYW8OxUg&amp;ust=1448472541802019" TargetMode="External"/><Relationship Id="rId7" Type="http://schemas.openxmlformats.org/officeDocument/2006/relationships/hyperlink" Target="http://www.google.jo/url?sa=i&amp;rct=j&amp;q=&amp;esrc=s&amp;source=images&amp;cd=&amp;cad=rja&amp;uact=8&amp;ved=0ahUKEwjU3J3ly6nJAhXIVxQKHSCcDC8QjRwIBw&amp;url=http://books.5minutesformom.com/8239/scholastic-childrens-dictionary-back-to-school/&amp;bvm=bv.108194040,d.ZWU&amp;psig=AFQjCNHIOJ7C2bC8vNutbBJVkpOfvoF8DA&amp;ust=144847270627670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goshenpl.lib.in.us/kids/kids-booklists/realistic-fiction-bibliography/" TargetMode="Externa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www.google.jo/url?sa=i&amp;rct=j&amp;q=&amp;esrc=s&amp;source=images&amp;cd=&amp;cad=rja&amp;uact=8&amp;ved=0ahUKEwjviumiyd7JAhXILhoKHQEEDa0QjRwIBw&amp;url=http://www.drew-fuller.com/beach-pool-party-clip-art-free.html&amp;bvm=bv.110151844,d.dmo&amp;psig=AFQjCNHoY2-vqLiLyvDt7XIm8A9-nVeMAw&amp;ust=1450293109012118" TargetMode="External"/><Relationship Id="rId7" Type="http://schemas.openxmlformats.org/officeDocument/2006/relationships/hyperlink" Target="http://www.google.jo/url?sa=i&amp;rct=j&amp;q=&amp;esrc=s&amp;source=images&amp;cd=&amp;cad=rja&amp;uact=8&amp;ved=0ahUKEwjxoc3Eyt7JAhVBSxoKHSceDY8QjRwIBw&amp;url=http://www.spearfish.k12.sd.us/~tseyer/Images/Clipart/Book%20Covers/&amp;bvm=bv.110151844,d.dmo&amp;psig=AFQjCNEyMv5TH37UaUROTis0dZrcKhb6Pw&amp;ust=1450293508649656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google.jo/url?sa=i&amp;rct=j&amp;q=&amp;esrc=s&amp;source=images&amp;cd=&amp;cad=rja&amp;uact=8&amp;ved=0ahUKEwjgutanyt7JAhWBwhoKHVGsAEEQjRwIBw&amp;url=http://lifewithmoorebabies.blogspot.com/2015/03/top-10-science-books-for-kids.html&amp;bvm=bv.110151844,d.dmo&amp;psig=AFQjCNFlkr1Qd64H4RgpUlMQpA1iAKB80w&amp;ust=1450293445803158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openxmlformats.org/officeDocument/2006/relationships/hyperlink" Target="http://www.google.jo/url?sa=i&amp;rct=j&amp;q=&amp;esrc=s&amp;source=images&amp;cd=&amp;cad=rja&amp;uact=8&amp;ved=0ahUKEwiE-4ucy97JAhUHOBoKHfOMBegQjRwIBw&amp;url=http://www.slideshare.net/kadra5/childrens-illustrated-dictionary-7675568&amp;bvm=bv.110151844,d.dmo&amp;psig=AFQjCNEbSCpo0zAAIMzlUA-loZkxMfpSKg&amp;ust=145029367686802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6HhKlpp7ok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0"/>
            <a:ext cx="12194241" cy="6856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6607" y="3429630"/>
            <a:ext cx="63898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Century Gothic" panose="020B0502020202020204" pitchFamily="34" charset="0"/>
              </a:rPr>
              <a:t>Realistic Fiction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95962" y="5051481"/>
            <a:ext cx="5602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What is realistic fiction ?</a:t>
            </a:r>
          </a:p>
        </p:txBody>
      </p:sp>
    </p:spTree>
    <p:extLst>
      <p:ext uri="{BB962C8B-B14F-4D97-AF65-F5344CB8AC3E}">
        <p14:creationId xmlns:p14="http://schemas.microsoft.com/office/powerpoint/2010/main" val="74715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1778" y="1223490"/>
            <a:ext cx="1141068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Learning Objective</a:t>
            </a:r>
            <a:r>
              <a:rPr lang="en-US" sz="2000" b="1">
                <a:latin typeface="Century Gothic" panose="020B0502020202020204" pitchFamily="34" charset="0"/>
              </a:rPr>
              <a:t>: </a:t>
            </a:r>
            <a:r>
              <a:rPr lang="en-US" sz="2000" dirty="0">
                <a:latin typeface="Century Gothic" panose="020B0502020202020204" pitchFamily="34" charset="0"/>
              </a:rPr>
              <a:t>t</a:t>
            </a:r>
            <a:r>
              <a:rPr lang="en-US" sz="2000">
                <a:latin typeface="Century Gothic" panose="020B0502020202020204" pitchFamily="34" charset="0"/>
              </a:rPr>
              <a:t>o </a:t>
            </a:r>
            <a:r>
              <a:rPr lang="en-US" sz="2000" dirty="0">
                <a:latin typeface="Century Gothic" panose="020B0502020202020204" pitchFamily="34" charset="0"/>
              </a:rPr>
              <a:t>learn the definition of realistic fiction and to identify its features.</a:t>
            </a:r>
          </a:p>
          <a:p>
            <a:endParaRPr lang="en-US" sz="4000" dirty="0">
              <a:latin typeface="Century Gothic" panose="020B0502020202020204" pitchFamily="34" charset="0"/>
            </a:endParaRPr>
          </a:p>
          <a:p>
            <a:pPr algn="ctr"/>
            <a:r>
              <a:rPr lang="en-US" sz="4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Realistic Fiction </a:t>
            </a:r>
          </a:p>
          <a:p>
            <a:pPr marL="514350" indent="-514350">
              <a:buFont typeface="Wingdings" panose="05000000000000000000" pitchFamily="2" charset="2"/>
              <a:buChar char="v"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Gothic" panose="020B0502020202020204" pitchFamily="34" charset="0"/>
              </a:rPr>
              <a:t>It is a type of writing that seems like it could be real, but it isn’t.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Gothic" panose="020B0502020202020204" pitchFamily="34" charset="0"/>
              </a:rPr>
              <a:t>It has characters, setting and events that could exist in real life.</a:t>
            </a:r>
          </a:p>
        </p:txBody>
      </p:sp>
    </p:spTree>
    <p:extLst>
      <p:ext uri="{BB962C8B-B14F-4D97-AF65-F5344CB8AC3E}">
        <p14:creationId xmlns:p14="http://schemas.microsoft.com/office/powerpoint/2010/main" val="178392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548" y="-243438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9607" y="587669"/>
            <a:ext cx="113591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Feature of realistic fiction stories :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Characters</a:t>
            </a:r>
            <a:r>
              <a:rPr lang="en-US" sz="2400" dirty="0">
                <a:latin typeface="Century Gothic" panose="020B0502020202020204" pitchFamily="34" charset="0"/>
              </a:rPr>
              <a:t>: characters are realistic and believable.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Setting</a:t>
            </a:r>
            <a:r>
              <a:rPr lang="en-US" sz="2400" dirty="0">
                <a:latin typeface="Century Gothic" panose="020B0502020202020204" pitchFamily="34" charset="0"/>
              </a:rPr>
              <a:t> : realistic places, places that are real or could be real.  ( in a park or at school, not on the moon)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Events</a:t>
            </a:r>
            <a:r>
              <a:rPr lang="en-US" sz="2400" dirty="0">
                <a:latin typeface="Century Gothic" panose="020B0502020202020204" pitchFamily="34" charset="0"/>
              </a:rPr>
              <a:t> : actions or events that could happen to real characters.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Problem</a:t>
            </a:r>
            <a:r>
              <a:rPr lang="en-US" sz="2400" dirty="0">
                <a:latin typeface="Century Gothic" panose="020B0502020202020204" pitchFamily="34" charset="0"/>
              </a:rPr>
              <a:t> : realistic problem that the characters can face in their daily real life.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Solution</a:t>
            </a:r>
            <a:r>
              <a:rPr lang="en-US" sz="2400" dirty="0">
                <a:latin typeface="Century Gothic" panose="020B0502020202020204" pitchFamily="34" charset="0"/>
              </a:rPr>
              <a:t> :  believable solutions due to characters actions.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0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41" cy="6856740"/>
          </a:xfrm>
          <a:prstGeom prst="rect">
            <a:avLst/>
          </a:prstGeom>
        </p:spPr>
      </p:pic>
      <p:pic>
        <p:nvPicPr>
          <p:cNvPr id="5" name="Picture 2" descr="A boy planting a green young plant with fertilize vector image on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" b="8056"/>
          <a:stretch/>
        </p:blipFill>
        <p:spPr bwMode="auto">
          <a:xfrm>
            <a:off x="701716" y="3013412"/>
            <a:ext cx="2235414" cy="210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artoon happy senior elderly old man Royalty Free Vector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80" b="7563"/>
          <a:stretch/>
        </p:blipFill>
        <p:spPr bwMode="auto">
          <a:xfrm>
            <a:off x="3092566" y="2923259"/>
            <a:ext cx="2577732" cy="228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ᐈ Dogs stock pictures, Royalty Free dog cartoon animated ..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860" y="3193728"/>
            <a:ext cx="1621790" cy="20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dvanced Graphics 1937 60 x 45 in. Cartoon Dracula Cardboard ...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0" r="13206" b="5731"/>
          <a:stretch/>
        </p:blipFill>
        <p:spPr bwMode="auto">
          <a:xfrm>
            <a:off x="7801156" y="2857833"/>
            <a:ext cx="1923415" cy="2413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19303" y="960774"/>
            <a:ext cx="8355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Characters</a:t>
            </a:r>
            <a:r>
              <a:rPr lang="en-US" sz="4400" b="1" dirty="0">
                <a:latin typeface="Century Gothic" panose="020B0502020202020204" pitchFamily="34" charset="0"/>
              </a:rPr>
              <a:t>: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Characters who have normal human powers.</a:t>
            </a:r>
          </a:p>
        </p:txBody>
      </p:sp>
      <p:pic>
        <p:nvPicPr>
          <p:cNvPr id="13" name="Picture 12" descr="Cartoon old wizard holding a magic book Stock Vector Image &amp; Art ...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9"/>
          <a:stretch/>
        </p:blipFill>
        <p:spPr bwMode="auto">
          <a:xfrm>
            <a:off x="9623569" y="3003123"/>
            <a:ext cx="2159635" cy="2221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8068248" y="3466625"/>
            <a:ext cx="1555321" cy="146588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925612" y="3393740"/>
            <a:ext cx="1573501" cy="13632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0100322" y="3700713"/>
            <a:ext cx="1573501" cy="136320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201324" y="3649371"/>
            <a:ext cx="1555321" cy="146588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721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3375" y="833424"/>
            <a:ext cx="10264462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Setting</a:t>
            </a:r>
            <a:r>
              <a:rPr lang="en-US" sz="4400" b="1" dirty="0">
                <a:latin typeface="Century Gothic" panose="020B0502020202020204" pitchFamily="34" charset="0"/>
              </a:rPr>
              <a:t> :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Realistic descriptive setting. Real places.</a:t>
            </a: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4400" b="1" dirty="0"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A Boy Playing with his Dog | Dog poster, Boys playing, Dog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43" y="2140602"/>
            <a:ext cx="2610485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ountain cartoon. Drawing mountain landscape with the house in the ...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3"/>
          <a:stretch/>
        </p:blipFill>
        <p:spPr bwMode="auto">
          <a:xfrm>
            <a:off x="3904170" y="2118694"/>
            <a:ext cx="2760980" cy="2194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" b="10908"/>
          <a:stretch/>
        </p:blipFill>
        <p:spPr>
          <a:xfrm>
            <a:off x="7215089" y="2118694"/>
            <a:ext cx="3233529" cy="2286000"/>
          </a:xfrm>
          <a:prstGeom prst="rect">
            <a:avLst/>
          </a:prstGeom>
        </p:spPr>
      </p:pic>
      <p:pic>
        <p:nvPicPr>
          <p:cNvPr id="8" name="Picture 7" descr="Cartoon baby boy sleeping on the moon Royalty Free Vector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5"/>
          <a:stretch/>
        </p:blipFill>
        <p:spPr bwMode="auto">
          <a:xfrm>
            <a:off x="2180656" y="4499301"/>
            <a:ext cx="2743200" cy="2194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5x3ft Cartoon Style Unicorn World Backdrop Background Photography ...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327" y="4681858"/>
            <a:ext cx="2860040" cy="19456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Connector 10"/>
          <p:cNvCxnSpPr/>
          <p:nvPr/>
        </p:nvCxnSpPr>
        <p:spPr>
          <a:xfrm>
            <a:off x="2178785" y="4665917"/>
            <a:ext cx="2820473" cy="1945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279561" y="4603687"/>
            <a:ext cx="2309826" cy="2070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41729" y="4681858"/>
            <a:ext cx="2820473" cy="1945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060176" y="4665917"/>
            <a:ext cx="2309826" cy="2070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839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41" cy="6856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964" y="763672"/>
            <a:ext cx="8355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Events: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2742" y="1286892"/>
            <a:ext cx="1173925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Everything in the story could happen to real people living in our natural physical world.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r>
              <a:rPr lang="en-US" sz="2800" b="1" dirty="0">
                <a:latin typeface="Century Gothic" panose="020B0502020202020204" pitchFamily="34" charset="0"/>
              </a:rPr>
              <a:t>Problem</a:t>
            </a:r>
            <a:r>
              <a:rPr lang="en-US" sz="3600" b="1" dirty="0">
                <a:latin typeface="Century Gothic" panose="020B0502020202020204" pitchFamily="34" charset="0"/>
              </a:rPr>
              <a:t>: 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A real problem that the characters might face.</a:t>
            </a: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r>
              <a:rPr lang="en-US" sz="2800" b="1" dirty="0">
                <a:latin typeface="Century Gothic" panose="020B0502020202020204" pitchFamily="34" charset="0"/>
              </a:rPr>
              <a:t>Solution : </a:t>
            </a:r>
            <a:r>
              <a:rPr lang="en-US" sz="2400" dirty="0">
                <a:latin typeface="Century Gothic" panose="020B0502020202020204" pitchFamily="34" charset="0"/>
              </a:rPr>
              <a:t>A real way to solve the problems.</a:t>
            </a:r>
          </a:p>
          <a:p>
            <a:pPr algn="ctr"/>
            <a:endParaRPr lang="en-US" sz="3200" dirty="0"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4" name="Picture 13" descr="Free Accident Cartoon, Download Free Clip Art, Free Clip Art on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719" y="2471293"/>
            <a:ext cx="4114800" cy="219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4482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" y="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2202" y="714104"/>
            <a:ext cx="106379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7881" y="2456010"/>
            <a:ext cx="114750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Q.1</a:t>
            </a:r>
            <a:r>
              <a:rPr lang="en-US" sz="3200" dirty="0">
                <a:latin typeface="Century Gothic" panose="020B0502020202020204" pitchFamily="34" charset="0"/>
              </a:rPr>
              <a:t> Sort the following books into fiction and non-fiction: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17" name="Explosion 2 16"/>
          <p:cNvSpPr/>
          <p:nvPr/>
        </p:nvSpPr>
        <p:spPr>
          <a:xfrm>
            <a:off x="0" y="34782"/>
            <a:ext cx="3618963" cy="2421228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20561338">
            <a:off x="474232" y="1013073"/>
            <a:ext cx="2640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Let’s do the following exercises together.</a:t>
            </a:r>
          </a:p>
        </p:txBody>
      </p:sp>
      <p:pic>
        <p:nvPicPr>
          <p:cNvPr id="21" name="irc_mi" descr="http://d.gr-assets.com/books/1439014855l/18662281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4055" y="3135332"/>
            <a:ext cx="1786255" cy="287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Connector 27"/>
          <p:cNvCxnSpPr/>
          <p:nvPr/>
        </p:nvCxnSpPr>
        <p:spPr>
          <a:xfrm>
            <a:off x="1481023" y="6614364"/>
            <a:ext cx="21379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irc_mi" descr="http://goshenpl.lib.in.us/wp-content/uploads/2013/08/Diary-of-Wimpy-Kid-The-Third-Wheel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7047" y="3135332"/>
            <a:ext cx="1945640" cy="289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Connector 29"/>
          <p:cNvCxnSpPr/>
          <p:nvPr/>
        </p:nvCxnSpPr>
        <p:spPr>
          <a:xfrm>
            <a:off x="4120897" y="6614364"/>
            <a:ext cx="21379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irc_mi" descr="http://books.5minutesformom.com/wp-content/uploads/2010/08/scholasticchildrensdictionary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9388" y="3135332"/>
            <a:ext cx="1943735" cy="290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Connector 32"/>
          <p:cNvCxnSpPr/>
          <p:nvPr/>
        </p:nvCxnSpPr>
        <p:spPr>
          <a:xfrm>
            <a:off x="6752285" y="6614364"/>
            <a:ext cx="21379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68192" y="6223304"/>
            <a:ext cx="215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Non-fiction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98959" y="6222893"/>
            <a:ext cx="215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Non-fiction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08708" y="6222893"/>
            <a:ext cx="215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Fiction</a:t>
            </a:r>
          </a:p>
        </p:txBody>
      </p:sp>
    </p:spTree>
    <p:extLst>
      <p:ext uri="{BB962C8B-B14F-4D97-AF65-F5344CB8AC3E}">
        <p14:creationId xmlns:p14="http://schemas.microsoft.com/office/powerpoint/2010/main" val="169544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9581" y="1107583"/>
            <a:ext cx="1142458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Q.2</a:t>
            </a:r>
            <a:r>
              <a:rPr lang="en-US" sz="3200" dirty="0">
                <a:latin typeface="Century Gothic" panose="020B0502020202020204" pitchFamily="34" charset="0"/>
              </a:rPr>
              <a:t> Sort the following books into fiction and non-fiction: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r>
              <a:rPr lang="en-US" sz="3200" dirty="0">
                <a:latin typeface="Century Gothic" panose="020B0502020202020204" pitchFamily="34" charset="0"/>
              </a:rPr>
              <a:t>  Non-Fiction         Fiction             Fiction            Non-Fiction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r>
              <a:rPr lang="en-US" dirty="0"/>
              <a:t>N-</a:t>
            </a:r>
          </a:p>
        </p:txBody>
      </p:sp>
      <p:pic>
        <p:nvPicPr>
          <p:cNvPr id="14" name="irc_mi" descr="http://www.artfire.com/uploads/product/8/278/39278/7139278/7139278/large/beach_birthday_party_invitation__11f0d4a1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480" y="196910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s://encrypted-tbn1.gstatic.com/images?q=tbn:ANd9GcSmOVVn0pdOJ08Z7vV7-FXswcdP_-dyV6PNBUT2otQ69q-BjvEc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88941" y="196910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rc_mi" descr="http://www.spearfish.k12.sd.us/~tseyer/Images/Clipart/Book%20Covers/The%20Three%20Billy%20Goats%20Gruff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38853" y="196910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rc_mi" descr="http://image.slidesharecdn.com/childrensillustrateddictionary-110419102833-phpapp02/95/childrens-illustrated-dictionary-1-728.jpg?cb=1303209346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067314" y="196910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553792" y="4881093"/>
            <a:ext cx="2575568" cy="2174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31194" y="4893972"/>
            <a:ext cx="2526627" cy="886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21269" y="4898406"/>
            <a:ext cx="2386464" cy="40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052719" y="4898406"/>
            <a:ext cx="2386464" cy="40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975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41" cy="6856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7332" y="954064"/>
            <a:ext cx="8355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Your Task</a:t>
            </a:r>
            <a:r>
              <a:rPr lang="en-US" sz="4400" b="1" dirty="0"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89892" y="1992179"/>
            <a:ext cx="94144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Gothic" panose="020B0502020202020204" pitchFamily="34" charset="0"/>
              </a:rPr>
              <a:t>Watch the following video.</a:t>
            </a:r>
          </a:p>
          <a:p>
            <a:r>
              <a:rPr lang="en-US" sz="2800" dirty="0">
                <a:hlinkClick r:id="rId3"/>
              </a:rPr>
              <a:t>https://www.youtube.com/watch?v=w6HhKlpp7ok</a:t>
            </a:r>
            <a:endParaRPr lang="en-US" sz="2800" dirty="0"/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Gothic" panose="020B0502020202020204" pitchFamily="34" charset="0"/>
              </a:rPr>
              <a:t>Do you think it is a realistic fiction story? How do you know? Explain your answer.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Gothic" panose="020B0502020202020204" pitchFamily="34" charset="0"/>
              </a:rPr>
              <a:t>Yes it is.</a:t>
            </a:r>
            <a:br>
              <a:rPr lang="en-US" sz="2800" dirty="0">
                <a:latin typeface="Century Gothic" panose="020B0502020202020204" pitchFamily="34" charset="0"/>
              </a:rPr>
            </a:br>
            <a:r>
              <a:rPr lang="en-US" sz="2800" dirty="0">
                <a:latin typeface="Century Gothic" panose="020B0502020202020204" pitchFamily="34" charset="0"/>
              </a:rPr>
              <a:t>It seems to look like real but it isn’t.</a:t>
            </a:r>
            <a:br>
              <a:rPr lang="en-US" sz="2800" dirty="0">
                <a:latin typeface="Century Gothic" panose="020B0502020202020204" pitchFamily="34" charset="0"/>
              </a:rPr>
            </a:br>
            <a:br>
              <a:rPr lang="en-US" sz="2800" dirty="0">
                <a:latin typeface="Century Gothic" panose="020B0502020202020204" pitchFamily="34" charset="0"/>
              </a:rPr>
            </a:br>
            <a:endParaRPr lang="en-US" sz="2800" dirty="0">
              <a:latin typeface="Century Gothic" panose="020B0502020202020204" pitchFamily="34" charset="0"/>
            </a:endParaRPr>
          </a:p>
          <a:p>
            <a:endParaRPr lang="en-US" sz="2800" dirty="0">
              <a:latin typeface="Century Gothic" panose="020B0502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892168" y="4829044"/>
            <a:ext cx="8912180" cy="38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92168" y="5381181"/>
            <a:ext cx="8912180" cy="38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92168" y="5916638"/>
            <a:ext cx="8912180" cy="38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036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291</Words>
  <Application>Microsoft Office PowerPoint</Application>
  <PresentationFormat>Widescreen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family</dc:creator>
  <cp:lastModifiedBy>Mariana Haddad</cp:lastModifiedBy>
  <cp:revision>31</cp:revision>
  <dcterms:created xsi:type="dcterms:W3CDTF">2020-07-14T14:56:01Z</dcterms:created>
  <dcterms:modified xsi:type="dcterms:W3CDTF">2023-09-22T16:45:35Z</dcterms:modified>
</cp:coreProperties>
</file>