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2" r:id="rId2"/>
    <p:sldId id="256" r:id="rId3"/>
    <p:sldId id="257" r:id="rId4"/>
    <p:sldId id="258"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3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4306DF-6066-4BF6-B239-CEB770E80208}" type="datetimeFigureOut">
              <a:rPr lang="en-US" smtClean="0"/>
              <a:t>21/09/2023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2905241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4306DF-6066-4BF6-B239-CEB770E80208}" type="datetimeFigureOut">
              <a:rPr lang="en-US" smtClean="0"/>
              <a:t>21/09/2023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875667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4306DF-6066-4BF6-B239-CEB770E80208}" type="datetimeFigureOut">
              <a:rPr lang="en-US" smtClean="0"/>
              <a:t>21/09/2023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F74BCC-B00B-498F-BE18-94563A02DE2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34111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74306DF-6066-4BF6-B239-CEB770E80208}" type="datetimeFigureOut">
              <a:rPr lang="en-US" smtClean="0"/>
              <a:t>21/09/2023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2302954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74306DF-6066-4BF6-B239-CEB770E80208}" type="datetimeFigureOut">
              <a:rPr lang="en-US" smtClean="0"/>
              <a:t>21/09/2023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F74BCC-B00B-498F-BE18-94563A02DE2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61739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74306DF-6066-4BF6-B239-CEB770E80208}" type="datetimeFigureOut">
              <a:rPr lang="en-US" smtClean="0"/>
              <a:t>21/09/2023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1657515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306DF-6066-4BF6-B239-CEB770E80208}" type="datetimeFigureOut">
              <a:rPr lang="en-US" smtClean="0"/>
              <a:t>21/09/2023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2935969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306DF-6066-4BF6-B239-CEB770E80208}" type="datetimeFigureOut">
              <a:rPr lang="en-US" smtClean="0"/>
              <a:t>21/09/2023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31974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306DF-6066-4BF6-B239-CEB770E80208}" type="datetimeFigureOut">
              <a:rPr lang="en-US" smtClean="0"/>
              <a:t>21/09/2023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142457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4306DF-6066-4BF6-B239-CEB770E80208}" type="datetimeFigureOut">
              <a:rPr lang="en-US" smtClean="0"/>
              <a:t>21/09/2023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3412247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4306DF-6066-4BF6-B239-CEB770E80208}" type="datetimeFigureOut">
              <a:rPr lang="en-US" smtClean="0"/>
              <a:t>21/09/2023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2875286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4306DF-6066-4BF6-B239-CEB770E80208}" type="datetimeFigureOut">
              <a:rPr lang="en-US" smtClean="0"/>
              <a:t>21/09/2023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2578073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4306DF-6066-4BF6-B239-CEB770E80208}" type="datetimeFigureOut">
              <a:rPr lang="en-US" smtClean="0"/>
              <a:t>21/09/2023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41205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4306DF-6066-4BF6-B239-CEB770E80208}" type="datetimeFigureOut">
              <a:rPr lang="en-US" smtClean="0"/>
              <a:t>21/09/2023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146900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74306DF-6066-4BF6-B239-CEB770E80208}" type="datetimeFigureOut">
              <a:rPr lang="en-US" smtClean="0"/>
              <a:t>21/09/2023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86259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74306DF-6066-4BF6-B239-CEB770E80208}" type="datetimeFigureOut">
              <a:rPr lang="en-US" smtClean="0"/>
              <a:t>21/09/2023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F74BCC-B00B-498F-BE18-94563A02DE22}" type="slidenum">
              <a:rPr lang="en-US" smtClean="0"/>
              <a:t>‹#›</a:t>
            </a:fld>
            <a:endParaRPr lang="en-US"/>
          </a:p>
        </p:txBody>
      </p:sp>
    </p:spTree>
    <p:extLst>
      <p:ext uri="{BB962C8B-B14F-4D97-AF65-F5344CB8AC3E}">
        <p14:creationId xmlns:p14="http://schemas.microsoft.com/office/powerpoint/2010/main" val="2934012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4306DF-6066-4BF6-B239-CEB770E80208}" type="datetimeFigureOut">
              <a:rPr lang="en-US" smtClean="0"/>
              <a:t>21/09/2023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F74BCC-B00B-498F-BE18-94563A02DE22}" type="slidenum">
              <a:rPr lang="en-US" smtClean="0"/>
              <a:t>‹#›</a:t>
            </a:fld>
            <a:endParaRPr lang="en-US"/>
          </a:p>
        </p:txBody>
      </p:sp>
    </p:spTree>
    <p:extLst>
      <p:ext uri="{BB962C8B-B14F-4D97-AF65-F5344CB8AC3E}">
        <p14:creationId xmlns:p14="http://schemas.microsoft.com/office/powerpoint/2010/main" val="177790034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285CF-C50A-404E-B782-9FC2D7D2CB86}"/>
              </a:ext>
            </a:extLst>
          </p:cNvPr>
          <p:cNvSpPr>
            <a:spLocks noGrp="1"/>
          </p:cNvSpPr>
          <p:nvPr>
            <p:ph type="ctrTitle"/>
          </p:nvPr>
        </p:nvSpPr>
        <p:spPr>
          <a:xfrm>
            <a:off x="2589212" y="1231130"/>
            <a:ext cx="8915399" cy="1805581"/>
          </a:xfrm>
        </p:spPr>
        <p:txBody>
          <a:bodyPr/>
          <a:lstStyle/>
          <a:p>
            <a:pPr algn="ctr" rtl="1"/>
            <a:r>
              <a:rPr lang="ar-JO" dirty="0"/>
              <a:t>الإسعافات الأولية </a:t>
            </a:r>
            <a:endParaRPr lang="en-US" dirty="0"/>
          </a:p>
        </p:txBody>
      </p:sp>
      <p:sp>
        <p:nvSpPr>
          <p:cNvPr id="3" name="Subtitle 2">
            <a:extLst>
              <a:ext uri="{FF2B5EF4-FFF2-40B4-BE49-F238E27FC236}">
                <a16:creationId xmlns:a16="http://schemas.microsoft.com/office/drawing/2014/main" id="{2683EB4C-04F6-430A-9B49-32B0A19B7B16}"/>
              </a:ext>
            </a:extLst>
          </p:cNvPr>
          <p:cNvSpPr>
            <a:spLocks noGrp="1"/>
          </p:cNvSpPr>
          <p:nvPr>
            <p:ph type="subTitle" idx="1"/>
          </p:nvPr>
        </p:nvSpPr>
        <p:spPr>
          <a:xfrm>
            <a:off x="2589211" y="3657601"/>
            <a:ext cx="8915399" cy="1542314"/>
          </a:xfrm>
        </p:spPr>
        <p:txBody>
          <a:bodyPr>
            <a:normAutofit fontScale="85000" lnSpcReduction="20000"/>
          </a:bodyPr>
          <a:lstStyle/>
          <a:p>
            <a:pPr algn="r" rtl="1"/>
            <a:r>
              <a:rPr lang="ar-JO" sz="3800" dirty="0"/>
              <a:t>عمل الطالبة: صونيا زينة</a:t>
            </a:r>
          </a:p>
          <a:p>
            <a:pPr algn="r" rtl="1"/>
            <a:r>
              <a:rPr lang="ar-JO" sz="3800" dirty="0"/>
              <a:t>الصف: الخامس</a:t>
            </a:r>
          </a:p>
          <a:p>
            <a:pPr algn="r" rtl="1"/>
            <a:r>
              <a:rPr lang="ar-JO" sz="3800" dirty="0"/>
              <a:t>الشعبة: أ</a:t>
            </a:r>
            <a:r>
              <a:rPr lang="ar-JO" dirty="0"/>
              <a:t> </a:t>
            </a:r>
            <a:endParaRPr lang="en-US" dirty="0"/>
          </a:p>
        </p:txBody>
      </p:sp>
      <p:pic>
        <p:nvPicPr>
          <p:cNvPr id="9" name="Picture 8">
            <a:extLst>
              <a:ext uri="{FF2B5EF4-FFF2-40B4-BE49-F238E27FC236}">
                <a16:creationId xmlns:a16="http://schemas.microsoft.com/office/drawing/2014/main" id="{969B625A-B4A0-46D1-B35E-E36A3E7312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2460" y="415646"/>
            <a:ext cx="2731520" cy="1805581"/>
          </a:xfrm>
          <a:prstGeom prst="rect">
            <a:avLst/>
          </a:prstGeom>
        </p:spPr>
      </p:pic>
      <p:pic>
        <p:nvPicPr>
          <p:cNvPr id="11" name="Picture 10">
            <a:extLst>
              <a:ext uri="{FF2B5EF4-FFF2-40B4-BE49-F238E27FC236}">
                <a16:creationId xmlns:a16="http://schemas.microsoft.com/office/drawing/2014/main" id="{EC01BC6F-4541-4255-885E-7973E59BB5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3573" y="4636773"/>
            <a:ext cx="3611162" cy="1805581"/>
          </a:xfrm>
          <a:prstGeom prst="rect">
            <a:avLst/>
          </a:prstGeom>
        </p:spPr>
      </p:pic>
    </p:spTree>
    <p:extLst>
      <p:ext uri="{BB962C8B-B14F-4D97-AF65-F5344CB8AC3E}">
        <p14:creationId xmlns:p14="http://schemas.microsoft.com/office/powerpoint/2010/main" val="3890358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992D8-D766-4645-8988-A1C40E48B0F6}"/>
              </a:ext>
            </a:extLst>
          </p:cNvPr>
          <p:cNvSpPr>
            <a:spLocks noGrp="1"/>
          </p:cNvSpPr>
          <p:nvPr>
            <p:ph type="ctrTitle"/>
          </p:nvPr>
        </p:nvSpPr>
        <p:spPr>
          <a:xfrm>
            <a:off x="1524000" y="1600200"/>
            <a:ext cx="9144000" cy="1203148"/>
          </a:xfrm>
        </p:spPr>
        <p:txBody>
          <a:bodyPr/>
          <a:lstStyle/>
          <a:p>
            <a:pPr algn="ctr" rtl="1"/>
            <a:r>
              <a:rPr lang="ar-JO" dirty="0">
                <a:latin typeface="+mn-lt"/>
              </a:rPr>
              <a:t>مفهوم الإسعافات الأولية</a:t>
            </a:r>
            <a:endParaRPr lang="en-US" dirty="0">
              <a:latin typeface="+mn-lt"/>
            </a:endParaRPr>
          </a:p>
        </p:txBody>
      </p:sp>
      <p:sp>
        <p:nvSpPr>
          <p:cNvPr id="3" name="Subtitle 2">
            <a:extLst>
              <a:ext uri="{FF2B5EF4-FFF2-40B4-BE49-F238E27FC236}">
                <a16:creationId xmlns:a16="http://schemas.microsoft.com/office/drawing/2014/main" id="{4C51A002-374A-48B9-9501-87AA507C4357}"/>
              </a:ext>
            </a:extLst>
          </p:cNvPr>
          <p:cNvSpPr>
            <a:spLocks noGrp="1"/>
          </p:cNvSpPr>
          <p:nvPr>
            <p:ph type="subTitle" idx="1"/>
          </p:nvPr>
        </p:nvSpPr>
        <p:spPr>
          <a:xfrm>
            <a:off x="1524000" y="3429000"/>
            <a:ext cx="9144000" cy="2537178"/>
          </a:xfrm>
        </p:spPr>
        <p:txBody>
          <a:bodyPr/>
          <a:lstStyle/>
          <a:p>
            <a:pPr algn="just" rtl="1"/>
            <a:r>
              <a:rPr lang="ar-JO" dirty="0"/>
              <a:t>الاسعاف الأولي: هي العناية الفورية والمؤقتة التي يتلقاها الإنسان نتيجة التعرض المفاجئ لحالة صحية طارئة أدت إلى النزيف أو الجروح أو الكسور أو الإغماء .. إلخ.  لإنقاذ حياته حتى يتم تقديم الرعاية الطبية المتخصصة له، بوصول الطبيب لمكان الحادث أو بنقله إلى أقرب مستشفى أو عيادة طبية.</a:t>
            </a:r>
            <a:endParaRPr lang="en-US" dirty="0"/>
          </a:p>
        </p:txBody>
      </p:sp>
      <p:pic>
        <p:nvPicPr>
          <p:cNvPr id="5" name="Picture 4">
            <a:extLst>
              <a:ext uri="{FF2B5EF4-FFF2-40B4-BE49-F238E27FC236}">
                <a16:creationId xmlns:a16="http://schemas.microsoft.com/office/drawing/2014/main" id="{AEFDCEC3-679B-4977-8162-4AF9D57ED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9333" y="100777"/>
            <a:ext cx="4228041" cy="2010265"/>
          </a:xfrm>
          <a:prstGeom prst="rect">
            <a:avLst/>
          </a:prstGeom>
        </p:spPr>
      </p:pic>
    </p:spTree>
    <p:extLst>
      <p:ext uri="{BB962C8B-B14F-4D97-AF65-F5344CB8AC3E}">
        <p14:creationId xmlns:p14="http://schemas.microsoft.com/office/powerpoint/2010/main" val="3005137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B647A3-FBF3-4973-B55D-665B12A7306F}"/>
              </a:ext>
            </a:extLst>
          </p:cNvPr>
          <p:cNvSpPr>
            <a:spLocks noGrp="1"/>
          </p:cNvSpPr>
          <p:nvPr>
            <p:ph type="title"/>
          </p:nvPr>
        </p:nvSpPr>
        <p:spPr>
          <a:xfrm>
            <a:off x="838200" y="1313391"/>
            <a:ext cx="10515600" cy="1542698"/>
          </a:xfrm>
        </p:spPr>
        <p:txBody>
          <a:bodyPr/>
          <a:lstStyle/>
          <a:p>
            <a:pPr algn="ctr" rtl="1"/>
            <a:r>
              <a:rPr lang="ar-JO" dirty="0"/>
              <a:t>أماكن تقديم الإسعافات الأولية:</a:t>
            </a:r>
            <a:endParaRPr lang="en-US" dirty="0"/>
          </a:p>
        </p:txBody>
      </p:sp>
      <p:sp>
        <p:nvSpPr>
          <p:cNvPr id="5" name="Content Placeholder 4">
            <a:extLst>
              <a:ext uri="{FF2B5EF4-FFF2-40B4-BE49-F238E27FC236}">
                <a16:creationId xmlns:a16="http://schemas.microsoft.com/office/drawing/2014/main" id="{9E24A4D2-E5C7-4C88-A293-45CD0B94303A}"/>
              </a:ext>
            </a:extLst>
          </p:cNvPr>
          <p:cNvSpPr>
            <a:spLocks noGrp="1"/>
          </p:cNvSpPr>
          <p:nvPr>
            <p:ph idx="1"/>
          </p:nvPr>
        </p:nvSpPr>
        <p:spPr>
          <a:xfrm>
            <a:off x="838200" y="2652889"/>
            <a:ext cx="10033000" cy="2675467"/>
          </a:xfrm>
        </p:spPr>
        <p:txBody>
          <a:bodyPr/>
          <a:lstStyle/>
          <a:p>
            <a:pPr marL="514350" indent="-514350" algn="r" rtl="1">
              <a:buFont typeface="+mj-lt"/>
              <a:buAutoNum type="arabicPeriod"/>
            </a:pPr>
            <a:r>
              <a:rPr lang="ar-JO" dirty="0"/>
              <a:t>مكان وقوع الحادث أو الإصابة.</a:t>
            </a:r>
          </a:p>
          <a:p>
            <a:pPr marL="514350" indent="-514350" algn="r" rtl="1">
              <a:buFont typeface="+mj-lt"/>
              <a:buAutoNum type="arabicPeriod"/>
            </a:pPr>
            <a:r>
              <a:rPr lang="ar-JO" dirty="0"/>
              <a:t>عند الحاجة إليها في الشارع، والمدرسة وغيرها.</a:t>
            </a:r>
          </a:p>
          <a:p>
            <a:pPr marL="514350" indent="-514350" algn="r" rtl="1">
              <a:buFont typeface="+mj-lt"/>
              <a:buAutoNum type="arabicPeriod"/>
            </a:pPr>
            <a:r>
              <a:rPr lang="ar-JO" dirty="0"/>
              <a:t>أثناء نقل المصاب إلى المستشفى أو المركز الصحي.</a:t>
            </a:r>
            <a:endParaRPr lang="en-US" dirty="0"/>
          </a:p>
        </p:txBody>
      </p:sp>
      <p:pic>
        <p:nvPicPr>
          <p:cNvPr id="3" name="Picture 2">
            <a:extLst>
              <a:ext uri="{FF2B5EF4-FFF2-40B4-BE49-F238E27FC236}">
                <a16:creationId xmlns:a16="http://schemas.microsoft.com/office/drawing/2014/main" id="{D4E482A0-1F8C-44DD-8F79-37804B5FAE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5485" y="4187208"/>
            <a:ext cx="3491036" cy="1818481"/>
          </a:xfrm>
          <a:prstGeom prst="rect">
            <a:avLst/>
          </a:prstGeom>
        </p:spPr>
      </p:pic>
    </p:spTree>
    <p:extLst>
      <p:ext uri="{BB962C8B-B14F-4D97-AF65-F5344CB8AC3E}">
        <p14:creationId xmlns:p14="http://schemas.microsoft.com/office/powerpoint/2010/main" val="721565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948D0-5814-45B7-9F38-DAE2270E53CC}"/>
              </a:ext>
            </a:extLst>
          </p:cNvPr>
          <p:cNvSpPr>
            <a:spLocks noGrp="1"/>
          </p:cNvSpPr>
          <p:nvPr>
            <p:ph type="title"/>
          </p:nvPr>
        </p:nvSpPr>
        <p:spPr>
          <a:xfrm>
            <a:off x="838200" y="1121481"/>
            <a:ext cx="10515600" cy="1700741"/>
          </a:xfrm>
        </p:spPr>
        <p:txBody>
          <a:bodyPr/>
          <a:lstStyle/>
          <a:p>
            <a:pPr algn="ctr" rtl="1"/>
            <a:r>
              <a:rPr lang="ar-JO" dirty="0"/>
              <a:t>أهداف الإسعافات الأولية:</a:t>
            </a:r>
            <a:endParaRPr lang="en-US" dirty="0"/>
          </a:p>
        </p:txBody>
      </p:sp>
      <p:sp>
        <p:nvSpPr>
          <p:cNvPr id="3" name="Content Placeholder 2">
            <a:extLst>
              <a:ext uri="{FF2B5EF4-FFF2-40B4-BE49-F238E27FC236}">
                <a16:creationId xmlns:a16="http://schemas.microsoft.com/office/drawing/2014/main" id="{2A339D8F-DB31-46C6-80F2-EC569C61DC57}"/>
              </a:ext>
            </a:extLst>
          </p:cNvPr>
          <p:cNvSpPr>
            <a:spLocks noGrp="1"/>
          </p:cNvSpPr>
          <p:nvPr>
            <p:ph idx="1"/>
          </p:nvPr>
        </p:nvSpPr>
        <p:spPr>
          <a:xfrm>
            <a:off x="838200" y="2528711"/>
            <a:ext cx="9716911" cy="2719035"/>
          </a:xfrm>
        </p:spPr>
        <p:txBody>
          <a:bodyPr/>
          <a:lstStyle/>
          <a:p>
            <a:pPr marL="514350" indent="-514350" algn="r" rtl="1">
              <a:buFont typeface="+mj-lt"/>
              <a:buAutoNum type="arabicPeriod"/>
            </a:pPr>
            <a:r>
              <a:rPr lang="ar-JO" dirty="0"/>
              <a:t>الحفاظ على حياة المصاب.</a:t>
            </a:r>
          </a:p>
          <a:p>
            <a:pPr marL="514350" indent="-514350" algn="r" rtl="1">
              <a:buFont typeface="+mj-lt"/>
              <a:buAutoNum type="arabicPeriod"/>
            </a:pPr>
            <a:r>
              <a:rPr lang="ar-JO" dirty="0"/>
              <a:t>منع تدهور حالة المصاب.</a:t>
            </a:r>
          </a:p>
          <a:p>
            <a:pPr marL="514350" indent="-514350" algn="r" rtl="1">
              <a:buFont typeface="+mj-lt"/>
              <a:buAutoNum type="arabicPeriod"/>
            </a:pPr>
            <a:r>
              <a:rPr lang="ar-JO" dirty="0"/>
              <a:t>مساعدة المصاب على الشفاء.</a:t>
            </a:r>
          </a:p>
        </p:txBody>
      </p:sp>
      <p:pic>
        <p:nvPicPr>
          <p:cNvPr id="5" name="Picture 4">
            <a:extLst>
              <a:ext uri="{FF2B5EF4-FFF2-40B4-BE49-F238E27FC236}">
                <a16:creationId xmlns:a16="http://schemas.microsoft.com/office/drawing/2014/main" id="{62F94085-EB3E-4EF1-B7DA-575928CB14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6579" y="3874117"/>
            <a:ext cx="3657777" cy="2434084"/>
          </a:xfrm>
          <a:prstGeom prst="rect">
            <a:avLst/>
          </a:prstGeom>
        </p:spPr>
      </p:pic>
    </p:spTree>
    <p:extLst>
      <p:ext uri="{BB962C8B-B14F-4D97-AF65-F5344CB8AC3E}">
        <p14:creationId xmlns:p14="http://schemas.microsoft.com/office/powerpoint/2010/main" val="3804010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5D831-8C91-4E6E-8538-DB3053B72382}"/>
              </a:ext>
            </a:extLst>
          </p:cNvPr>
          <p:cNvSpPr>
            <a:spLocks noGrp="1"/>
          </p:cNvSpPr>
          <p:nvPr>
            <p:ph type="ctrTitle"/>
          </p:nvPr>
        </p:nvSpPr>
        <p:spPr>
          <a:xfrm>
            <a:off x="1524000" y="694268"/>
            <a:ext cx="9539111" cy="1676400"/>
          </a:xfrm>
        </p:spPr>
        <p:txBody>
          <a:bodyPr>
            <a:normAutofit fontScale="90000"/>
          </a:bodyPr>
          <a:lstStyle/>
          <a:p>
            <a:pPr algn="r" rtl="1">
              <a:lnSpc>
                <a:spcPct val="150000"/>
              </a:lnSpc>
            </a:pPr>
            <a:r>
              <a:rPr lang="ar-JO" sz="4000" dirty="0"/>
              <a:t>ت</a:t>
            </a:r>
            <a:r>
              <a:rPr lang="ar-SA" sz="4000" dirty="0"/>
              <a:t>حتو</a:t>
            </a:r>
            <a:r>
              <a:rPr lang="ar-JO" sz="4000" dirty="0"/>
              <a:t>ي</a:t>
            </a:r>
            <a:r>
              <a:rPr lang="ar-SA" sz="4000" dirty="0"/>
              <a:t> حقيبة الإسعافات الأولية</a:t>
            </a:r>
            <a:r>
              <a:rPr lang="ar-JO" sz="4000" dirty="0"/>
              <a:t> على مجموعتين:</a:t>
            </a:r>
            <a:br>
              <a:rPr lang="ar-JO" sz="4000" dirty="0"/>
            </a:br>
            <a:r>
              <a:rPr lang="ar-JO" sz="4000" dirty="0"/>
              <a:t>1. الأدوات الطبية:</a:t>
            </a:r>
            <a:endParaRPr lang="en-US" sz="4400" dirty="0"/>
          </a:p>
        </p:txBody>
      </p:sp>
      <p:sp>
        <p:nvSpPr>
          <p:cNvPr id="3" name="Subtitle 2">
            <a:extLst>
              <a:ext uri="{FF2B5EF4-FFF2-40B4-BE49-F238E27FC236}">
                <a16:creationId xmlns:a16="http://schemas.microsoft.com/office/drawing/2014/main" id="{26608FA8-FADA-445C-A846-570739653FEF}"/>
              </a:ext>
            </a:extLst>
          </p:cNvPr>
          <p:cNvSpPr>
            <a:spLocks noGrp="1"/>
          </p:cNvSpPr>
          <p:nvPr>
            <p:ph type="subTitle" idx="1"/>
          </p:nvPr>
        </p:nvSpPr>
        <p:spPr>
          <a:xfrm>
            <a:off x="1524000" y="2652889"/>
            <a:ext cx="9144000" cy="3510844"/>
          </a:xfrm>
        </p:spPr>
        <p:txBody>
          <a:bodyPr>
            <a:normAutofit fontScale="85000" lnSpcReduction="20000"/>
          </a:bodyPr>
          <a:lstStyle/>
          <a:p>
            <a:pPr marL="457200" indent="-457200" algn="r" rtl="1">
              <a:buFont typeface="Arial" panose="020B0604020202020204" pitchFamily="34" charset="0"/>
              <a:buChar char="•"/>
            </a:pPr>
            <a:r>
              <a:rPr lang="ar-JO" dirty="0"/>
              <a:t>قطن.</a:t>
            </a:r>
          </a:p>
          <a:p>
            <a:pPr marL="457200" indent="-457200" algn="r" rtl="1">
              <a:buFont typeface="Arial" panose="020B0604020202020204" pitchFamily="34" charset="0"/>
              <a:buChar char="•"/>
            </a:pPr>
            <a:r>
              <a:rPr lang="ar-JO" dirty="0"/>
              <a:t>شاش طبي لربط مكان الإصابة.</a:t>
            </a:r>
          </a:p>
          <a:p>
            <a:pPr marL="457200" indent="-457200" algn="r" rtl="1">
              <a:buFont typeface="Arial" panose="020B0604020202020204" pitchFamily="34" charset="0"/>
              <a:buChar char="•"/>
            </a:pPr>
            <a:r>
              <a:rPr lang="ar-JO" dirty="0"/>
              <a:t>أشرطة لاصقة لربط الشاش.</a:t>
            </a:r>
          </a:p>
          <a:p>
            <a:pPr marL="457200" indent="-457200" algn="r" rtl="1">
              <a:buFont typeface="Arial" panose="020B0604020202020204" pitchFamily="34" charset="0"/>
              <a:buChar char="•"/>
            </a:pPr>
            <a:r>
              <a:rPr lang="ar-JO" dirty="0"/>
              <a:t>لاصق طبي بأحجام مختلفة.</a:t>
            </a:r>
          </a:p>
          <a:p>
            <a:pPr marL="457200" indent="-457200" algn="r" rtl="1">
              <a:buFont typeface="Arial" panose="020B0604020202020204" pitchFamily="34" charset="0"/>
              <a:buChar char="•"/>
            </a:pPr>
            <a:r>
              <a:rPr lang="ar-JO" dirty="0"/>
              <a:t>رباط ضاغط.</a:t>
            </a:r>
          </a:p>
          <a:p>
            <a:pPr marL="457200" indent="-457200" algn="r" rtl="1">
              <a:buFont typeface="Arial" panose="020B0604020202020204" pitchFamily="34" charset="0"/>
              <a:buChar char="•"/>
            </a:pPr>
            <a:r>
              <a:rPr lang="ar-JO" dirty="0"/>
              <a:t>مسحات كحول.</a:t>
            </a:r>
          </a:p>
          <a:p>
            <a:pPr marL="457200" indent="-457200" algn="r" rtl="1">
              <a:buFont typeface="Arial" panose="020B0604020202020204" pitchFamily="34" charset="0"/>
              <a:buChar char="•"/>
            </a:pPr>
            <a:r>
              <a:rPr lang="ar-JO" dirty="0"/>
              <a:t>ترمومتر طبي لقياس درجة حرارة الجسم.</a:t>
            </a:r>
          </a:p>
          <a:p>
            <a:pPr marL="457200" indent="-457200" algn="r" rtl="1">
              <a:buFont typeface="Arial" panose="020B0604020202020204" pitchFamily="34" charset="0"/>
              <a:buChar char="•"/>
            </a:pPr>
            <a:r>
              <a:rPr lang="ar-JO" dirty="0"/>
              <a:t>عدسة مكبرة.</a:t>
            </a:r>
          </a:p>
          <a:p>
            <a:pPr marL="457200" indent="-457200" algn="r" rtl="1">
              <a:buFont typeface="Arial" panose="020B0604020202020204" pitchFamily="34" charset="0"/>
              <a:buChar char="•"/>
            </a:pPr>
            <a:r>
              <a:rPr lang="ar-JO" dirty="0"/>
              <a:t>ملقط صغير.</a:t>
            </a:r>
          </a:p>
          <a:p>
            <a:pPr marL="457200" indent="-457200" algn="r" rtl="1">
              <a:buFont typeface="Arial" panose="020B0604020202020204" pitchFamily="34" charset="0"/>
              <a:buChar char="•"/>
            </a:pPr>
            <a:r>
              <a:rPr lang="ar-JO" dirty="0"/>
              <a:t>مقص.</a:t>
            </a:r>
          </a:p>
          <a:p>
            <a:pPr marL="457200" indent="-457200" algn="r" rtl="1">
              <a:buFont typeface="Arial" panose="020B0604020202020204" pitchFamily="34" charset="0"/>
              <a:buChar char="•"/>
            </a:pPr>
            <a:r>
              <a:rPr lang="ar-JO" dirty="0"/>
              <a:t>قفازات طبية معقمة.</a:t>
            </a:r>
          </a:p>
        </p:txBody>
      </p:sp>
      <p:pic>
        <p:nvPicPr>
          <p:cNvPr id="5" name="Picture 4">
            <a:extLst>
              <a:ext uri="{FF2B5EF4-FFF2-40B4-BE49-F238E27FC236}">
                <a16:creationId xmlns:a16="http://schemas.microsoft.com/office/drawing/2014/main" id="{3CBE802B-CD97-4BED-9A72-CF620A3B10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3125" y="2822222"/>
            <a:ext cx="3680430" cy="2449159"/>
          </a:xfrm>
          <a:prstGeom prst="rect">
            <a:avLst/>
          </a:prstGeom>
          <a:effectLst/>
        </p:spPr>
      </p:pic>
    </p:spTree>
    <p:extLst>
      <p:ext uri="{BB962C8B-B14F-4D97-AF65-F5344CB8AC3E}">
        <p14:creationId xmlns:p14="http://schemas.microsoft.com/office/powerpoint/2010/main" val="3703001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E6BEA-03D4-4CE6-B083-2029DFADF952}"/>
              </a:ext>
            </a:extLst>
          </p:cNvPr>
          <p:cNvSpPr>
            <a:spLocks noGrp="1"/>
          </p:cNvSpPr>
          <p:nvPr>
            <p:ph type="ctrTitle"/>
          </p:nvPr>
        </p:nvSpPr>
        <p:spPr>
          <a:xfrm>
            <a:off x="1524000" y="1122363"/>
            <a:ext cx="9144000" cy="1033815"/>
          </a:xfrm>
        </p:spPr>
        <p:txBody>
          <a:bodyPr/>
          <a:lstStyle/>
          <a:p>
            <a:pPr algn="r" rtl="1"/>
            <a:r>
              <a:rPr lang="ar-JO" sz="3600" dirty="0"/>
              <a:t>2</a:t>
            </a:r>
            <a:r>
              <a:rPr lang="ar-JO" dirty="0"/>
              <a:t>. </a:t>
            </a:r>
            <a:r>
              <a:rPr lang="ar-JO" sz="3600" dirty="0"/>
              <a:t>الأدوية:</a:t>
            </a:r>
            <a:endParaRPr lang="en-US" sz="3600" dirty="0"/>
          </a:p>
        </p:txBody>
      </p:sp>
      <p:sp>
        <p:nvSpPr>
          <p:cNvPr id="3" name="Subtitle 2">
            <a:extLst>
              <a:ext uri="{FF2B5EF4-FFF2-40B4-BE49-F238E27FC236}">
                <a16:creationId xmlns:a16="http://schemas.microsoft.com/office/drawing/2014/main" id="{46E1AA0E-B4A2-4CE8-BE18-E1C7350E8918}"/>
              </a:ext>
            </a:extLst>
          </p:cNvPr>
          <p:cNvSpPr>
            <a:spLocks noGrp="1"/>
          </p:cNvSpPr>
          <p:nvPr>
            <p:ph type="subTitle" idx="1"/>
          </p:nvPr>
        </p:nvSpPr>
        <p:spPr>
          <a:xfrm>
            <a:off x="1524000" y="2359378"/>
            <a:ext cx="9144000" cy="3736622"/>
          </a:xfrm>
        </p:spPr>
        <p:txBody>
          <a:bodyPr>
            <a:normAutofit fontScale="92500" lnSpcReduction="10000"/>
          </a:bodyPr>
          <a:lstStyle/>
          <a:p>
            <a:pPr marL="342900" indent="-342900" algn="r" rtl="1">
              <a:buFont typeface="Arial" panose="020B0604020202020204" pitchFamily="34" charset="0"/>
              <a:buChar char="•"/>
            </a:pPr>
            <a:r>
              <a:rPr lang="ar-JO" dirty="0"/>
              <a:t>مسكن للآلام، أدوية نزلات البرد.</a:t>
            </a:r>
          </a:p>
          <a:p>
            <a:pPr marL="342900" indent="-342900" algn="r" rtl="1">
              <a:buFont typeface="Arial" panose="020B0604020202020204" pitchFamily="34" charset="0"/>
              <a:buChar char="•"/>
            </a:pPr>
            <a:r>
              <a:rPr lang="ar-JO" dirty="0"/>
              <a:t>مرهم مضاد حيوي.</a:t>
            </a:r>
          </a:p>
          <a:p>
            <a:pPr marL="342900" indent="-342900" algn="r" rtl="1">
              <a:buFont typeface="Arial" panose="020B0604020202020204" pitchFamily="34" charset="0"/>
              <a:buChar char="•"/>
            </a:pPr>
            <a:r>
              <a:rPr lang="ar-JO" dirty="0"/>
              <a:t>خافض للحرارة.</a:t>
            </a:r>
          </a:p>
          <a:p>
            <a:pPr marL="342900" indent="-342900" algn="r" rtl="1">
              <a:buFont typeface="Arial" panose="020B0604020202020204" pitchFamily="34" charset="0"/>
              <a:buChar char="•"/>
            </a:pPr>
            <a:r>
              <a:rPr lang="ar-JO" dirty="0"/>
              <a:t>أدويه مضادة للإمساك و الإسهال.</a:t>
            </a:r>
          </a:p>
          <a:p>
            <a:pPr marL="342900" indent="-342900" algn="r" rtl="1">
              <a:buFont typeface="Arial" panose="020B0604020202020204" pitchFamily="34" charset="0"/>
              <a:buChar char="•"/>
            </a:pPr>
            <a:r>
              <a:rPr lang="ar-JO" dirty="0"/>
              <a:t>مضاد للحموضة.</a:t>
            </a:r>
          </a:p>
          <a:p>
            <a:pPr marL="342900" indent="-342900" algn="r" rtl="1">
              <a:buFont typeface="Arial" panose="020B0604020202020204" pitchFamily="34" charset="0"/>
              <a:buChar char="•"/>
            </a:pPr>
            <a:r>
              <a:rPr lang="ar-JO" dirty="0"/>
              <a:t>محفز للقيء يستخدم في حالات التسمم الغذائي.</a:t>
            </a:r>
          </a:p>
          <a:p>
            <a:pPr marL="342900" indent="-342900" algn="r" rtl="1">
              <a:buFont typeface="Arial" panose="020B0604020202020204" pitchFamily="34" charset="0"/>
              <a:buChar char="•"/>
            </a:pPr>
            <a:r>
              <a:rPr lang="ar-JO" dirty="0"/>
              <a:t>مرهم لتهدئة ألم لدغ الحشرات.</a:t>
            </a:r>
          </a:p>
          <a:p>
            <a:pPr marL="342900" indent="-342900" algn="r" rtl="1">
              <a:buFont typeface="Arial" panose="020B0604020202020204" pitchFamily="34" charset="0"/>
              <a:buChar char="•"/>
            </a:pPr>
            <a:r>
              <a:rPr lang="ar-JO" dirty="0"/>
              <a:t>كريم واق للشمس.</a:t>
            </a:r>
          </a:p>
          <a:p>
            <a:pPr marL="342900" indent="-342900" algn="r" rtl="1">
              <a:buFont typeface="Arial" panose="020B0604020202020204" pitchFamily="34" charset="0"/>
              <a:buChar char="•"/>
            </a:pPr>
            <a:r>
              <a:rPr lang="ar-JO" dirty="0"/>
              <a:t>زجاجة مطهر.</a:t>
            </a:r>
          </a:p>
          <a:p>
            <a:pPr marL="342900" indent="-342900" algn="r" rtl="1">
              <a:buFont typeface="Arial" panose="020B0604020202020204" pitchFamily="34" charset="0"/>
              <a:buChar char="•"/>
            </a:pPr>
            <a:r>
              <a:rPr lang="ar-JO" dirty="0"/>
              <a:t>كمادات.</a:t>
            </a:r>
            <a:endParaRPr lang="en-US" dirty="0"/>
          </a:p>
        </p:txBody>
      </p:sp>
      <p:pic>
        <p:nvPicPr>
          <p:cNvPr id="7" name="Picture 6">
            <a:extLst>
              <a:ext uri="{FF2B5EF4-FFF2-40B4-BE49-F238E27FC236}">
                <a16:creationId xmlns:a16="http://schemas.microsoft.com/office/drawing/2014/main" id="{7A37AE6B-9FF2-401D-85CD-D77BB7595F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6588" y="2289387"/>
            <a:ext cx="3033989" cy="1938302"/>
          </a:xfrm>
          <a:prstGeom prst="rect">
            <a:avLst/>
          </a:prstGeom>
        </p:spPr>
      </p:pic>
    </p:spTree>
    <p:extLst>
      <p:ext uri="{BB962C8B-B14F-4D97-AF65-F5344CB8AC3E}">
        <p14:creationId xmlns:p14="http://schemas.microsoft.com/office/powerpoint/2010/main" val="3214553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626D55E-122B-47BB-9320-B4D1F30057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6494" y="1616428"/>
            <a:ext cx="7071935" cy="3960284"/>
          </a:xfrm>
          <a:prstGeom prst="rect">
            <a:avLst/>
          </a:prstGeom>
        </p:spPr>
      </p:pic>
    </p:spTree>
    <p:extLst>
      <p:ext uri="{BB962C8B-B14F-4D97-AF65-F5344CB8AC3E}">
        <p14:creationId xmlns:p14="http://schemas.microsoft.com/office/powerpoint/2010/main" val="381760744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125</TotalTime>
  <Words>224</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Tahoma</vt:lpstr>
      <vt:lpstr>Wingdings 3</vt:lpstr>
      <vt:lpstr>Wisp</vt:lpstr>
      <vt:lpstr>الإسعافات الأولية </vt:lpstr>
      <vt:lpstr>مفهوم الإسعافات الأولية</vt:lpstr>
      <vt:lpstr>أماكن تقديم الإسعافات الأولية:</vt:lpstr>
      <vt:lpstr>أهداف الإسعافات الأولية:</vt:lpstr>
      <vt:lpstr>تحتوي حقيبة الإسعافات الأولية على مجموعتين: 1. الأدوات الطبية:</vt:lpstr>
      <vt:lpstr>2. الأدوية: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الإسعاف الأولي</dc:title>
  <dc:creator>N.wHaddad</dc:creator>
  <cp:lastModifiedBy>N.wHaddad</cp:lastModifiedBy>
  <cp:revision>17</cp:revision>
  <dcterms:created xsi:type="dcterms:W3CDTF">2023-09-16T05:51:05Z</dcterms:created>
  <dcterms:modified xsi:type="dcterms:W3CDTF">2023-09-21T06:29:23Z</dcterms:modified>
</cp:coreProperties>
</file>