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A60BB0-D3CB-48E7-B420-BA1FD69C4C78}" v="290" dt="2023-09-20T06:04:02.905"/>
    <p1510:client id="{565CEECD-FF76-4B83-A190-91F76FB71D39}" v="2" dt="2022-11-16T12:18:43.0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534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495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613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856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288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02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121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7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301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264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290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680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r.wikipedia.org/wiki/%D8%A5%D9%86%D8%B3%D8%A7%D9%86" TargetMode="External"/><Relationship Id="rId2" Type="http://schemas.openxmlformats.org/officeDocument/2006/relationships/hyperlink" Target="https://ar.wikipedia.org/wiki/%D8%B9%D9%86%D8%A7%D9%8A%D8%A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r.wikipedia.org/wiki/%D8%A7%D9%84%D8%A5%D8%B3%D8%B9%D8%A7%D9%81%D8%A7%D8%AA_%D8%A7%D9%84%D8%A3%D9%88%D9%84%D9%8A%D8%A9_%D8%A7%D9%84%D9%86%D9%81%D8%B3%D9%8A%D8%A9" TargetMode="External"/><Relationship Id="rId5" Type="http://schemas.openxmlformats.org/officeDocument/2006/relationships/hyperlink" Target="https://ar.wikipedia.org/wiki/%D9%88%D9%82%D8%AA" TargetMode="External"/><Relationship Id="rId4" Type="http://schemas.openxmlformats.org/officeDocument/2006/relationships/hyperlink" Target="https://ar.wikipedia.org/wiki/%D8%AD%D9%8A%D9%88%D8%A7%D9%86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r.wikipedia.org/wiki/%D8%A7%D9%84%D8%AD%D8%B1%D8%A8_%D8%A7%D9%84%D8%A3%D9%87%D9%84%D9%8A%D8%A9_%D8%A7%D9%84%D8%A3%D9%85%D8%B1%D9%8A%D9%83%D9%8A%D8%A9" TargetMode="External"/><Relationship Id="rId2" Type="http://schemas.openxmlformats.org/officeDocument/2006/relationships/hyperlink" Target="https://ar.wikipedia.org/wiki/%D9%86%D8%B2%D9%8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r.wikipedia.org/wiki/%D8%A7%D9%84%D8%B5%D9%84%D9%8A%D8%A8_%D8%A7%D9%84%D8%A3%D8%AD%D9%85%D8%B1" TargetMode="External"/><Relationship Id="rId4" Type="http://schemas.openxmlformats.org/officeDocument/2006/relationships/hyperlink" Target="https://ar.wikipedia.org/wiki/%D9%83%D9%84%D8%A7%D8%B1%D8%A7_%D8%A8%D8%A7%D8%B1%D8%AA%D9%88%D9%86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r.wikipedia.org/wiki/%D8%A5%D8%B3%D8%B9%D8%A7%D9%81_%D8%A3%D9%88%D9%84%D9%8A#cite_note-3" TargetMode="External"/><Relationship Id="rId2" Type="http://schemas.openxmlformats.org/officeDocument/2006/relationships/hyperlink" Target="https://ar.wikipedia.org/wiki/%D8%AD%D9%82%D9%8A%D8%A8%D8%A9_%D8%A7%D9%84%D8%A5%D8%B3%D8%B9%D8%A7%D9%81%D8%A7%D8%AA_%D8%A7%D9%84%D8%A3%D9%88%D9%84%D9%8A%D8%A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r.wikipedia.org/wiki/%D8%A8%D8%A7%D8%B1%D8%A7%D8%B3%D9%8A%D8%AA%D8%A7%D9%85%D9%88%D9%84" TargetMode="External"/><Relationship Id="rId4" Type="http://schemas.openxmlformats.org/officeDocument/2006/relationships/hyperlink" Target="https://ar.wikipedia.org/wiki/%D8%A3%D8%B3%D8%A8%D8%B1%D9%8A%D9%86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6595" y="2075504"/>
            <a:ext cx="10965914" cy="350276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>
                <a:cs typeface="Calibri Light"/>
              </a:rPr>
              <a:t>الاسعافات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الاوليه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57623"/>
            <a:ext cx="9144000" cy="257591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قد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يواجه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الإنسان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ظروفًا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ومواقف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صعبة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تفرض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نفسها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فجأة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ودونما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إنذار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،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وعندما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يكون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لدى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الإنسان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المعرفة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والدراية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بكيفية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التصرف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في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مثل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هذه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الظروف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والمواقف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فإن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ذلك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قد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ينقذ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حياة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إنسان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؛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تلك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الحياة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التي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لا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تقدر</a:t>
            </a:r>
            <a:r>
              <a:rPr lang="en-US" sz="24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US" sz="2400" b="1" dirty="0" err="1">
                <a:solidFill>
                  <a:srgbClr val="404040"/>
                </a:solidFill>
                <a:ea typeface="+mn-lt"/>
                <a:cs typeface="+mn-lt"/>
              </a:rPr>
              <a:t>بثمن</a:t>
            </a:r>
            <a:r>
              <a:rPr lang="en-US" sz="14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50EC4-8DAF-434F-B1C5-4C98E5CA9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900000">
            <a:off x="1611918" y="7327838"/>
            <a:ext cx="839168" cy="803044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FFC3B-0F77-8C55-5EE6-58F3CB4C2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107" y="803186"/>
            <a:ext cx="10638213" cy="524862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dirty="0" err="1"/>
              <a:t>تعريف</a:t>
            </a:r>
            <a:r>
              <a:rPr lang="en-US" dirty="0"/>
              <a:t> </a:t>
            </a:r>
            <a:r>
              <a:rPr lang="en-US" dirty="0" err="1"/>
              <a:t>الاسعافات</a:t>
            </a:r>
            <a:r>
              <a:rPr lang="en-US" dirty="0"/>
              <a:t> </a:t>
            </a:r>
            <a:r>
              <a:rPr lang="en-US" dirty="0" err="1"/>
              <a:t>الاولية</a:t>
            </a:r>
            <a:endParaRPr lang="en-US">
              <a:cs typeface="Calibri"/>
            </a:endParaRPr>
          </a:p>
          <a:p>
            <a:pPr algn="r"/>
            <a:r>
              <a:rPr lang="en-US" sz="1100" b="1" err="1">
                <a:solidFill>
                  <a:srgbClr val="202122"/>
                </a:solidFill>
                <a:latin typeface="Arial"/>
                <a:cs typeface="Arial"/>
              </a:rPr>
              <a:t>ا</a:t>
            </a:r>
            <a:r>
              <a:rPr lang="en-US" b="1" err="1">
                <a:solidFill>
                  <a:srgbClr val="202122"/>
                </a:solidFill>
                <a:latin typeface="Arial"/>
                <a:cs typeface="Arial"/>
              </a:rPr>
              <a:t>ل</a:t>
            </a:r>
            <a:r>
              <a:rPr lang="en-US" b="1" err="1">
                <a:latin typeface="Arial"/>
                <a:cs typeface="Arial"/>
              </a:rPr>
              <a:t>إسعافات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الأوَّلية</a:t>
            </a:r>
            <a:r>
              <a:rPr lang="en-US" dirty="0">
                <a:latin typeface="Arial"/>
                <a:cs typeface="Arial"/>
              </a:rPr>
              <a:t> </a:t>
            </a:r>
            <a:r>
              <a:rPr lang="en-US" err="1">
                <a:latin typeface="Arial"/>
                <a:cs typeface="Arial"/>
              </a:rPr>
              <a:t>ه</a:t>
            </a:r>
            <a:r>
              <a:rPr lang="en-US" b="1" err="1">
                <a:latin typeface="Arial"/>
                <a:cs typeface="Arial"/>
              </a:rPr>
              <a:t>ي</a:t>
            </a:r>
            <a:r>
              <a:rPr lang="en-US" b="1" dirty="0">
                <a:latin typeface="Arial"/>
                <a:cs typeface="Arial"/>
              </a:rPr>
              <a:t> </a:t>
            </a:r>
            <a:r>
              <a:rPr lang="en-US" b="1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عناية</a:t>
            </a:r>
            <a:r>
              <a:rPr lang="en-US" b="1" dirty="0">
                <a:latin typeface="Arial"/>
                <a:cs typeface="Arial"/>
              </a:rPr>
              <a:t> </a:t>
            </a:r>
            <a:r>
              <a:rPr lang="en-US" b="1" err="1">
                <a:latin typeface="Arial"/>
                <a:cs typeface="Arial"/>
              </a:rPr>
              <a:t>طبية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فورية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ومؤقتة</a:t>
            </a:r>
            <a:r>
              <a:rPr lang="en-US" b="1" dirty="0">
                <a:latin typeface="Arial"/>
                <a:cs typeface="Arial"/>
              </a:rPr>
              <a:t>؛ </a:t>
            </a:r>
            <a:r>
              <a:rPr lang="en-US" b="1" err="1">
                <a:latin typeface="Arial"/>
                <a:cs typeface="Arial"/>
              </a:rPr>
              <a:t>تقدم</a:t>
            </a:r>
            <a:r>
              <a:rPr lang="en-US" b="1" dirty="0">
                <a:latin typeface="Arial"/>
                <a:cs typeface="Arial"/>
              </a:rPr>
              <a:t> </a:t>
            </a:r>
            <a:r>
              <a:rPr lang="en-US" b="1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لإنسان</a:t>
            </a:r>
            <a:r>
              <a:rPr lang="en-US" b="1" dirty="0">
                <a:latin typeface="Arial"/>
                <a:cs typeface="Arial"/>
              </a:rPr>
              <a:t> </a:t>
            </a:r>
            <a:r>
              <a:rPr lang="en-US" b="1" err="1">
                <a:latin typeface="Arial"/>
                <a:cs typeface="Arial"/>
              </a:rPr>
              <a:t>أو</a:t>
            </a:r>
            <a:r>
              <a:rPr lang="en-US" b="1" dirty="0">
                <a:latin typeface="Arial"/>
                <a:cs typeface="Arial"/>
              </a:rPr>
              <a:t> </a:t>
            </a:r>
            <a:r>
              <a:rPr lang="en-US" b="1" dirty="0"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حيوان</a:t>
            </a:r>
            <a:r>
              <a:rPr lang="en-US" b="1" dirty="0">
                <a:latin typeface="Arial"/>
                <a:cs typeface="Arial"/>
              </a:rPr>
              <a:t> </a:t>
            </a:r>
            <a:r>
              <a:rPr lang="en-US" b="1" err="1">
                <a:latin typeface="Arial"/>
                <a:cs typeface="Arial"/>
              </a:rPr>
              <a:t>مصاب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أو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مريض.بغرض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محاولة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الوصول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به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إلى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أفضل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وضع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صحي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ممكن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بأدوات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أو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مهارات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علاجية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بسيطة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إلى</a:t>
            </a:r>
            <a:r>
              <a:rPr lang="en-US" b="1" dirty="0">
                <a:latin typeface="Arial"/>
                <a:cs typeface="Arial"/>
              </a:rPr>
              <a:t> </a:t>
            </a:r>
            <a:r>
              <a:rPr lang="en-US" b="1" dirty="0">
                <a:latin typeface="Arial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وقت</a:t>
            </a:r>
            <a:r>
              <a:rPr lang="en-US" b="1" dirty="0">
                <a:latin typeface="Arial"/>
                <a:cs typeface="Arial"/>
              </a:rPr>
              <a:t> </a:t>
            </a:r>
            <a:r>
              <a:rPr lang="en-US" b="1" err="1">
                <a:latin typeface="Arial"/>
                <a:cs typeface="Arial"/>
              </a:rPr>
              <a:t>وصول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المساعدة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الطبية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الكاملة</a:t>
            </a:r>
            <a:r>
              <a:rPr lang="en-US" b="1" dirty="0">
                <a:latin typeface="Arial"/>
                <a:cs typeface="Arial"/>
              </a:rPr>
              <a:t>. </a:t>
            </a:r>
            <a:r>
              <a:rPr lang="en-US" b="1" err="1">
                <a:latin typeface="Arial"/>
                <a:cs typeface="Arial"/>
              </a:rPr>
              <a:t>وهي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في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العادة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عبارة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عن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مجموعة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خطوات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طبية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بسيطة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ولكنها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في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العادة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تؤدي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إلى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إنقاذ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حياة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المصاب</a:t>
            </a:r>
            <a:r>
              <a:rPr lang="en-US" b="1" dirty="0">
                <a:latin typeface="Arial"/>
                <a:cs typeface="Arial"/>
              </a:rPr>
              <a:t>، </a:t>
            </a:r>
            <a:r>
              <a:rPr lang="en-US" b="1" err="1">
                <a:latin typeface="Arial"/>
                <a:cs typeface="Arial"/>
              </a:rPr>
              <a:t>الشخص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الذي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يقوم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بعملية</a:t>
            </a:r>
            <a:r>
              <a:rPr lang="en-US" b="1" dirty="0">
                <a:latin typeface="Arial"/>
                <a:cs typeface="Arial"/>
              </a:rPr>
              <a:t> </a:t>
            </a:r>
            <a:r>
              <a:rPr lang="en-US" b="1" dirty="0">
                <a:latin typeface="Arial"/>
                <a:cs typeface="Arial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الإسعاف</a:t>
            </a:r>
            <a:r>
              <a:rPr lang="en-US" b="1" dirty="0">
                <a:latin typeface="Arial"/>
                <a:cs typeface="Arial"/>
              </a:rPr>
              <a:t> </a:t>
            </a:r>
            <a:r>
              <a:rPr lang="en-US" b="1" err="1">
                <a:latin typeface="Arial"/>
                <a:cs typeface="Arial"/>
              </a:rPr>
              <a:t>الأولي</a:t>
            </a:r>
            <a:r>
              <a:rPr lang="en-US" b="1" dirty="0">
                <a:latin typeface="Arial"/>
                <a:cs typeface="Arial"/>
              </a:rPr>
              <a:t> (</a:t>
            </a:r>
            <a:r>
              <a:rPr lang="en-US" b="1" err="1">
                <a:latin typeface="Arial"/>
                <a:cs typeface="Arial"/>
              </a:rPr>
              <a:t>المُسعِف</a:t>
            </a:r>
            <a:r>
              <a:rPr lang="en-US" b="1" dirty="0">
                <a:latin typeface="Arial"/>
                <a:cs typeface="Arial"/>
              </a:rPr>
              <a:t>) </a:t>
            </a:r>
            <a:r>
              <a:rPr lang="en-US" b="1" err="1">
                <a:latin typeface="Arial"/>
                <a:cs typeface="Arial"/>
              </a:rPr>
              <a:t>ليس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بحاجة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إلى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مهارات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أو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تقنيات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طبية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عالية</a:t>
            </a:r>
            <a:r>
              <a:rPr lang="en-US" b="1" dirty="0">
                <a:latin typeface="Arial"/>
                <a:cs typeface="Arial"/>
              </a:rPr>
              <a:t>، </a:t>
            </a:r>
            <a:r>
              <a:rPr lang="en-US" b="1" err="1">
                <a:latin typeface="Arial"/>
                <a:cs typeface="Arial"/>
              </a:rPr>
              <a:t>حيث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يكفيه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التدرب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على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مهارات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القيام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بالإسعاف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من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خلال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استعمال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الحد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الأدنى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من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المعدات</a:t>
            </a:r>
            <a:r>
              <a:rPr lang="en-US" sz="1100" dirty="0">
                <a:solidFill>
                  <a:srgbClr val="202122"/>
                </a:solidFill>
                <a:latin typeface="Arial"/>
                <a:cs typeface="Arial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331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1AA0D-5631-9F04-58F4-ADE3D9172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2313" y="235728"/>
            <a:ext cx="2104846" cy="103488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0E988-510C-2068-7A6C-37A79FAA0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265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2400" b="1" dirty="0" err="1">
                <a:solidFill>
                  <a:srgbClr val="000000"/>
                </a:solidFill>
                <a:latin typeface="Arial"/>
                <a:cs typeface="Arial"/>
              </a:rPr>
              <a:t>اهداف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الاسعاف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الاولي</a:t>
            </a:r>
            <a:r>
              <a:rPr lang="en-US" sz="2400" dirty="0">
                <a:solidFill>
                  <a:srgbClr val="202122"/>
                </a:solidFill>
                <a:latin typeface="Arial"/>
                <a:cs typeface="Arial"/>
              </a:rPr>
              <a:t> </a:t>
            </a:r>
            <a:endParaRPr lang="en-US" sz="2400" b="1">
              <a:solidFill>
                <a:srgbClr val="202122"/>
              </a:solidFill>
              <a:latin typeface="Arial"/>
              <a:cs typeface="Arial"/>
            </a:endParaRPr>
          </a:p>
          <a:p>
            <a:pPr algn="r"/>
            <a:endParaRPr lang="en-US" sz="1100" dirty="0">
              <a:solidFill>
                <a:srgbClr val="202122"/>
              </a:solidFill>
              <a:latin typeface="Arial"/>
              <a:cs typeface="Arial"/>
            </a:endParaRPr>
          </a:p>
          <a:p>
            <a:pPr algn="r"/>
            <a:r>
              <a:rPr lang="en-US" sz="1100" dirty="0">
                <a:solidFill>
                  <a:srgbClr val="202122"/>
                </a:solidFill>
                <a:latin typeface="Arial"/>
                <a:cs typeface="Arial"/>
              </a:rPr>
              <a:t>   </a:t>
            </a:r>
            <a:r>
              <a:rPr lang="en-US" sz="2000" err="1">
                <a:solidFill>
                  <a:srgbClr val="202122"/>
                </a:solidFill>
                <a:latin typeface="Arial"/>
                <a:cs typeface="Arial"/>
              </a:rPr>
              <a:t>ال</a:t>
            </a:r>
            <a:r>
              <a:rPr lang="en-US" sz="2000" b="1" err="1">
                <a:solidFill>
                  <a:srgbClr val="202122"/>
                </a:solidFill>
                <a:latin typeface="Arial"/>
                <a:cs typeface="Arial"/>
              </a:rPr>
              <a:t>ه</a:t>
            </a:r>
            <a:r>
              <a:rPr lang="en-US" sz="2000" b="1" err="1">
                <a:latin typeface="Arial"/>
                <a:cs typeface="Arial"/>
              </a:rPr>
              <a:t>دف</a:t>
            </a:r>
            <a:r>
              <a:rPr lang="en-US" sz="2000" b="1" dirty="0">
                <a:latin typeface="Arial"/>
                <a:cs typeface="Arial"/>
              </a:rPr>
              <a:t> </a:t>
            </a:r>
            <a:r>
              <a:rPr lang="en-US" sz="2000" b="1" err="1">
                <a:latin typeface="Arial"/>
                <a:cs typeface="Arial"/>
              </a:rPr>
              <a:t>الأساسي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للإسعافات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الأولية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هو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منع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الوفاة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أو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التدهور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والإصابة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الخطيرة</a:t>
            </a:r>
            <a:r>
              <a:rPr lang="en-US" sz="2400" b="1" dirty="0">
                <a:latin typeface="Arial"/>
                <a:cs typeface="Arial"/>
              </a:rPr>
              <a:t>. </a:t>
            </a:r>
            <a:r>
              <a:rPr lang="en-US" sz="2400" b="1" err="1">
                <a:latin typeface="Arial"/>
                <a:cs typeface="Arial"/>
              </a:rPr>
              <a:t>يمكن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تلخيص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الأهداف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الرئيسية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للإسعافات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الأولية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في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ثلاث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نقاط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أساسية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هي</a:t>
            </a:r>
            <a:r>
              <a:rPr lang="en-US" sz="2400" b="1" dirty="0">
                <a:latin typeface="Arial"/>
                <a:cs typeface="Arial"/>
              </a:rPr>
              <a:t>:</a:t>
            </a:r>
            <a:endParaRPr lang="en-US" sz="2400" b="1">
              <a:cs typeface="Calibri" panose="020F0502020204030204"/>
            </a:endParaRPr>
          </a:p>
          <a:p>
            <a:pPr algn="r"/>
            <a:r>
              <a:rPr lang="en-US" sz="2400" b="1" dirty="0" err="1">
                <a:latin typeface="Arial"/>
                <a:cs typeface="Arial"/>
              </a:rPr>
              <a:t>المحافظة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على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الحياة</a:t>
            </a:r>
            <a:endParaRPr lang="en-US" sz="2400" b="1">
              <a:cs typeface="Calibri" panose="020F0502020204030204"/>
            </a:endParaRPr>
          </a:p>
          <a:p>
            <a:pPr algn="r"/>
            <a:r>
              <a:rPr lang="en-US" sz="2400" b="1" dirty="0" err="1">
                <a:latin typeface="Arial"/>
                <a:cs typeface="Arial"/>
              </a:rPr>
              <a:t>وقف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حدوث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الأذى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أو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الضرر</a:t>
            </a:r>
            <a:r>
              <a:rPr lang="en-US" sz="2400" b="1" dirty="0">
                <a:latin typeface="Arial"/>
                <a:cs typeface="Arial"/>
              </a:rPr>
              <a:t>، </a:t>
            </a:r>
            <a:r>
              <a:rPr lang="en-US" sz="2400" b="1" dirty="0" err="1">
                <a:latin typeface="Arial"/>
                <a:cs typeface="Arial"/>
              </a:rPr>
              <a:t>كإبعاد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المريض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عن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مصدر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الأذى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أو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مكان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الحادث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والضغط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على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الجروح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لإيقاف</a:t>
            </a:r>
            <a:r>
              <a:rPr lang="en-US" sz="2400" b="1" dirty="0">
                <a:latin typeface="Arial"/>
                <a:cs typeface="Arial"/>
              </a:rPr>
              <a:t> </a:t>
            </a:r>
            <a:r>
              <a:rPr lang="en-US" sz="2400" b="1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النزف</a:t>
            </a:r>
            <a:r>
              <a:rPr lang="en-US" sz="2400" b="1" dirty="0">
                <a:latin typeface="Arial"/>
                <a:cs typeface="Arial"/>
              </a:rPr>
              <a:t>.</a:t>
            </a:r>
            <a:endParaRPr lang="en-US" sz="2400" b="1">
              <a:cs typeface="Calibri" panose="020F0502020204030204"/>
            </a:endParaRPr>
          </a:p>
          <a:p>
            <a:pPr algn="r"/>
            <a:r>
              <a:rPr lang="en-US" sz="2400" b="1" dirty="0" err="1">
                <a:latin typeface="Arial"/>
                <a:cs typeface="Arial"/>
              </a:rPr>
              <a:t>تعزيز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الشفاء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من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خلال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توفير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العلاج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الأولي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للإصابة</a:t>
            </a:r>
            <a:r>
              <a:rPr lang="en-US" sz="2400" b="1" dirty="0">
                <a:latin typeface="Arial"/>
                <a:cs typeface="Arial"/>
              </a:rPr>
              <a:t>.</a:t>
            </a:r>
            <a:endParaRPr lang="en-US" sz="2400" b="1">
              <a:cs typeface="Calibri" panose="020F0502020204030204"/>
            </a:endParaRPr>
          </a:p>
          <a:p>
            <a:pPr algn="r"/>
            <a:r>
              <a:rPr lang="en-US" sz="2400" b="1" dirty="0" err="1">
                <a:latin typeface="Arial"/>
                <a:cs typeface="Arial"/>
              </a:rPr>
              <a:t>كان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للحروب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والصراعات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المسلحة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الدور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الأكبر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في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تطوير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مفهوم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الإسعاف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الأولي</a:t>
            </a:r>
            <a:r>
              <a:rPr lang="en-US" sz="2400" b="1" dirty="0">
                <a:latin typeface="Arial"/>
                <a:cs typeface="Arial"/>
              </a:rPr>
              <a:t>، </a:t>
            </a:r>
            <a:r>
              <a:rPr lang="en-US" sz="2400" b="1" dirty="0" err="1">
                <a:latin typeface="Arial"/>
                <a:cs typeface="Arial"/>
              </a:rPr>
              <a:t>فقد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دفعت</a:t>
            </a:r>
            <a:r>
              <a:rPr lang="en-US" sz="2400" b="1" dirty="0">
                <a:latin typeface="Arial"/>
                <a:cs typeface="Arial"/>
              </a:rPr>
              <a:t> </a:t>
            </a:r>
            <a:r>
              <a:rPr lang="en-US" sz="2400" b="1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الحرب الأهلية الأمريكية</a:t>
            </a:r>
            <a:r>
              <a:rPr lang="en-US" sz="2400" b="1" dirty="0">
                <a:latin typeface="Arial"/>
                <a:cs typeface="Arial"/>
              </a:rPr>
              <a:t> </a:t>
            </a:r>
            <a:r>
              <a:rPr lang="en-US" sz="2400" b="1" dirty="0"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كلارا بارتون</a:t>
            </a:r>
            <a:r>
              <a:rPr lang="en-US" sz="2400" b="1" dirty="0">
                <a:latin typeface="Arial"/>
                <a:cs typeface="Arial"/>
              </a:rPr>
              <a:t> </a:t>
            </a:r>
            <a:r>
              <a:rPr lang="en-US" sz="2400" b="1" dirty="0" err="1">
                <a:latin typeface="Arial"/>
                <a:cs typeface="Arial"/>
              </a:rPr>
              <a:t>إلى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تنظيم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ما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بات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يعرف</a:t>
            </a:r>
            <a:r>
              <a:rPr lang="en-US" sz="2400" b="1" dirty="0">
                <a:latin typeface="Arial"/>
                <a:cs typeface="Arial"/>
              </a:rPr>
              <a:t> </a:t>
            </a:r>
            <a:r>
              <a:rPr lang="en-US" sz="2400" b="1" dirty="0">
                <a:latin typeface="Arial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بالصليب الأحمر</a:t>
            </a:r>
            <a:r>
              <a:rPr lang="en-US" sz="2400" b="1" dirty="0">
                <a:latin typeface="Arial"/>
                <a:cs typeface="Arial"/>
              </a:rPr>
              <a:t> </a:t>
            </a:r>
            <a:r>
              <a:rPr lang="en-US" sz="2400" b="1" dirty="0" err="1">
                <a:latin typeface="Arial"/>
                <a:cs typeface="Arial"/>
              </a:rPr>
              <a:t>الأمريكي</a:t>
            </a:r>
            <a:r>
              <a:rPr lang="en-US" sz="1100" b="1" dirty="0">
                <a:solidFill>
                  <a:srgbClr val="202122"/>
                </a:solidFill>
                <a:latin typeface="Arial"/>
                <a:cs typeface="Arial"/>
              </a:rPr>
              <a:t>.</a:t>
            </a:r>
            <a:endParaRPr lang="en-US" b="1">
              <a:cs typeface="Calibri" panose="020F0502020204030204"/>
            </a:endParaRPr>
          </a:p>
          <a:p>
            <a:pPr algn="r"/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2644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7CD70-18F0-B914-B2B3-C5BD193D4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err="1">
                <a:cs typeface="Calibri Light"/>
              </a:rPr>
              <a:t>لوازم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الاسعافات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 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F1B6D-FC11-EE19-942E-B2DD60F5A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2985"/>
            <a:ext cx="10990052" cy="6047864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algn="r"/>
            <a:r>
              <a:rPr lang="en-US" sz="1100" dirty="0">
                <a:solidFill>
                  <a:srgbClr val="202122"/>
                </a:solidFill>
                <a:latin typeface="Arial"/>
                <a:cs typeface="Arial"/>
              </a:rPr>
              <a:t>ال</a:t>
            </a:r>
            <a:r>
              <a:rPr lang="en-US" sz="2000" b="1" dirty="0">
                <a:solidFill>
                  <a:srgbClr val="202122"/>
                </a:solidFill>
                <a:latin typeface="Arial"/>
                <a:cs typeface="Arial"/>
              </a:rPr>
              <a:t>ا</a:t>
            </a:r>
            <a:r>
              <a:rPr lang="en-US" sz="2000" b="1" dirty="0">
                <a:latin typeface="Arial"/>
                <a:cs typeface="Arial"/>
              </a:rPr>
              <a:t>1ح</a:t>
            </a:r>
            <a:r>
              <a:rPr lang="en-US" sz="2400" b="1" dirty="0">
                <a:latin typeface="Arial"/>
                <a:cs typeface="Arial"/>
              </a:rPr>
              <a:t>تفاظ </a:t>
            </a:r>
            <a:r>
              <a:rPr lang="en-US" sz="2400" b="1" err="1">
                <a:latin typeface="Arial"/>
                <a:cs typeface="Arial"/>
              </a:rPr>
              <a:t>بصيدلية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صغيرة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للإسعافات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الأولية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في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المنزل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أو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في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السيارة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أو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مكان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العمل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أمر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هام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وضروري</a:t>
            </a:r>
            <a:r>
              <a:rPr lang="en-US" sz="2400" b="1" dirty="0">
                <a:latin typeface="Arial"/>
                <a:cs typeface="Arial"/>
              </a:rPr>
              <a:t>، </a:t>
            </a:r>
            <a:r>
              <a:rPr lang="en-US" sz="2400" b="1" err="1">
                <a:latin typeface="Arial"/>
                <a:cs typeface="Arial"/>
              </a:rPr>
              <a:t>بعض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الأدوات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الأساسية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التي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ينصح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بأن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تكون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في</a:t>
            </a:r>
            <a:r>
              <a:rPr lang="en-US" sz="2400" b="1" dirty="0">
                <a:latin typeface="Arial"/>
                <a:cs typeface="Arial"/>
              </a:rPr>
              <a:t> </a:t>
            </a:r>
            <a:r>
              <a:rPr lang="en-US" sz="2400" b="1" dirty="0"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حقيبة الإسعاف</a:t>
            </a:r>
            <a:r>
              <a:rPr lang="en-US" sz="2400" b="1" dirty="0">
                <a:latin typeface="Arial"/>
                <a:cs typeface="Arial"/>
              </a:rPr>
              <a:t> </a:t>
            </a:r>
            <a:r>
              <a:rPr lang="en-US" sz="2400" b="1" err="1">
                <a:latin typeface="Arial"/>
                <a:cs typeface="Arial"/>
              </a:rPr>
              <a:t>سواء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في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البيت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أو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السيارة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ومنها</a:t>
            </a:r>
            <a:r>
              <a:rPr lang="en-US" sz="2400" b="1" dirty="0">
                <a:latin typeface="Arial"/>
                <a:cs typeface="Arial"/>
              </a:rPr>
              <a:t>:</a:t>
            </a:r>
            <a:r>
              <a:rPr lang="en-US" sz="2400" b="1" baseline="30000" dirty="0"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[3]</a:t>
            </a:r>
            <a:endParaRPr lang="en-US" sz="2400" b="1">
              <a:cs typeface="Calibri" panose="020F0502020204030204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r"/>
            <a:r>
              <a:rPr lang="en-US" sz="2400" b="1" err="1">
                <a:latin typeface="Arial"/>
                <a:cs typeface="Arial"/>
              </a:rPr>
              <a:t>ضمادات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معقمة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بأحجام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مختلفة</a:t>
            </a:r>
            <a:r>
              <a:rPr lang="en-US" sz="2400" b="1" dirty="0">
                <a:latin typeface="Arial"/>
                <a:cs typeface="Arial"/>
              </a:rPr>
              <a:t>.</a:t>
            </a:r>
            <a:endParaRPr lang="en-US" sz="2400" b="1">
              <a:cs typeface="Calibri" panose="020F0502020204030204"/>
            </a:endParaRPr>
          </a:p>
          <a:p>
            <a:pPr algn="r"/>
            <a:r>
              <a:rPr lang="en-US" sz="2400" b="1" err="1">
                <a:latin typeface="Arial"/>
                <a:cs typeface="Arial"/>
              </a:rPr>
              <a:t>أشرطة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طبية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مسامية</a:t>
            </a:r>
            <a:r>
              <a:rPr lang="en-US" sz="2400" b="1" dirty="0">
                <a:latin typeface="Arial"/>
                <a:cs typeface="Arial"/>
              </a:rPr>
              <a:t>.</a:t>
            </a:r>
            <a:endParaRPr lang="en-US" sz="2400" b="1">
              <a:cs typeface="Calibri" panose="020F0502020204030204"/>
            </a:endParaRPr>
          </a:p>
          <a:p>
            <a:pPr algn="r"/>
            <a:r>
              <a:rPr lang="en-US" sz="2400" b="1" err="1">
                <a:latin typeface="Arial"/>
                <a:cs typeface="Arial"/>
              </a:rPr>
              <a:t>عصابات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مثلثة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الشكل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لتثبيت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الضمادات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أو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لتدلى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من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العنق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لحمل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الذراع</a:t>
            </a:r>
            <a:r>
              <a:rPr lang="en-US" sz="2400" b="1" dirty="0">
                <a:latin typeface="Arial"/>
                <a:cs typeface="Arial"/>
              </a:rPr>
              <a:t>.</a:t>
            </a:r>
            <a:endParaRPr lang="en-US" sz="2400" b="1">
              <a:cs typeface="Calibri" panose="020F0502020204030204"/>
            </a:endParaRPr>
          </a:p>
          <a:p>
            <a:pPr algn="r"/>
            <a:r>
              <a:rPr lang="en-US" sz="2400" b="1" err="1">
                <a:latin typeface="Arial"/>
                <a:cs typeface="Arial"/>
              </a:rPr>
              <a:t>قطن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طبي</a:t>
            </a:r>
            <a:r>
              <a:rPr lang="en-US" sz="2400" b="1" dirty="0">
                <a:latin typeface="Arial"/>
                <a:cs typeface="Arial"/>
              </a:rPr>
              <a:t>.</a:t>
            </a:r>
            <a:endParaRPr lang="en-US" sz="2400" b="1">
              <a:cs typeface="Calibri" panose="020F0502020204030204"/>
            </a:endParaRPr>
          </a:p>
          <a:p>
            <a:pPr algn="r"/>
            <a:r>
              <a:rPr lang="en-US" sz="2400" b="1" err="1">
                <a:latin typeface="Arial"/>
                <a:cs typeface="Arial"/>
              </a:rPr>
              <a:t>دهون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الكالامين</a:t>
            </a:r>
            <a:r>
              <a:rPr lang="en-US" sz="2400" b="1" dirty="0">
                <a:latin typeface="Arial"/>
                <a:cs typeface="Arial"/>
              </a:rPr>
              <a:t>، </a:t>
            </a:r>
            <a:r>
              <a:rPr lang="en-US" sz="2400" b="1" err="1">
                <a:latin typeface="Arial"/>
                <a:cs typeface="Arial"/>
              </a:rPr>
              <a:t>لعلاج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مشاكل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الجلد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وحروق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الشمس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واللسعات</a:t>
            </a:r>
            <a:r>
              <a:rPr lang="en-US" sz="2400" b="1" dirty="0">
                <a:latin typeface="Arial"/>
                <a:cs typeface="Arial"/>
              </a:rPr>
              <a:t>.</a:t>
            </a:r>
            <a:endParaRPr lang="en-US" sz="2400" b="1">
              <a:cs typeface="Calibri" panose="020F0502020204030204"/>
            </a:endParaRPr>
          </a:p>
          <a:p>
            <a:pPr algn="r"/>
            <a:r>
              <a:rPr lang="en-US" sz="2400" b="1" err="1">
                <a:latin typeface="Arial"/>
                <a:cs typeface="Arial"/>
              </a:rPr>
              <a:t>حبوب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مسكنة</a:t>
            </a:r>
            <a:r>
              <a:rPr lang="en-US" sz="2400" b="1" dirty="0">
                <a:latin typeface="Arial"/>
                <a:cs typeface="Arial"/>
              </a:rPr>
              <a:t> (</a:t>
            </a:r>
            <a:r>
              <a:rPr lang="en-US" sz="2400" b="1" dirty="0"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كالأسبرين</a:t>
            </a:r>
            <a:r>
              <a:rPr lang="en-US" sz="2400" b="1" dirty="0">
                <a:latin typeface="Arial"/>
                <a:cs typeface="Arial"/>
              </a:rPr>
              <a:t> </a:t>
            </a:r>
            <a:r>
              <a:rPr lang="en-US" sz="2400" b="1" err="1">
                <a:latin typeface="Arial"/>
                <a:cs typeface="Arial"/>
              </a:rPr>
              <a:t>أو</a:t>
            </a:r>
            <a:r>
              <a:rPr lang="en-US" sz="2400" b="1" dirty="0">
                <a:latin typeface="Arial"/>
                <a:cs typeface="Arial"/>
              </a:rPr>
              <a:t> </a:t>
            </a:r>
            <a:r>
              <a:rPr lang="en-US" sz="2400" b="1" dirty="0">
                <a:latin typeface="Arial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باراسيتامول</a:t>
            </a:r>
            <a:r>
              <a:rPr lang="en-US" sz="2400" b="1" dirty="0">
                <a:latin typeface="Arial"/>
                <a:cs typeface="Arial"/>
              </a:rPr>
              <a:t>)</a:t>
            </a:r>
            <a:endParaRPr lang="en-US" sz="2400" b="1">
              <a:cs typeface="Calibri" panose="020F0502020204030204"/>
            </a:endParaRPr>
          </a:p>
          <a:p>
            <a:pPr algn="r"/>
            <a:r>
              <a:rPr lang="en-US" sz="2400" b="1" err="1">
                <a:latin typeface="Arial"/>
                <a:cs typeface="Arial"/>
              </a:rPr>
              <a:t>ملقط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ومقص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ودبابيس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التثبيت</a:t>
            </a:r>
            <a:r>
              <a:rPr lang="en-US" sz="2400" b="1" dirty="0">
                <a:latin typeface="Arial"/>
                <a:cs typeface="Arial"/>
              </a:rPr>
              <a:t>.</a:t>
            </a:r>
            <a:endParaRPr lang="en-US" sz="2400" b="1">
              <a:cs typeface="Calibri" panose="020F0502020204030204"/>
            </a:endParaRPr>
          </a:p>
          <a:p>
            <a:pPr algn="r"/>
            <a:r>
              <a:rPr lang="en-US" sz="2400" b="1" err="1">
                <a:latin typeface="Arial"/>
                <a:cs typeface="Arial"/>
              </a:rPr>
              <a:t>ميزان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حراري</a:t>
            </a:r>
            <a:r>
              <a:rPr lang="en-US" sz="2400" b="1" dirty="0">
                <a:latin typeface="Arial"/>
                <a:cs typeface="Arial"/>
              </a:rPr>
              <a:t> (</a:t>
            </a:r>
            <a:r>
              <a:rPr lang="en-US" sz="2400" b="1" err="1">
                <a:latin typeface="Arial"/>
                <a:cs typeface="Arial"/>
              </a:rPr>
              <a:t>ترمومتر</a:t>
            </a:r>
            <a:r>
              <a:rPr lang="en-US" sz="2400" b="1" dirty="0">
                <a:latin typeface="Arial"/>
                <a:cs typeface="Arial"/>
              </a:rPr>
              <a:t>) </a:t>
            </a:r>
            <a:r>
              <a:rPr lang="en-US" sz="2400" b="1" err="1">
                <a:latin typeface="Arial"/>
                <a:cs typeface="Arial"/>
              </a:rPr>
              <a:t>يفضل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أن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يكون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نوعين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الأول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ميزان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حرارة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عادي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للبالغين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والآخر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ميزان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حرارة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شرجي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لقياس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الحرارة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للأطفال</a:t>
            </a:r>
            <a:r>
              <a:rPr lang="en-US" sz="2400" b="1" dirty="0">
                <a:latin typeface="Arial"/>
                <a:cs typeface="Arial"/>
              </a:rPr>
              <a:t>.</a:t>
            </a:r>
            <a:endParaRPr lang="en-US" sz="2400" b="1">
              <a:cs typeface="Calibri" panose="020F0502020204030204"/>
            </a:endParaRPr>
          </a:p>
          <a:p>
            <a:pPr algn="r"/>
            <a:r>
              <a:rPr lang="en-US" sz="2400" b="1" err="1">
                <a:latin typeface="Arial"/>
                <a:cs typeface="Arial"/>
              </a:rPr>
              <a:t>محلول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مطهر</a:t>
            </a:r>
            <a:r>
              <a:rPr lang="en-US" sz="2400" b="1" dirty="0">
                <a:latin typeface="Arial"/>
                <a:cs typeface="Arial"/>
              </a:rPr>
              <a:t>.</a:t>
            </a:r>
            <a:endParaRPr lang="en-US" sz="2400" b="1">
              <a:cs typeface="Calibri" panose="020F0502020204030204"/>
            </a:endParaRPr>
          </a:p>
          <a:p>
            <a:pPr algn="r"/>
            <a:r>
              <a:rPr lang="en-US" sz="2400" b="1" err="1">
                <a:latin typeface="Arial"/>
                <a:cs typeface="Arial"/>
              </a:rPr>
              <a:t>لاصقات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جروح</a:t>
            </a:r>
            <a:r>
              <a:rPr lang="en-US" sz="2400" b="1" dirty="0">
                <a:latin typeface="Arial"/>
                <a:cs typeface="Arial"/>
              </a:rPr>
              <a:t>.</a:t>
            </a:r>
            <a:endParaRPr lang="en-US" sz="2400" b="1">
              <a:cs typeface="Calibri" panose="020F0502020204030204"/>
            </a:endParaRPr>
          </a:p>
          <a:p>
            <a:pPr algn="r"/>
            <a:r>
              <a:rPr lang="en-US" sz="2400" b="1" err="1">
                <a:latin typeface="Arial"/>
                <a:cs typeface="Arial"/>
              </a:rPr>
              <a:t>كمادات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يمكن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تبريدها</a:t>
            </a:r>
            <a:r>
              <a:rPr lang="en-US" sz="2400" b="1" dirty="0">
                <a:latin typeface="Arial"/>
                <a:cs typeface="Arial"/>
              </a:rPr>
              <a:t>.</a:t>
            </a:r>
            <a:endParaRPr lang="en-US" sz="2400" b="1">
              <a:cs typeface="Calibri" panose="020F0502020204030204"/>
            </a:endParaRPr>
          </a:p>
          <a:p>
            <a:pPr algn="r"/>
            <a:r>
              <a:rPr lang="en-US" sz="2400" b="1" err="1">
                <a:latin typeface="Arial"/>
                <a:cs typeface="Arial"/>
              </a:rPr>
              <a:t>دواء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خافض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للحرارة</a:t>
            </a:r>
            <a:r>
              <a:rPr lang="en-US" sz="2400" b="1" dirty="0">
                <a:latin typeface="Arial"/>
                <a:cs typeface="Arial"/>
              </a:rPr>
              <a:t>.</a:t>
            </a:r>
            <a:endParaRPr lang="en-US" sz="2400" b="1">
              <a:cs typeface="Calibri" panose="020F0502020204030204"/>
            </a:endParaRPr>
          </a:p>
          <a:p>
            <a:pPr algn="r"/>
            <a:r>
              <a:rPr lang="en-US" sz="2400" b="1" err="1">
                <a:latin typeface="Arial"/>
                <a:cs typeface="Arial"/>
              </a:rPr>
              <a:t>مرهم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جروح</a:t>
            </a:r>
            <a:r>
              <a:rPr lang="en-US" sz="2400" b="1" dirty="0">
                <a:latin typeface="Arial"/>
                <a:cs typeface="Arial"/>
              </a:rPr>
              <a:t>.</a:t>
            </a:r>
            <a:endParaRPr lang="en-US" sz="2400" b="1">
              <a:cs typeface="Calibri" panose="020F0502020204030204"/>
            </a:endParaRPr>
          </a:p>
          <a:p>
            <a:pPr algn="r"/>
            <a:r>
              <a:rPr lang="en-US" sz="2400" b="1" err="1">
                <a:latin typeface="Arial"/>
                <a:cs typeface="Arial"/>
              </a:rPr>
              <a:t>مصباح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وورقة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وقلم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لتدوين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الملاحظات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err="1">
                <a:latin typeface="Arial"/>
                <a:cs typeface="Arial"/>
              </a:rPr>
              <a:t>الها</a:t>
            </a:r>
            <a:r>
              <a:rPr lang="en-US" sz="2400" err="1">
                <a:latin typeface="Arial"/>
                <a:cs typeface="Arial"/>
              </a:rPr>
              <a:t>مة</a:t>
            </a:r>
            <a:r>
              <a:rPr lang="en-US" sz="2400" dirty="0">
                <a:solidFill>
                  <a:srgbClr val="202122"/>
                </a:solidFill>
                <a:latin typeface="Arial"/>
                <a:cs typeface="Arial"/>
              </a:rPr>
              <a:t>.</a:t>
            </a:r>
            <a:endParaRPr lang="en-US" sz="2400">
              <a:cs typeface="Calibri"/>
            </a:endParaRPr>
          </a:p>
          <a:p>
            <a:pPr algn="r"/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5656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red cross on a white background&#10;&#10;Description automatically generated">
            <a:extLst>
              <a:ext uri="{FF2B5EF4-FFF2-40B4-BE49-F238E27FC236}">
                <a16:creationId xmlns:a16="http://schemas.microsoft.com/office/drawing/2014/main" id="{FF6B5CFA-36D3-3BBD-C716-325720E356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5905500" y="230038"/>
            <a:ext cx="5758131" cy="2631056"/>
          </a:xfrm>
          <a:prstGeom prst="rect">
            <a:avLst/>
          </a:prstGeom>
        </p:spPr>
      </p:pic>
      <p:pic>
        <p:nvPicPr>
          <p:cNvPr id="3" name="Picture 2" descr="A screenshot of a phone&#10;&#10;Description automatically generated">
            <a:extLst>
              <a:ext uri="{FF2B5EF4-FFF2-40B4-BE49-F238E27FC236}">
                <a16:creationId xmlns:a16="http://schemas.microsoft.com/office/drawing/2014/main" id="{84FBFE00-FBA8-E797-09F1-46F8D985A9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457" y="173120"/>
            <a:ext cx="5158596" cy="5850402"/>
          </a:xfrm>
          <a:prstGeom prst="rect">
            <a:avLst/>
          </a:prstGeom>
        </p:spPr>
      </p:pic>
      <p:pic>
        <p:nvPicPr>
          <p:cNvPr id="4" name="Picture 3" descr="A white box with a stethoscope and a thermometer&#10;&#10;Description automatically generated">
            <a:extLst>
              <a:ext uri="{FF2B5EF4-FFF2-40B4-BE49-F238E27FC236}">
                <a16:creationId xmlns:a16="http://schemas.microsoft.com/office/drawing/2014/main" id="{920D519B-F238-9160-844F-4157912E65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8665" y="2859721"/>
            <a:ext cx="3217652" cy="3467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643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الاسعافات الاوليه    </vt:lpstr>
      <vt:lpstr>PowerPoint Presentation</vt:lpstr>
      <vt:lpstr>PowerPoint Presentation</vt:lpstr>
      <vt:lpstr>لوازم الاسعافات    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119</cp:revision>
  <dcterms:created xsi:type="dcterms:W3CDTF">2022-11-16T12:18:07Z</dcterms:created>
  <dcterms:modified xsi:type="dcterms:W3CDTF">2023-09-20T08:16:49Z</dcterms:modified>
</cp:coreProperties>
</file>