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B5474-A2A0-DF30-A9E7-B4E8EB38A0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218312D-8205-5ADA-617C-DD9766B860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927353F-E780-1264-C5B8-C8B90E193EDA}"/>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5" name="Footer Placeholder 4">
            <a:extLst>
              <a:ext uri="{FF2B5EF4-FFF2-40B4-BE49-F238E27FC236}">
                <a16:creationId xmlns:a16="http://schemas.microsoft.com/office/drawing/2014/main" id="{392B2461-1CCF-0A67-6BE6-4109C74194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1DECB2-AB18-6DC3-C05E-41572C9CFABB}"/>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3233041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D17DF-410E-4D75-BC78-8AEA49EC9A5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5CA340-4A46-1557-B446-E721889019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E7F950-47C2-4F72-707F-9BCCCF3AF1D9}"/>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5" name="Footer Placeholder 4">
            <a:extLst>
              <a:ext uri="{FF2B5EF4-FFF2-40B4-BE49-F238E27FC236}">
                <a16:creationId xmlns:a16="http://schemas.microsoft.com/office/drawing/2014/main" id="{01497568-73A7-ACA1-0660-22E8BB02A3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582898-F2C3-BD3D-F6FA-9B89675FADC3}"/>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523522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ABAA65-579A-AB03-FC15-4573B9DAF17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A85819-A70B-7B39-208B-CDC72BD497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E163E0-F03A-40B2-1856-EEBAB5075970}"/>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5" name="Footer Placeholder 4">
            <a:extLst>
              <a:ext uri="{FF2B5EF4-FFF2-40B4-BE49-F238E27FC236}">
                <a16:creationId xmlns:a16="http://schemas.microsoft.com/office/drawing/2014/main" id="{71F1B487-B41E-2324-594F-4B855C99E4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F96C7A-E145-8D3A-EFC6-0F57AB0A96EF}"/>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82448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D2B57-7D48-F410-0C0E-57EE445ACC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FAB7E8-6C9F-84D4-FFE3-9B1499D40A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CCA304-8941-C7CC-59B2-A0179EF9180C}"/>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5" name="Footer Placeholder 4">
            <a:extLst>
              <a:ext uri="{FF2B5EF4-FFF2-40B4-BE49-F238E27FC236}">
                <a16:creationId xmlns:a16="http://schemas.microsoft.com/office/drawing/2014/main" id="{907B2A8E-8FC3-EC38-C2C0-C2FDA7E7BB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004F44-29A6-BEAD-7885-B49D515573AC}"/>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686250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ACA9E-069F-4A7C-569D-B2D10325D8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B74E7E-59CC-9D4D-2E3A-557695FE99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8ECBFC-4EBF-DFD8-011E-4E3F327C9D80}"/>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5" name="Footer Placeholder 4">
            <a:extLst>
              <a:ext uri="{FF2B5EF4-FFF2-40B4-BE49-F238E27FC236}">
                <a16:creationId xmlns:a16="http://schemas.microsoft.com/office/drawing/2014/main" id="{AAEB3AFE-8A91-6A4F-A87F-24D93D20D1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180A6C-3AA2-E3BA-9C7B-41BF24B2E518}"/>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1980018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E9F28-A3F5-5C20-05B4-9BE29C052C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E2CB41-2908-B213-AB41-C89EA316A6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A1849B2-406A-B0CA-3C00-1CCCFF8DF2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DA1FCA-B5F5-3542-DDE8-ED84E51EC4DD}"/>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6" name="Footer Placeholder 5">
            <a:extLst>
              <a:ext uri="{FF2B5EF4-FFF2-40B4-BE49-F238E27FC236}">
                <a16:creationId xmlns:a16="http://schemas.microsoft.com/office/drawing/2014/main" id="{D7845128-7407-EAA7-1549-B89F29685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04EEA0-04E4-1994-9EAD-1246AE00F8E5}"/>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47903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454D-FDF5-74BA-2C6C-2014B19799B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BE5412-6339-63A9-9948-ACC92F4B2A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E82A2F-6C5A-99CF-AA7D-3D6387053D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4F633A-0E79-BADA-D3FA-D9E7429AAB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F84A36-677D-B568-F8BC-11267936D3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F82A064-2808-C7B9-128B-2A3480559D61}"/>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8" name="Footer Placeholder 7">
            <a:extLst>
              <a:ext uri="{FF2B5EF4-FFF2-40B4-BE49-F238E27FC236}">
                <a16:creationId xmlns:a16="http://schemas.microsoft.com/office/drawing/2014/main" id="{D0FA5C19-39BB-8D57-18FD-C0CF98EFEE0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71C28A7-84DE-47C7-5E63-D07630BE6E49}"/>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3676369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173F4-79F1-E80C-824B-1F321EB4777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AE0DB44-3ABE-F7CF-AB56-2050E825B0CE}"/>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4" name="Footer Placeholder 3">
            <a:extLst>
              <a:ext uri="{FF2B5EF4-FFF2-40B4-BE49-F238E27FC236}">
                <a16:creationId xmlns:a16="http://schemas.microsoft.com/office/drawing/2014/main" id="{46BD0FEC-CD5B-13CA-FE40-D4719A6AB30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0F7FAA5-D145-821C-6C87-F875BDAB9AA5}"/>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136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7649D2-2D3D-FC9B-FC40-B9DDAFA37B67}"/>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3" name="Footer Placeholder 2">
            <a:extLst>
              <a:ext uri="{FF2B5EF4-FFF2-40B4-BE49-F238E27FC236}">
                <a16:creationId xmlns:a16="http://schemas.microsoft.com/office/drawing/2014/main" id="{F59CEFA7-2A34-66D7-BAD0-617D29FD7F5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4F5FFB2-D20F-8BB7-1750-91B4D4746A88}"/>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122391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2E79-C9B6-8E62-4E35-AB1EADAC82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E85831-F13C-44E2-DC5B-05531863B6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B1179CA-0191-3642-72B3-A7C374CFB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AEC79A-D078-41E9-86A2-FCA24B884F2B}"/>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6" name="Footer Placeholder 5">
            <a:extLst>
              <a:ext uri="{FF2B5EF4-FFF2-40B4-BE49-F238E27FC236}">
                <a16:creationId xmlns:a16="http://schemas.microsoft.com/office/drawing/2014/main" id="{A5255756-C758-084E-2E7A-E0579679AC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69C458-5B08-E010-D6E2-243245812977}"/>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1691820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FD26D-76EA-34C1-243D-00E01137BA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D8072FE-672E-A14C-E454-ECC29E094D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F632273-774A-6F7C-E203-962C661F78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F5EE7C-3349-F479-D3A2-D265F85A6E2D}"/>
              </a:ext>
            </a:extLst>
          </p:cNvPr>
          <p:cNvSpPr>
            <a:spLocks noGrp="1"/>
          </p:cNvSpPr>
          <p:nvPr>
            <p:ph type="dt" sz="half" idx="10"/>
          </p:nvPr>
        </p:nvSpPr>
        <p:spPr/>
        <p:txBody>
          <a:bodyPr/>
          <a:lstStyle/>
          <a:p>
            <a:fld id="{47A604B7-B2E3-4A1F-8E47-8C4000B3BBF2}" type="datetimeFigureOut">
              <a:rPr lang="en-GB" smtClean="0"/>
              <a:t>20/09/2023</a:t>
            </a:fld>
            <a:endParaRPr lang="en-GB"/>
          </a:p>
        </p:txBody>
      </p:sp>
      <p:sp>
        <p:nvSpPr>
          <p:cNvPr id="6" name="Footer Placeholder 5">
            <a:extLst>
              <a:ext uri="{FF2B5EF4-FFF2-40B4-BE49-F238E27FC236}">
                <a16:creationId xmlns:a16="http://schemas.microsoft.com/office/drawing/2014/main" id="{3E9069CF-CA15-25B8-85EB-88484C710B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BEB4D1-1FBD-D94C-BD76-7FF92098E83C}"/>
              </a:ext>
            </a:extLst>
          </p:cNvPr>
          <p:cNvSpPr>
            <a:spLocks noGrp="1"/>
          </p:cNvSpPr>
          <p:nvPr>
            <p:ph type="sldNum" sz="quarter" idx="12"/>
          </p:nvPr>
        </p:nvSpPr>
        <p:spPr/>
        <p:txBody>
          <a:bodyPr/>
          <a:lstStyle/>
          <a:p>
            <a:fld id="{750907EE-2256-4B1B-B184-B0F625CEC901}" type="slidenum">
              <a:rPr lang="en-GB" smtClean="0"/>
              <a:t>‹#›</a:t>
            </a:fld>
            <a:endParaRPr lang="en-GB"/>
          </a:p>
        </p:txBody>
      </p:sp>
    </p:spTree>
    <p:extLst>
      <p:ext uri="{BB962C8B-B14F-4D97-AF65-F5344CB8AC3E}">
        <p14:creationId xmlns:p14="http://schemas.microsoft.com/office/powerpoint/2010/main" val="2724146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5E31CD-D219-B21A-C94D-3344DFFA2D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A1D21A-4E97-51AC-B18B-ED8622462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619DB2-93AF-C212-E6BA-3C871C1F0E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A604B7-B2E3-4A1F-8E47-8C4000B3BBF2}" type="datetimeFigureOut">
              <a:rPr lang="en-GB" smtClean="0"/>
              <a:t>20/09/2023</a:t>
            </a:fld>
            <a:endParaRPr lang="en-GB"/>
          </a:p>
        </p:txBody>
      </p:sp>
      <p:sp>
        <p:nvSpPr>
          <p:cNvPr id="5" name="Footer Placeholder 4">
            <a:extLst>
              <a:ext uri="{FF2B5EF4-FFF2-40B4-BE49-F238E27FC236}">
                <a16:creationId xmlns:a16="http://schemas.microsoft.com/office/drawing/2014/main" id="{72C48CA8-39A8-1AE1-FA66-FCC976D004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18D7568-D5E6-32DE-02A9-42053458C1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907EE-2256-4B1B-B184-B0F625CEC901}" type="slidenum">
              <a:rPr lang="en-GB" smtClean="0"/>
              <a:t>‹#›</a:t>
            </a:fld>
            <a:endParaRPr lang="en-GB"/>
          </a:p>
        </p:txBody>
      </p:sp>
    </p:spTree>
    <p:extLst>
      <p:ext uri="{BB962C8B-B14F-4D97-AF65-F5344CB8AC3E}">
        <p14:creationId xmlns:p14="http://schemas.microsoft.com/office/powerpoint/2010/main" val="327485383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CEEBA-3EF5-AC53-8BC2-6E23521AEBBE}"/>
              </a:ext>
            </a:extLst>
          </p:cNvPr>
          <p:cNvSpPr>
            <a:spLocks noGrp="1"/>
          </p:cNvSpPr>
          <p:nvPr>
            <p:ph type="ctrTitle"/>
          </p:nvPr>
        </p:nvSpPr>
        <p:spPr/>
        <p:txBody>
          <a:bodyPr/>
          <a:lstStyle/>
          <a:p>
            <a:r>
              <a:rPr lang="en-US" b="1" dirty="0">
                <a:solidFill>
                  <a:schemeClr val="bg1"/>
                </a:solidFill>
                <a:latin typeface="Arial Black" panose="020B0A04020102020204" pitchFamily="34" charset="0"/>
              </a:rPr>
              <a:t>ONLINE AWWARNESS</a:t>
            </a:r>
            <a:endParaRPr lang="en-GB" b="1"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C7B7F73C-C170-A37F-21C4-CF50E504FAD5}"/>
              </a:ext>
            </a:extLst>
          </p:cNvPr>
          <p:cNvSpPr>
            <a:spLocks noGrp="1"/>
          </p:cNvSpPr>
          <p:nvPr>
            <p:ph type="subTitle" idx="1"/>
          </p:nvPr>
        </p:nvSpPr>
        <p:spPr/>
        <p:txBody>
          <a:bodyPr/>
          <a:lstStyle/>
          <a:p>
            <a:r>
              <a:rPr lang="en-US" dirty="0">
                <a:solidFill>
                  <a:schemeClr val="bg1"/>
                </a:solidFill>
              </a:rPr>
              <a:t>BY AOUN QSOUS</a:t>
            </a:r>
            <a:endParaRPr lang="en-GB" dirty="0">
              <a:solidFill>
                <a:schemeClr val="bg1"/>
              </a:solidFill>
            </a:endParaRPr>
          </a:p>
        </p:txBody>
      </p:sp>
    </p:spTree>
    <p:extLst>
      <p:ext uri="{BB962C8B-B14F-4D97-AF65-F5344CB8AC3E}">
        <p14:creationId xmlns:p14="http://schemas.microsoft.com/office/powerpoint/2010/main" val="1073274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94CD6-30E1-7E38-7009-76A31D651C13}"/>
              </a:ext>
            </a:extLst>
          </p:cNvPr>
          <p:cNvSpPr>
            <a:spLocks noGrp="1"/>
          </p:cNvSpPr>
          <p:nvPr>
            <p:ph type="title"/>
          </p:nvPr>
        </p:nvSpPr>
        <p:spPr>
          <a:solidFill>
            <a:schemeClr val="accent1">
              <a:lumMod val="60000"/>
              <a:lumOff val="40000"/>
              <a:alpha val="90000"/>
            </a:schemeClr>
          </a:solidFill>
        </p:spPr>
        <p:txBody>
          <a:bodyPr/>
          <a:lstStyle/>
          <a:p>
            <a:pPr algn="ctr"/>
            <a:r>
              <a:rPr lang="en-US" b="1" dirty="0">
                <a:solidFill>
                  <a:schemeClr val="bg1"/>
                </a:solidFill>
              </a:rPr>
              <a:t>What is online awareness and how to be it</a:t>
            </a:r>
            <a:endParaRPr lang="en-GB" b="1" dirty="0">
              <a:solidFill>
                <a:schemeClr val="bg1"/>
              </a:solidFill>
            </a:endParaRPr>
          </a:p>
        </p:txBody>
      </p:sp>
      <p:sp>
        <p:nvSpPr>
          <p:cNvPr id="3" name="Content Placeholder 2">
            <a:extLst>
              <a:ext uri="{FF2B5EF4-FFF2-40B4-BE49-F238E27FC236}">
                <a16:creationId xmlns:a16="http://schemas.microsoft.com/office/drawing/2014/main" id="{C64EEBA4-7F55-A6FC-A308-5A6B88846117}"/>
              </a:ext>
            </a:extLst>
          </p:cNvPr>
          <p:cNvSpPr>
            <a:spLocks noGrp="1"/>
          </p:cNvSpPr>
          <p:nvPr>
            <p:ph sz="half" idx="1"/>
          </p:nvPr>
        </p:nvSpPr>
        <p:spPr/>
        <p:txBody>
          <a:bodyPr>
            <a:normAutofit fontScale="55000" lnSpcReduction="20000"/>
          </a:bodyPr>
          <a:lstStyle/>
          <a:p>
            <a:pPr algn="ctr"/>
            <a:r>
              <a:rPr lang="en-GB" sz="2900" b="1" i="0" dirty="0">
                <a:solidFill>
                  <a:schemeClr val="bg1"/>
                </a:solidFill>
                <a:effectLst/>
                <a:latin typeface="Simplified Arabic" panose="02020603050405020304" pitchFamily="18" charset="-78"/>
                <a:cs typeface="Simplified Arabic" panose="02020603050405020304" pitchFamily="18" charset="-78"/>
              </a:rPr>
              <a:t>Online awareness typically refers to being conscious and informed about the various aspects of the internet and your activities on it. It includes understanding issues related to online privacy, security, digital etiquette, and online behaviour.</a:t>
            </a:r>
          </a:p>
          <a:p>
            <a:pPr algn="ctr"/>
            <a:r>
              <a:rPr lang="en-GB" sz="3300" b="1" dirty="0"/>
              <a:t>Key aspects</a:t>
            </a:r>
          </a:p>
          <a:p>
            <a:pPr algn="ctr"/>
            <a:r>
              <a:rPr lang="en-GB" sz="2900" b="1" i="0" dirty="0">
                <a:effectLst/>
                <a:latin typeface="Simplified Arabic" panose="02020603050405020304" pitchFamily="18" charset="-78"/>
                <a:cs typeface="Simplified Arabic" panose="02020603050405020304" pitchFamily="18" charset="-78"/>
              </a:rPr>
              <a:t>Online Privacy, Cybersecurity, Digital Etiquette, Online Behaviour, Media Literacy, Social Media Awareness, Online Safety, Digital Footprint, Online Communities, Digital Citizenship</a:t>
            </a:r>
          </a:p>
          <a:p>
            <a:pPr algn="ctr"/>
            <a:endParaRPr lang="en-GB" sz="1600" b="1" i="0" dirty="0">
              <a:effectLst/>
              <a:latin typeface="Söhne"/>
            </a:endParaRPr>
          </a:p>
          <a:p>
            <a:pPr algn="ctr" eaLnBrk="0" fontAlgn="base" hangingPunct="0">
              <a:lnSpc>
                <a:spcPct val="100000"/>
              </a:lnSpc>
              <a:spcBef>
                <a:spcPct val="0"/>
              </a:spcBef>
              <a:spcAft>
                <a:spcPct val="0"/>
              </a:spcAft>
            </a:pPr>
            <a:r>
              <a:rPr kumimoji="0" lang="en-US" altLang="en-US" sz="2900" b="1" i="0" u="none" strike="noStrike" cap="none" normalizeH="0" baseline="0" dirty="0">
                <a:ln>
                  <a:noFill/>
                </a:ln>
                <a:solidFill>
                  <a:schemeClr val="tx1"/>
                </a:solidFill>
                <a:effectLst/>
                <a:latin typeface="Simplified Arabic" panose="02020603050405020304" pitchFamily="18" charset="-78"/>
                <a:ea typeface="Segoe UI Symbol" panose="020B0502040204020203" pitchFamily="34" charset="0"/>
                <a:cs typeface="Simplified Arabic" panose="02020603050405020304" pitchFamily="18" charset="-78"/>
              </a:rPr>
              <a:t>Online awareness is essential for individuals to navigate the digital world safely, responsibly, and ethically. It helps protect your online identity, privacy, and security while also promoting a healthier and more constructive online environment.</a:t>
            </a: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800" b="0" i="0" u="none" strike="noStrike" cap="none" normalizeH="0" baseline="0" dirty="0">
                <a:ln>
                  <a:noFill/>
                </a:ln>
                <a:solidFill>
                  <a:schemeClr val="tx1"/>
                </a:solidFill>
                <a:effectLst/>
              </a:rPr>
            </a:br>
            <a:endParaRPr kumimoji="0" lang="en-US" altLang="en-US" sz="800" b="0" i="0" u="none" strike="noStrike" cap="none" normalizeH="0" baseline="0" dirty="0">
              <a:ln>
                <a:noFill/>
              </a:ln>
              <a:solidFill>
                <a:schemeClr val="tx1"/>
              </a:solidFill>
              <a:effectLst/>
              <a:latin typeface="Arial" panose="020B0604020202020204" pitchFamily="34" charset="0"/>
            </a:endParaRPr>
          </a:p>
          <a:p>
            <a:endParaRPr lang="en-GB" sz="1600" b="1" dirty="0"/>
          </a:p>
        </p:txBody>
      </p:sp>
      <p:sp>
        <p:nvSpPr>
          <p:cNvPr id="4" name="Content Placeholder 3">
            <a:extLst>
              <a:ext uri="{FF2B5EF4-FFF2-40B4-BE49-F238E27FC236}">
                <a16:creationId xmlns:a16="http://schemas.microsoft.com/office/drawing/2014/main" id="{176B119C-E035-359A-5AF0-3E586F20F81B}"/>
              </a:ext>
            </a:extLst>
          </p:cNvPr>
          <p:cNvSpPr>
            <a:spLocks noGrp="1"/>
          </p:cNvSpPr>
          <p:nvPr>
            <p:ph sz="half" idx="2"/>
          </p:nvPr>
        </p:nvSpPr>
        <p:spPr/>
        <p:txBody>
          <a:bodyPr>
            <a:normAutofit fontScale="55000" lnSpcReduction="20000"/>
          </a:bodyPr>
          <a:lstStyle/>
          <a:p>
            <a:pPr algn="ctr"/>
            <a:r>
              <a:rPr lang="en-GB" sz="3300" b="1" i="0" dirty="0">
                <a:solidFill>
                  <a:schemeClr val="bg1"/>
                </a:solidFill>
                <a:effectLst/>
                <a:latin typeface="Simplified Arabic" panose="02020603050405020304" pitchFamily="18" charset="-78"/>
                <a:cs typeface="Simplified Arabic" panose="02020603050405020304" pitchFamily="18" charset="-78"/>
              </a:rPr>
              <a:t>Being online aware involves being conscious and informed about various aspects of the internet and your activities on it. Here are some steps to help you become more online aware:</a:t>
            </a:r>
          </a:p>
          <a:p>
            <a:pPr algn="ctr"/>
            <a:r>
              <a:rPr lang="en-GB" sz="3300" b="1" i="0" dirty="0">
                <a:effectLst/>
                <a:latin typeface="Söhne"/>
              </a:rPr>
              <a:t>Key aspects</a:t>
            </a:r>
          </a:p>
          <a:p>
            <a:pPr algn="ctr"/>
            <a:r>
              <a:rPr lang="en-GB" sz="2900" b="1" i="0" dirty="0">
                <a:effectLst/>
                <a:latin typeface="Söhne"/>
              </a:rPr>
              <a:t>Educate Yourself</a:t>
            </a:r>
            <a:r>
              <a:rPr lang="en-GB" sz="4500" b="1" dirty="0">
                <a:latin typeface="Söhne"/>
              </a:rPr>
              <a:t>,</a:t>
            </a:r>
            <a:r>
              <a:rPr lang="en-GB" sz="2900" b="1" i="0" dirty="0">
                <a:effectLst/>
                <a:latin typeface="Söhne"/>
              </a:rPr>
              <a:t> Use Strong Passwords</a:t>
            </a:r>
            <a:r>
              <a:rPr lang="en-GB" sz="2900" dirty="0">
                <a:solidFill>
                  <a:srgbClr val="D1D5DB"/>
                </a:solidFill>
                <a:latin typeface="Söhne"/>
              </a:rPr>
              <a:t>,</a:t>
            </a:r>
            <a:r>
              <a:rPr lang="en-GB" sz="2900" b="1" i="0" dirty="0">
                <a:effectLst/>
                <a:latin typeface="Söhne"/>
              </a:rPr>
              <a:t> Update Software</a:t>
            </a:r>
            <a:r>
              <a:rPr lang="en-GB" sz="2900" dirty="0">
                <a:solidFill>
                  <a:srgbClr val="D1D5DB"/>
                </a:solidFill>
                <a:latin typeface="Söhne"/>
              </a:rPr>
              <a:t>,</a:t>
            </a:r>
            <a:r>
              <a:rPr lang="en-GB" sz="2900" b="1" i="0" dirty="0">
                <a:effectLst/>
                <a:latin typeface="Söhne"/>
              </a:rPr>
              <a:t> Enable Two-Factor Authentication (2FA)</a:t>
            </a:r>
            <a:r>
              <a:rPr lang="en-GB" sz="2900" b="1" i="0" dirty="0">
                <a:solidFill>
                  <a:srgbClr val="D1D5DB"/>
                </a:solidFill>
                <a:effectLst/>
                <a:latin typeface="Söhne"/>
              </a:rPr>
              <a:t>,</a:t>
            </a:r>
            <a:r>
              <a:rPr lang="en-GB" sz="2900" b="1" i="0" dirty="0">
                <a:effectLst/>
                <a:latin typeface="Söhne"/>
              </a:rPr>
              <a:t> Manage Privacy Settings, Think Before You Share, be Cautious with Links and Emails, Practice Digital Etiquette, Verify Information, Guard Personal Information, Report Online Harassment, Understand Digital Footprints, Be a Critical Thinker, Limit Screen Time, Stay Informed.</a:t>
            </a:r>
          </a:p>
          <a:p>
            <a:pPr algn="ctr"/>
            <a:r>
              <a:rPr kumimoji="0" lang="en-US" altLang="en-US" sz="2900" b="1" i="0" u="none" strike="noStrike" cap="none" normalizeH="0" baseline="0" dirty="0">
                <a:ln>
                  <a:noFill/>
                </a:ln>
                <a:effectLst/>
                <a:latin typeface="Simplified Arabic" panose="02020603050405020304" pitchFamily="18" charset="-78"/>
                <a:cs typeface="Simplified Arabic" panose="02020603050405020304" pitchFamily="18" charset="-78"/>
              </a:rPr>
              <a:t>Becoming online aware is an ongoing process, and it's important to stay vigilant and adapt to the evolving landscape of the internet. By following these steps and staying informed, you can enhance your online awareness and protect yourself in the digital world.</a:t>
            </a:r>
          </a:p>
          <a:p>
            <a:endParaRPr lang="en-GB" sz="2300" b="1" i="0" dirty="0">
              <a:effectLst/>
              <a:latin typeface="Söhne"/>
            </a:endParaRPr>
          </a:p>
        </p:txBody>
      </p:sp>
      <p:sp>
        <p:nvSpPr>
          <p:cNvPr id="7" name="Rectangle 3">
            <a:extLst>
              <a:ext uri="{FF2B5EF4-FFF2-40B4-BE49-F238E27FC236}">
                <a16:creationId xmlns:a16="http://schemas.microsoft.com/office/drawing/2014/main" id="{E2AE0054-DA95-336D-DA54-49EC3C339980}"/>
              </a:ext>
            </a:extLst>
          </p:cNvPr>
          <p:cNvSpPr>
            <a:spLocks noChangeArrowheads="1"/>
          </p:cNvSpPr>
          <p:nvPr/>
        </p:nvSpPr>
        <p:spPr bwMode="auto">
          <a:xfrm>
            <a:off x="0" y="-1762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8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0369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Words>
  <Application>Microsoft Office PowerPoint</Application>
  <PresentationFormat>Widescreen</PresentationFormat>
  <Paragraphs>14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 Black</vt:lpstr>
      <vt:lpstr>Calibri</vt:lpstr>
      <vt:lpstr>Calibri Light</vt:lpstr>
      <vt:lpstr>Simplified Arabic</vt:lpstr>
      <vt:lpstr>Söhne</vt:lpstr>
      <vt:lpstr>Office Theme</vt:lpstr>
      <vt:lpstr>ONLINE AWWARNESS</vt:lpstr>
      <vt:lpstr>What is online awareness and how to be 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AWWARNESS</dc:title>
  <dc:creator>Rakan</dc:creator>
  <cp:lastModifiedBy>Rakan</cp:lastModifiedBy>
  <cp:revision>1</cp:revision>
  <dcterms:created xsi:type="dcterms:W3CDTF">2023-09-20T17:22:49Z</dcterms:created>
  <dcterms:modified xsi:type="dcterms:W3CDTF">2023-09-20T17:22:57Z</dcterms:modified>
</cp:coreProperties>
</file>