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70FA19D-3276-437A-9167-EA55F35D793F}"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50D53-D374-4C4B-91E8-1AC9E8090975}" type="slidenum">
              <a:rPr lang="en-US" smtClean="0"/>
              <a:t>‹#›</a:t>
            </a:fld>
            <a:endParaRPr lang="en-US"/>
          </a:p>
        </p:txBody>
      </p:sp>
    </p:spTree>
    <p:extLst>
      <p:ext uri="{BB962C8B-B14F-4D97-AF65-F5344CB8AC3E}">
        <p14:creationId xmlns:p14="http://schemas.microsoft.com/office/powerpoint/2010/main" val="408603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0FA19D-3276-437A-9167-EA55F35D793F}"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50D53-D374-4C4B-91E8-1AC9E8090975}" type="slidenum">
              <a:rPr lang="en-US" smtClean="0"/>
              <a:t>‹#›</a:t>
            </a:fld>
            <a:endParaRPr lang="en-US"/>
          </a:p>
        </p:txBody>
      </p:sp>
    </p:spTree>
    <p:extLst>
      <p:ext uri="{BB962C8B-B14F-4D97-AF65-F5344CB8AC3E}">
        <p14:creationId xmlns:p14="http://schemas.microsoft.com/office/powerpoint/2010/main" val="258220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0FA19D-3276-437A-9167-EA55F35D793F}"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50D53-D374-4C4B-91E8-1AC9E8090975}" type="slidenum">
              <a:rPr lang="en-US" smtClean="0"/>
              <a:t>‹#›</a:t>
            </a:fld>
            <a:endParaRPr lang="en-US"/>
          </a:p>
        </p:txBody>
      </p:sp>
    </p:spTree>
    <p:extLst>
      <p:ext uri="{BB962C8B-B14F-4D97-AF65-F5344CB8AC3E}">
        <p14:creationId xmlns:p14="http://schemas.microsoft.com/office/powerpoint/2010/main" val="80263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0FA19D-3276-437A-9167-EA55F35D793F}"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50D53-D374-4C4B-91E8-1AC9E8090975}" type="slidenum">
              <a:rPr lang="en-US" smtClean="0"/>
              <a:t>‹#›</a:t>
            </a:fld>
            <a:endParaRPr lang="en-US"/>
          </a:p>
        </p:txBody>
      </p:sp>
    </p:spTree>
    <p:extLst>
      <p:ext uri="{BB962C8B-B14F-4D97-AF65-F5344CB8AC3E}">
        <p14:creationId xmlns:p14="http://schemas.microsoft.com/office/powerpoint/2010/main" val="288166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C70FA19D-3276-437A-9167-EA55F35D793F}"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50D53-D374-4C4B-91E8-1AC9E8090975}" type="slidenum">
              <a:rPr lang="en-US" smtClean="0"/>
              <a:t>‹#›</a:t>
            </a:fld>
            <a:endParaRPr lang="en-US"/>
          </a:p>
        </p:txBody>
      </p:sp>
    </p:spTree>
    <p:extLst>
      <p:ext uri="{BB962C8B-B14F-4D97-AF65-F5344CB8AC3E}">
        <p14:creationId xmlns:p14="http://schemas.microsoft.com/office/powerpoint/2010/main" val="288775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70FA19D-3276-437A-9167-EA55F35D793F}" type="datetimeFigureOut">
              <a:rPr lang="en-US" smtClean="0"/>
              <a:t>9/20/2023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7950D53-D374-4C4B-91E8-1AC9E8090975}" type="slidenum">
              <a:rPr lang="en-US" smtClean="0"/>
              <a:t>‹#›</a:t>
            </a:fld>
            <a:endParaRPr lang="en-US"/>
          </a:p>
        </p:txBody>
      </p:sp>
    </p:spTree>
    <p:extLst>
      <p:ext uri="{BB962C8B-B14F-4D97-AF65-F5344CB8AC3E}">
        <p14:creationId xmlns:p14="http://schemas.microsoft.com/office/powerpoint/2010/main" val="108997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C70FA19D-3276-437A-9167-EA55F35D793F}"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50D53-D374-4C4B-91E8-1AC9E809097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7907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0FA19D-3276-437A-9167-EA55F35D793F}"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950D53-D374-4C4B-91E8-1AC9E8090975}" type="slidenum">
              <a:rPr lang="en-US" smtClean="0"/>
              <a:t>‹#›</a:t>
            </a:fld>
            <a:endParaRPr lang="en-US"/>
          </a:p>
        </p:txBody>
      </p:sp>
    </p:spTree>
    <p:extLst>
      <p:ext uri="{BB962C8B-B14F-4D97-AF65-F5344CB8AC3E}">
        <p14:creationId xmlns:p14="http://schemas.microsoft.com/office/powerpoint/2010/main" val="133670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FA19D-3276-437A-9167-EA55F35D793F}"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50D53-D374-4C4B-91E8-1AC9E8090975}" type="slidenum">
              <a:rPr lang="en-US" smtClean="0"/>
              <a:t>‹#›</a:t>
            </a:fld>
            <a:endParaRPr lang="en-US"/>
          </a:p>
        </p:txBody>
      </p:sp>
    </p:spTree>
    <p:extLst>
      <p:ext uri="{BB962C8B-B14F-4D97-AF65-F5344CB8AC3E}">
        <p14:creationId xmlns:p14="http://schemas.microsoft.com/office/powerpoint/2010/main" val="293536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C70FA19D-3276-437A-9167-EA55F35D793F}" type="datetimeFigureOut">
              <a:rPr lang="en-US" smtClean="0"/>
              <a:t>9/20/2023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7950D53-D374-4C4B-91E8-1AC9E8090975}" type="slidenum">
              <a:rPr lang="en-US" smtClean="0"/>
              <a:t>‹#›</a:t>
            </a:fld>
            <a:endParaRPr lang="en-US"/>
          </a:p>
        </p:txBody>
      </p:sp>
    </p:spTree>
    <p:extLst>
      <p:ext uri="{BB962C8B-B14F-4D97-AF65-F5344CB8AC3E}">
        <p14:creationId xmlns:p14="http://schemas.microsoft.com/office/powerpoint/2010/main" val="377824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70FA19D-3276-437A-9167-EA55F35D793F}" type="datetimeFigureOut">
              <a:rPr lang="en-US" smtClean="0"/>
              <a:t>9/20/2023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F7950D53-D374-4C4B-91E8-1AC9E8090975}" type="slidenum">
              <a:rPr lang="en-US" smtClean="0"/>
              <a:t>‹#›</a:t>
            </a:fld>
            <a:endParaRPr lang="en-US"/>
          </a:p>
        </p:txBody>
      </p:sp>
    </p:spTree>
    <p:extLst>
      <p:ext uri="{BB962C8B-B14F-4D97-AF65-F5344CB8AC3E}">
        <p14:creationId xmlns:p14="http://schemas.microsoft.com/office/powerpoint/2010/main" val="154013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70FA19D-3276-437A-9167-EA55F35D793F}" type="datetimeFigureOut">
              <a:rPr lang="en-US" smtClean="0"/>
              <a:t>9/20/2023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7950D53-D374-4C4B-91E8-1AC9E8090975}" type="slidenum">
              <a:rPr lang="en-US" smtClean="0"/>
              <a:t>‹#›</a:t>
            </a:fld>
            <a:endParaRPr lang="en-US"/>
          </a:p>
        </p:txBody>
      </p:sp>
    </p:spTree>
    <p:extLst>
      <p:ext uri="{BB962C8B-B14F-4D97-AF65-F5344CB8AC3E}">
        <p14:creationId xmlns:p14="http://schemas.microsoft.com/office/powerpoint/2010/main" val="2365716467"/>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onetreehillstudios/2958752337/"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CA47-90AD-48FF-9449-32CF277E3AD4}"/>
              </a:ext>
            </a:extLst>
          </p:cNvPr>
          <p:cNvSpPr>
            <a:spLocks noGrp="1"/>
          </p:cNvSpPr>
          <p:nvPr>
            <p:ph type="ctrTitle"/>
          </p:nvPr>
        </p:nvSpPr>
        <p:spPr>
          <a:xfrm>
            <a:off x="1524000" y="1041400"/>
            <a:ext cx="9144000" cy="2387600"/>
          </a:xfrm>
        </p:spPr>
        <p:txBody>
          <a:bodyPr>
            <a:normAutofit/>
          </a:bodyPr>
          <a:lstStyle/>
          <a:p>
            <a:pPr>
              <a:lnSpc>
                <a:spcPct val="100000"/>
              </a:lnSpc>
            </a:pPr>
            <a:r>
              <a:rPr lang="en-US" sz="3200" cap="none" dirty="0">
                <a:latin typeface="Bahnschrift SemiBold Condensed" panose="020B0502040204020203" pitchFamily="34" charset="0"/>
              </a:rPr>
              <a:t>How to act responsibly and safely when solving computer problems </a:t>
            </a:r>
          </a:p>
        </p:txBody>
      </p:sp>
      <p:sp>
        <p:nvSpPr>
          <p:cNvPr id="3" name="Subtitle 2">
            <a:extLst>
              <a:ext uri="{FF2B5EF4-FFF2-40B4-BE49-F238E27FC236}">
                <a16:creationId xmlns:a16="http://schemas.microsoft.com/office/drawing/2014/main" id="{03438796-9EC4-4A4A-83F8-35934C793F73}"/>
              </a:ext>
            </a:extLst>
          </p:cNvPr>
          <p:cNvSpPr>
            <a:spLocks noGrp="1"/>
          </p:cNvSpPr>
          <p:nvPr>
            <p:ph type="subTitle" idx="1"/>
          </p:nvPr>
        </p:nvSpPr>
        <p:spPr>
          <a:xfrm>
            <a:off x="2695194" y="3875466"/>
            <a:ext cx="6801612" cy="1239894"/>
          </a:xfrm>
        </p:spPr>
        <p:txBody>
          <a:bodyPr/>
          <a:lstStyle/>
          <a:p>
            <a:r>
              <a:rPr lang="en-US" dirty="0">
                <a:latin typeface="Bahnschrift Condensed" panose="020B0502040204020203" pitchFamily="34" charset="0"/>
              </a:rPr>
              <a:t>By Talia </a:t>
            </a:r>
            <a:r>
              <a:rPr lang="en-US" dirty="0" err="1">
                <a:latin typeface="Bahnschrift Condensed" panose="020B0502040204020203" pitchFamily="34" charset="0"/>
              </a:rPr>
              <a:t>Nazer</a:t>
            </a:r>
            <a:r>
              <a:rPr lang="en-US" dirty="0">
                <a:latin typeface="Bahnschrift Condensed" panose="020B0502040204020203" pitchFamily="34" charset="0"/>
              </a:rPr>
              <a:t> 8A</a:t>
            </a:r>
          </a:p>
        </p:txBody>
      </p:sp>
    </p:spTree>
    <p:extLst>
      <p:ext uri="{BB962C8B-B14F-4D97-AF65-F5344CB8AC3E}">
        <p14:creationId xmlns:p14="http://schemas.microsoft.com/office/powerpoint/2010/main" val="305682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3B2581-FB6B-42F3-A2CE-E733215DA056}"/>
              </a:ext>
            </a:extLst>
          </p:cNvPr>
          <p:cNvSpPr txBox="1"/>
          <p:nvPr/>
        </p:nvSpPr>
        <p:spPr>
          <a:xfrm>
            <a:off x="404191" y="1364975"/>
            <a:ext cx="11383617" cy="830997"/>
          </a:xfrm>
          <a:prstGeom prst="rect">
            <a:avLst/>
          </a:prstGeom>
          <a:noFill/>
        </p:spPr>
        <p:txBody>
          <a:bodyPr wrap="square" rtlCol="0">
            <a:spAutoFit/>
          </a:bodyPr>
          <a:lstStyle/>
          <a:p>
            <a:pPr marL="285750" indent="-285750">
              <a:buFont typeface="Courier New" panose="02070309020205020404" pitchFamily="49" charset="0"/>
              <a:buChar char="o"/>
            </a:pPr>
            <a:r>
              <a:rPr lang="en-US" sz="2400" dirty="0"/>
              <a:t>Switch off power points at the wall before connecting or disconnecting a mains electricity cable </a:t>
            </a:r>
          </a:p>
        </p:txBody>
      </p:sp>
      <p:sp>
        <p:nvSpPr>
          <p:cNvPr id="4" name="TextBox 3">
            <a:extLst>
              <a:ext uri="{FF2B5EF4-FFF2-40B4-BE49-F238E27FC236}">
                <a16:creationId xmlns:a16="http://schemas.microsoft.com/office/drawing/2014/main" id="{32D68406-0CA7-4EAD-962D-E7C761E684D4}"/>
              </a:ext>
            </a:extLst>
          </p:cNvPr>
          <p:cNvSpPr txBox="1"/>
          <p:nvPr/>
        </p:nvSpPr>
        <p:spPr>
          <a:xfrm>
            <a:off x="404191" y="463826"/>
            <a:ext cx="3538329" cy="707886"/>
          </a:xfrm>
          <a:prstGeom prst="rect">
            <a:avLst/>
          </a:prstGeom>
          <a:noFill/>
        </p:spPr>
        <p:txBody>
          <a:bodyPr wrap="square" rtlCol="0">
            <a:spAutoFit/>
          </a:bodyPr>
          <a:lstStyle/>
          <a:p>
            <a:pPr marL="571500" indent="-571500">
              <a:buFont typeface="Wingdings" panose="05000000000000000000" pitchFamily="2" charset="2"/>
              <a:buChar char="§"/>
            </a:pPr>
            <a:r>
              <a:rPr lang="en-US" sz="4000" dirty="0">
                <a:latin typeface="Arial Rounded MT Bold" panose="020F0704030504030204" pitchFamily="34" charset="0"/>
              </a:rPr>
              <a:t>STEP 1</a:t>
            </a:r>
          </a:p>
        </p:txBody>
      </p:sp>
      <p:sp>
        <p:nvSpPr>
          <p:cNvPr id="5" name="TextBox 4">
            <a:extLst>
              <a:ext uri="{FF2B5EF4-FFF2-40B4-BE49-F238E27FC236}">
                <a16:creationId xmlns:a16="http://schemas.microsoft.com/office/drawing/2014/main" id="{E7B1CAD7-FE11-44DB-BA75-B1341932E9EB}"/>
              </a:ext>
            </a:extLst>
          </p:cNvPr>
          <p:cNvSpPr txBox="1"/>
          <p:nvPr/>
        </p:nvSpPr>
        <p:spPr>
          <a:xfrm>
            <a:off x="735496" y="2195972"/>
            <a:ext cx="8998228" cy="1200329"/>
          </a:xfrm>
          <a:prstGeom prst="rect">
            <a:avLst/>
          </a:prstGeom>
          <a:noFill/>
        </p:spPr>
        <p:txBody>
          <a:bodyPr wrap="square" rtlCol="0">
            <a:spAutoFit/>
          </a:bodyPr>
          <a:lstStyle/>
          <a:p>
            <a:r>
              <a:rPr lang="en-US" sz="2400" dirty="0">
                <a:latin typeface="Bahnschrift Light" panose="020B0502040204020203" pitchFamily="34" charset="0"/>
              </a:rPr>
              <a:t>To prevent any potential accidents or electrical shocks, taking this precautionary step ensures a safer environment for everyone.</a:t>
            </a:r>
          </a:p>
        </p:txBody>
      </p:sp>
      <p:pic>
        <p:nvPicPr>
          <p:cNvPr id="7" name="Picture 6">
            <a:extLst>
              <a:ext uri="{FF2B5EF4-FFF2-40B4-BE49-F238E27FC236}">
                <a16:creationId xmlns:a16="http://schemas.microsoft.com/office/drawing/2014/main" id="{1F3C803B-B62D-4E84-B9DD-083C4A1271B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50657" y="3369382"/>
            <a:ext cx="3763617" cy="2822713"/>
          </a:xfrm>
          <a:prstGeom prst="rect">
            <a:avLst/>
          </a:prstGeom>
        </p:spPr>
      </p:pic>
      <p:pic>
        <p:nvPicPr>
          <p:cNvPr id="9" name="Picture 8">
            <a:extLst>
              <a:ext uri="{FF2B5EF4-FFF2-40B4-BE49-F238E27FC236}">
                <a16:creationId xmlns:a16="http://schemas.microsoft.com/office/drawing/2014/main" id="{3148123B-ADE7-4600-AD32-99FBB2B46508}"/>
              </a:ext>
            </a:extLst>
          </p:cNvPr>
          <p:cNvPicPr>
            <a:picLocks noChangeAspect="1"/>
          </p:cNvPicPr>
          <p:nvPr/>
        </p:nvPicPr>
        <p:blipFill>
          <a:blip r:embed="rId4"/>
          <a:stretch>
            <a:fillRect/>
          </a:stretch>
        </p:blipFill>
        <p:spPr>
          <a:xfrm>
            <a:off x="8025022" y="3171014"/>
            <a:ext cx="3219450" cy="3219450"/>
          </a:xfrm>
          <a:prstGeom prst="rect">
            <a:avLst/>
          </a:prstGeom>
        </p:spPr>
      </p:pic>
    </p:spTree>
    <p:extLst>
      <p:ext uri="{BB962C8B-B14F-4D97-AF65-F5344CB8AC3E}">
        <p14:creationId xmlns:p14="http://schemas.microsoft.com/office/powerpoint/2010/main" val="541224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0AFBC8-85B8-4340-A7B2-C6E2208325A1}"/>
              </a:ext>
            </a:extLst>
          </p:cNvPr>
          <p:cNvSpPr txBox="1"/>
          <p:nvPr/>
        </p:nvSpPr>
        <p:spPr>
          <a:xfrm>
            <a:off x="490330" y="357807"/>
            <a:ext cx="2623931" cy="707886"/>
          </a:xfrm>
          <a:prstGeom prst="rect">
            <a:avLst/>
          </a:prstGeom>
          <a:noFill/>
        </p:spPr>
        <p:txBody>
          <a:bodyPr wrap="square" rtlCol="0">
            <a:spAutoFit/>
          </a:bodyPr>
          <a:lstStyle/>
          <a:p>
            <a:pPr marL="571500" indent="-571500">
              <a:buFont typeface="Wingdings" panose="05000000000000000000" pitchFamily="2" charset="2"/>
              <a:buChar char="§"/>
            </a:pPr>
            <a:r>
              <a:rPr lang="en-US" sz="4000" dirty="0">
                <a:latin typeface="Arial Rounded MT Bold" panose="020F0704030504030204" pitchFamily="34" charset="0"/>
              </a:rPr>
              <a:t>STEP 2</a:t>
            </a:r>
          </a:p>
        </p:txBody>
      </p:sp>
      <p:sp>
        <p:nvSpPr>
          <p:cNvPr id="4" name="TextBox 3">
            <a:extLst>
              <a:ext uri="{FF2B5EF4-FFF2-40B4-BE49-F238E27FC236}">
                <a16:creationId xmlns:a16="http://schemas.microsoft.com/office/drawing/2014/main" id="{9A8B05DD-A9E3-409B-8FEC-70DA35F62AAC}"/>
              </a:ext>
            </a:extLst>
          </p:cNvPr>
          <p:cNvSpPr txBox="1"/>
          <p:nvPr/>
        </p:nvSpPr>
        <p:spPr>
          <a:xfrm>
            <a:off x="490330" y="1264295"/>
            <a:ext cx="788504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Do not open the case of your computer or any other device </a:t>
            </a:r>
          </a:p>
        </p:txBody>
      </p:sp>
      <p:sp>
        <p:nvSpPr>
          <p:cNvPr id="5" name="TextBox 4">
            <a:extLst>
              <a:ext uri="{FF2B5EF4-FFF2-40B4-BE49-F238E27FC236}">
                <a16:creationId xmlns:a16="http://schemas.microsoft.com/office/drawing/2014/main" id="{33CAADB0-A725-4106-B305-5E9D1A0EECE7}"/>
              </a:ext>
            </a:extLst>
          </p:cNvPr>
          <p:cNvSpPr txBox="1"/>
          <p:nvPr/>
        </p:nvSpPr>
        <p:spPr>
          <a:xfrm>
            <a:off x="490330" y="2109812"/>
            <a:ext cx="9064486" cy="1569660"/>
          </a:xfrm>
          <a:prstGeom prst="rect">
            <a:avLst/>
          </a:prstGeom>
          <a:noFill/>
        </p:spPr>
        <p:txBody>
          <a:bodyPr wrap="square" rtlCol="0">
            <a:spAutoFit/>
          </a:bodyPr>
          <a:lstStyle/>
          <a:p>
            <a:r>
              <a:rPr lang="en-US" sz="2400" dirty="0"/>
              <a:t>Its generally not recommended to open the case of your device unless you have the knowledge and experience, opening the case without proper understanding can potentially damage the components of the device. Its best to leave any repairs or upgrades to the professionals </a:t>
            </a:r>
          </a:p>
        </p:txBody>
      </p:sp>
      <p:pic>
        <p:nvPicPr>
          <p:cNvPr id="6" name="Picture 5">
            <a:extLst>
              <a:ext uri="{FF2B5EF4-FFF2-40B4-BE49-F238E27FC236}">
                <a16:creationId xmlns:a16="http://schemas.microsoft.com/office/drawing/2014/main" id="{EC79B59B-6E1B-4F59-B994-AA2C7BB0E7F4}"/>
              </a:ext>
            </a:extLst>
          </p:cNvPr>
          <p:cNvPicPr>
            <a:picLocks noChangeAspect="1"/>
          </p:cNvPicPr>
          <p:nvPr/>
        </p:nvPicPr>
        <p:blipFill>
          <a:blip r:embed="rId2"/>
          <a:stretch>
            <a:fillRect/>
          </a:stretch>
        </p:blipFill>
        <p:spPr>
          <a:xfrm>
            <a:off x="7188889" y="3693992"/>
            <a:ext cx="3850171" cy="2890195"/>
          </a:xfrm>
          <a:prstGeom prst="rect">
            <a:avLst/>
          </a:prstGeom>
        </p:spPr>
      </p:pic>
    </p:spTree>
    <p:extLst>
      <p:ext uri="{BB962C8B-B14F-4D97-AF65-F5344CB8AC3E}">
        <p14:creationId xmlns:p14="http://schemas.microsoft.com/office/powerpoint/2010/main" val="453687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4F0F49-C69A-4617-B526-16BDD4E9B658}"/>
              </a:ext>
            </a:extLst>
          </p:cNvPr>
          <p:cNvSpPr>
            <a:spLocks noGrp="1"/>
          </p:cNvSpPr>
          <p:nvPr>
            <p:ph idx="1"/>
          </p:nvPr>
        </p:nvSpPr>
        <p:spPr>
          <a:xfrm>
            <a:off x="397565" y="1930159"/>
            <a:ext cx="8428383" cy="3101983"/>
          </a:xfrm>
        </p:spPr>
        <p:txBody>
          <a:bodyPr>
            <a:normAutofit/>
          </a:bodyPr>
          <a:lstStyle/>
          <a:p>
            <a:pPr marL="0" indent="0">
              <a:buNone/>
            </a:pPr>
            <a:r>
              <a:rPr lang="en-US" sz="2400" dirty="0"/>
              <a:t>Its never safe to use force when connecting or disconnecting a cable. Applying too much force can damage the connector or the device itself.</a:t>
            </a:r>
          </a:p>
        </p:txBody>
      </p:sp>
      <p:sp>
        <p:nvSpPr>
          <p:cNvPr id="4" name="TextBox 3">
            <a:extLst>
              <a:ext uri="{FF2B5EF4-FFF2-40B4-BE49-F238E27FC236}">
                <a16:creationId xmlns:a16="http://schemas.microsoft.com/office/drawing/2014/main" id="{EE2C3399-83FB-4F01-903E-1F155093A310}"/>
              </a:ext>
            </a:extLst>
          </p:cNvPr>
          <p:cNvSpPr txBox="1"/>
          <p:nvPr/>
        </p:nvSpPr>
        <p:spPr>
          <a:xfrm>
            <a:off x="583096" y="410087"/>
            <a:ext cx="2451652" cy="707886"/>
          </a:xfrm>
          <a:prstGeom prst="rect">
            <a:avLst/>
          </a:prstGeom>
          <a:noFill/>
        </p:spPr>
        <p:txBody>
          <a:bodyPr wrap="square" rtlCol="0">
            <a:spAutoFit/>
          </a:bodyPr>
          <a:lstStyle/>
          <a:p>
            <a:pPr marL="285750" indent="-285750">
              <a:buFont typeface="Wingdings" panose="05000000000000000000" pitchFamily="2" charset="2"/>
              <a:buChar char="§"/>
            </a:pPr>
            <a:r>
              <a:rPr lang="en-US" sz="4000" dirty="0">
                <a:latin typeface="Arial Rounded MT Bold" panose="020F0704030504030204" pitchFamily="34" charset="0"/>
              </a:rPr>
              <a:t>STEP 3</a:t>
            </a:r>
          </a:p>
        </p:txBody>
      </p:sp>
      <p:sp>
        <p:nvSpPr>
          <p:cNvPr id="5" name="TextBox 4">
            <a:extLst>
              <a:ext uri="{FF2B5EF4-FFF2-40B4-BE49-F238E27FC236}">
                <a16:creationId xmlns:a16="http://schemas.microsoft.com/office/drawing/2014/main" id="{6B7B248E-2B55-4EC9-A725-643F2CAC47C5}"/>
              </a:ext>
            </a:extLst>
          </p:cNvPr>
          <p:cNvSpPr txBox="1"/>
          <p:nvPr/>
        </p:nvSpPr>
        <p:spPr>
          <a:xfrm flipH="1">
            <a:off x="583095" y="1117973"/>
            <a:ext cx="7659756" cy="707886"/>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t>Never use force when connecting or disconnecting a cable or component </a:t>
            </a:r>
          </a:p>
        </p:txBody>
      </p:sp>
      <p:pic>
        <p:nvPicPr>
          <p:cNvPr id="6" name="Picture 5">
            <a:extLst>
              <a:ext uri="{FF2B5EF4-FFF2-40B4-BE49-F238E27FC236}">
                <a16:creationId xmlns:a16="http://schemas.microsoft.com/office/drawing/2014/main" id="{97D3D8BE-7FB5-45A9-8E49-B43A7F921BA0}"/>
              </a:ext>
            </a:extLst>
          </p:cNvPr>
          <p:cNvPicPr>
            <a:picLocks noChangeAspect="1"/>
          </p:cNvPicPr>
          <p:nvPr/>
        </p:nvPicPr>
        <p:blipFill>
          <a:blip r:embed="rId2"/>
          <a:stretch>
            <a:fillRect/>
          </a:stretch>
        </p:blipFill>
        <p:spPr>
          <a:xfrm>
            <a:off x="5900531" y="3075332"/>
            <a:ext cx="5536096" cy="3114054"/>
          </a:xfrm>
          <a:prstGeom prst="rect">
            <a:avLst/>
          </a:prstGeom>
        </p:spPr>
      </p:pic>
    </p:spTree>
    <p:extLst>
      <p:ext uri="{BB962C8B-B14F-4D97-AF65-F5344CB8AC3E}">
        <p14:creationId xmlns:p14="http://schemas.microsoft.com/office/powerpoint/2010/main" val="2653260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2133FD-424A-4860-8F71-FA1DA75CEAF2}"/>
              </a:ext>
            </a:extLst>
          </p:cNvPr>
          <p:cNvSpPr>
            <a:spLocks noGrp="1"/>
          </p:cNvSpPr>
          <p:nvPr>
            <p:ph type="subTitle" idx="1"/>
          </p:nvPr>
        </p:nvSpPr>
        <p:spPr>
          <a:xfrm>
            <a:off x="97768" y="1410251"/>
            <a:ext cx="9642579" cy="1239894"/>
          </a:xfrm>
        </p:spPr>
        <p:txBody>
          <a:bodyPr>
            <a:normAutofit/>
          </a:bodyPr>
          <a:lstStyle/>
          <a:p>
            <a:pPr marL="342900" indent="-342900">
              <a:buFont typeface="Courier New" panose="02070309020205020404" pitchFamily="49" charset="0"/>
              <a:buChar char="o"/>
            </a:pPr>
            <a:r>
              <a:rPr lang="en-US" sz="2400" dirty="0"/>
              <a:t>Make sure all cables are disconnected before attempting to move a device </a:t>
            </a:r>
          </a:p>
        </p:txBody>
      </p:sp>
      <p:sp>
        <p:nvSpPr>
          <p:cNvPr id="4" name="TextBox 3">
            <a:extLst>
              <a:ext uri="{FF2B5EF4-FFF2-40B4-BE49-F238E27FC236}">
                <a16:creationId xmlns:a16="http://schemas.microsoft.com/office/drawing/2014/main" id="{8746DE25-679D-4C34-80D2-AFE8059E7686}"/>
              </a:ext>
            </a:extLst>
          </p:cNvPr>
          <p:cNvSpPr txBox="1"/>
          <p:nvPr/>
        </p:nvSpPr>
        <p:spPr>
          <a:xfrm>
            <a:off x="463826" y="265043"/>
            <a:ext cx="2308645" cy="707886"/>
          </a:xfrm>
          <a:prstGeom prst="rect">
            <a:avLst/>
          </a:prstGeom>
          <a:noFill/>
        </p:spPr>
        <p:txBody>
          <a:bodyPr wrap="none" rtlCol="0">
            <a:spAutoFit/>
          </a:bodyPr>
          <a:lstStyle/>
          <a:p>
            <a:pPr marL="342900" indent="-342900">
              <a:buFont typeface="Wingdings" panose="05000000000000000000" pitchFamily="2" charset="2"/>
              <a:buChar char="§"/>
            </a:pPr>
            <a:r>
              <a:rPr lang="en-US" sz="4000" dirty="0">
                <a:latin typeface="Arial Rounded MT Bold" panose="020F0704030504030204" pitchFamily="34" charset="0"/>
              </a:rPr>
              <a:t>STEP 4</a:t>
            </a:r>
          </a:p>
        </p:txBody>
      </p:sp>
      <p:sp>
        <p:nvSpPr>
          <p:cNvPr id="2" name="TextBox 1">
            <a:extLst>
              <a:ext uri="{FF2B5EF4-FFF2-40B4-BE49-F238E27FC236}">
                <a16:creationId xmlns:a16="http://schemas.microsoft.com/office/drawing/2014/main" id="{CAB5AEC0-D5CB-424D-865E-A4C2D08E44A6}"/>
              </a:ext>
            </a:extLst>
          </p:cNvPr>
          <p:cNvSpPr txBox="1"/>
          <p:nvPr/>
        </p:nvSpPr>
        <p:spPr>
          <a:xfrm>
            <a:off x="435698" y="2030198"/>
            <a:ext cx="8966718" cy="1569660"/>
          </a:xfrm>
          <a:prstGeom prst="rect">
            <a:avLst/>
          </a:prstGeom>
          <a:noFill/>
        </p:spPr>
        <p:txBody>
          <a:bodyPr wrap="square" rtlCol="0">
            <a:spAutoFit/>
          </a:bodyPr>
          <a:lstStyle/>
          <a:p>
            <a:r>
              <a:rPr lang="en-US" sz="2400" dirty="0"/>
              <a:t>Before you try moving any device make sure you disconnect any cables to ensure the safety of both you and the device , its important to disconnect all cables before moving it. This prevents any potential damage to the device or accidental tripping hazards.</a:t>
            </a:r>
          </a:p>
        </p:txBody>
      </p:sp>
      <p:pic>
        <p:nvPicPr>
          <p:cNvPr id="5" name="Picture 4">
            <a:extLst>
              <a:ext uri="{FF2B5EF4-FFF2-40B4-BE49-F238E27FC236}">
                <a16:creationId xmlns:a16="http://schemas.microsoft.com/office/drawing/2014/main" id="{C02A8B20-120A-4286-BA4D-6A3BEDEA2AF9}"/>
              </a:ext>
            </a:extLst>
          </p:cNvPr>
          <p:cNvPicPr>
            <a:picLocks noChangeAspect="1"/>
          </p:cNvPicPr>
          <p:nvPr/>
        </p:nvPicPr>
        <p:blipFill>
          <a:blip r:embed="rId2"/>
          <a:stretch>
            <a:fillRect/>
          </a:stretch>
        </p:blipFill>
        <p:spPr>
          <a:xfrm>
            <a:off x="7021166" y="3599858"/>
            <a:ext cx="4762500" cy="2857500"/>
          </a:xfrm>
          <a:prstGeom prst="rect">
            <a:avLst/>
          </a:prstGeom>
        </p:spPr>
      </p:pic>
      <p:pic>
        <p:nvPicPr>
          <p:cNvPr id="6" name="Picture 5">
            <a:extLst>
              <a:ext uri="{FF2B5EF4-FFF2-40B4-BE49-F238E27FC236}">
                <a16:creationId xmlns:a16="http://schemas.microsoft.com/office/drawing/2014/main" id="{4EA38893-E1D7-431A-A7F9-0E1FCB882D72}"/>
              </a:ext>
            </a:extLst>
          </p:cNvPr>
          <p:cNvPicPr>
            <a:picLocks noChangeAspect="1"/>
          </p:cNvPicPr>
          <p:nvPr/>
        </p:nvPicPr>
        <p:blipFill>
          <a:blip r:embed="rId3"/>
          <a:stretch>
            <a:fillRect/>
          </a:stretch>
        </p:blipFill>
        <p:spPr>
          <a:xfrm>
            <a:off x="1278836" y="3685945"/>
            <a:ext cx="4161183" cy="2771413"/>
          </a:xfrm>
          <a:prstGeom prst="rect">
            <a:avLst/>
          </a:prstGeom>
        </p:spPr>
      </p:pic>
    </p:spTree>
    <p:extLst>
      <p:ext uri="{BB962C8B-B14F-4D97-AF65-F5344CB8AC3E}">
        <p14:creationId xmlns:p14="http://schemas.microsoft.com/office/powerpoint/2010/main" val="1714885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2533BA-BACA-4F32-B0D2-AA266D7C4501}"/>
              </a:ext>
            </a:extLst>
          </p:cNvPr>
          <p:cNvSpPr>
            <a:spLocks noGrp="1"/>
          </p:cNvSpPr>
          <p:nvPr>
            <p:ph idx="1"/>
          </p:nvPr>
        </p:nvSpPr>
        <p:spPr>
          <a:xfrm>
            <a:off x="397565" y="1259818"/>
            <a:ext cx="7729728" cy="3101983"/>
          </a:xfrm>
        </p:spPr>
        <p:txBody>
          <a:bodyPr>
            <a:normAutofit/>
          </a:bodyPr>
          <a:lstStyle/>
          <a:p>
            <a:pPr>
              <a:buFont typeface="Courier New" panose="02070309020205020404" pitchFamily="49" charset="0"/>
              <a:buChar char="o"/>
            </a:pPr>
            <a:r>
              <a:rPr lang="en-US" sz="2400" dirty="0"/>
              <a:t>Do not lift heavy equipment on your own</a:t>
            </a:r>
          </a:p>
        </p:txBody>
      </p:sp>
      <p:sp>
        <p:nvSpPr>
          <p:cNvPr id="5" name="TextBox 4">
            <a:extLst>
              <a:ext uri="{FF2B5EF4-FFF2-40B4-BE49-F238E27FC236}">
                <a16:creationId xmlns:a16="http://schemas.microsoft.com/office/drawing/2014/main" id="{82EA887F-A43D-462D-8B02-CB003B9BB55E}"/>
              </a:ext>
            </a:extLst>
          </p:cNvPr>
          <p:cNvSpPr txBox="1"/>
          <p:nvPr/>
        </p:nvSpPr>
        <p:spPr>
          <a:xfrm>
            <a:off x="397565" y="401431"/>
            <a:ext cx="2809461" cy="707886"/>
          </a:xfrm>
          <a:prstGeom prst="rect">
            <a:avLst/>
          </a:prstGeom>
          <a:noFill/>
        </p:spPr>
        <p:txBody>
          <a:bodyPr wrap="square" rtlCol="0">
            <a:spAutoFit/>
          </a:bodyPr>
          <a:lstStyle/>
          <a:p>
            <a:pPr marL="285750" indent="-285750">
              <a:buFont typeface="Wingdings" panose="05000000000000000000" pitchFamily="2" charset="2"/>
              <a:buChar char="§"/>
            </a:pPr>
            <a:r>
              <a:rPr lang="en-US" sz="4000" dirty="0">
                <a:latin typeface="Arial Rounded MT Bold" panose="020F0704030504030204" pitchFamily="34" charset="0"/>
              </a:rPr>
              <a:t>STEP 6</a:t>
            </a:r>
          </a:p>
        </p:txBody>
      </p:sp>
      <p:sp>
        <p:nvSpPr>
          <p:cNvPr id="6" name="TextBox 5">
            <a:extLst>
              <a:ext uri="{FF2B5EF4-FFF2-40B4-BE49-F238E27FC236}">
                <a16:creationId xmlns:a16="http://schemas.microsoft.com/office/drawing/2014/main" id="{4A5F673D-8356-4D54-8DA0-7590DBB9A0D2}"/>
              </a:ext>
            </a:extLst>
          </p:cNvPr>
          <p:cNvSpPr txBox="1"/>
          <p:nvPr/>
        </p:nvSpPr>
        <p:spPr>
          <a:xfrm>
            <a:off x="397565" y="1860543"/>
            <a:ext cx="6957392" cy="830997"/>
          </a:xfrm>
          <a:prstGeom prst="rect">
            <a:avLst/>
          </a:prstGeom>
          <a:noFill/>
        </p:spPr>
        <p:txBody>
          <a:bodyPr wrap="square" rtlCol="0">
            <a:spAutoFit/>
          </a:bodyPr>
          <a:lstStyle/>
          <a:p>
            <a:r>
              <a:rPr lang="en-US" sz="2400" dirty="0"/>
              <a:t>Its not good to lift heavy equipment on your own  because it might potentially strain your back </a:t>
            </a:r>
          </a:p>
        </p:txBody>
      </p:sp>
      <p:pic>
        <p:nvPicPr>
          <p:cNvPr id="7" name="Picture 6">
            <a:extLst>
              <a:ext uri="{FF2B5EF4-FFF2-40B4-BE49-F238E27FC236}">
                <a16:creationId xmlns:a16="http://schemas.microsoft.com/office/drawing/2014/main" id="{1207F722-8871-428C-BD85-AB7F4B46696A}"/>
              </a:ext>
            </a:extLst>
          </p:cNvPr>
          <p:cNvPicPr>
            <a:picLocks noChangeAspect="1"/>
          </p:cNvPicPr>
          <p:nvPr/>
        </p:nvPicPr>
        <p:blipFill>
          <a:blip r:embed="rId2"/>
          <a:stretch>
            <a:fillRect/>
          </a:stretch>
        </p:blipFill>
        <p:spPr>
          <a:xfrm>
            <a:off x="6938382" y="2691540"/>
            <a:ext cx="4723532" cy="3146512"/>
          </a:xfrm>
          <a:prstGeom prst="rect">
            <a:avLst/>
          </a:prstGeom>
        </p:spPr>
      </p:pic>
    </p:spTree>
    <p:extLst>
      <p:ext uri="{BB962C8B-B14F-4D97-AF65-F5344CB8AC3E}">
        <p14:creationId xmlns:p14="http://schemas.microsoft.com/office/powerpoint/2010/main" val="1723845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632A9E-2019-4C87-9452-27159EDE7BA0}"/>
              </a:ext>
            </a:extLst>
          </p:cNvPr>
          <p:cNvSpPr txBox="1"/>
          <p:nvPr/>
        </p:nvSpPr>
        <p:spPr>
          <a:xfrm>
            <a:off x="318052" y="331304"/>
            <a:ext cx="3631096" cy="707886"/>
          </a:xfrm>
          <a:prstGeom prst="rect">
            <a:avLst/>
          </a:prstGeom>
          <a:noFill/>
        </p:spPr>
        <p:txBody>
          <a:bodyPr wrap="square" rtlCol="0">
            <a:spAutoFit/>
          </a:bodyPr>
          <a:lstStyle/>
          <a:p>
            <a:r>
              <a:rPr lang="en-US" sz="4000" dirty="0">
                <a:latin typeface="Arial Rounded MT Bold" panose="020F0704030504030204" pitchFamily="34" charset="0"/>
              </a:rPr>
              <a:t>FINAL STEP </a:t>
            </a:r>
          </a:p>
        </p:txBody>
      </p:sp>
      <p:sp>
        <p:nvSpPr>
          <p:cNvPr id="3" name="TextBox 2">
            <a:extLst>
              <a:ext uri="{FF2B5EF4-FFF2-40B4-BE49-F238E27FC236}">
                <a16:creationId xmlns:a16="http://schemas.microsoft.com/office/drawing/2014/main" id="{FD0E2856-A2B6-4D9F-A29E-037E236C5037}"/>
              </a:ext>
            </a:extLst>
          </p:cNvPr>
          <p:cNvSpPr txBox="1"/>
          <p:nvPr/>
        </p:nvSpPr>
        <p:spPr>
          <a:xfrm>
            <a:off x="463827" y="1461632"/>
            <a:ext cx="6082748" cy="461665"/>
          </a:xfrm>
          <a:prstGeom prst="rect">
            <a:avLst/>
          </a:prstGeom>
          <a:noFill/>
        </p:spPr>
        <p:txBody>
          <a:bodyPr wrap="square" rtlCol="0">
            <a:spAutoFit/>
          </a:bodyPr>
          <a:lstStyle/>
          <a:p>
            <a:r>
              <a:rPr lang="en-US" sz="2400" dirty="0"/>
              <a:t>If in doubt stop and ask for help </a:t>
            </a:r>
          </a:p>
        </p:txBody>
      </p:sp>
      <p:sp>
        <p:nvSpPr>
          <p:cNvPr id="4" name="TextBox 3">
            <a:extLst>
              <a:ext uri="{FF2B5EF4-FFF2-40B4-BE49-F238E27FC236}">
                <a16:creationId xmlns:a16="http://schemas.microsoft.com/office/drawing/2014/main" id="{47AB257C-57B7-4F8E-98EF-4D105BF678B4}"/>
              </a:ext>
            </a:extLst>
          </p:cNvPr>
          <p:cNvSpPr txBox="1"/>
          <p:nvPr/>
        </p:nvSpPr>
        <p:spPr>
          <a:xfrm>
            <a:off x="463827" y="2260650"/>
            <a:ext cx="6652591" cy="830997"/>
          </a:xfrm>
          <a:prstGeom prst="rect">
            <a:avLst/>
          </a:prstGeom>
          <a:noFill/>
        </p:spPr>
        <p:txBody>
          <a:bodyPr wrap="square" rtlCol="0">
            <a:spAutoFit/>
          </a:bodyPr>
          <a:lstStyle/>
          <a:p>
            <a:r>
              <a:rPr lang="en-US" sz="2400" dirty="0"/>
              <a:t>If you are unsure or have any doubts its best to ask for help from someone who can help</a:t>
            </a:r>
          </a:p>
        </p:txBody>
      </p:sp>
      <p:pic>
        <p:nvPicPr>
          <p:cNvPr id="5" name="Picture 4">
            <a:extLst>
              <a:ext uri="{FF2B5EF4-FFF2-40B4-BE49-F238E27FC236}">
                <a16:creationId xmlns:a16="http://schemas.microsoft.com/office/drawing/2014/main" id="{F89D11D8-C57B-4F12-9340-B7F48C74FD89}"/>
              </a:ext>
            </a:extLst>
          </p:cNvPr>
          <p:cNvPicPr>
            <a:picLocks noChangeAspect="1"/>
          </p:cNvPicPr>
          <p:nvPr/>
        </p:nvPicPr>
        <p:blipFill>
          <a:blip r:embed="rId2"/>
          <a:stretch>
            <a:fillRect/>
          </a:stretch>
        </p:blipFill>
        <p:spPr>
          <a:xfrm>
            <a:off x="6546575" y="3429000"/>
            <a:ext cx="4912137" cy="2763078"/>
          </a:xfrm>
          <a:prstGeom prst="rect">
            <a:avLst/>
          </a:prstGeom>
        </p:spPr>
      </p:pic>
    </p:spTree>
    <p:extLst>
      <p:ext uri="{BB962C8B-B14F-4D97-AF65-F5344CB8AC3E}">
        <p14:creationId xmlns:p14="http://schemas.microsoft.com/office/powerpoint/2010/main" val="46947484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189</TotalTime>
  <Words>265</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Arial Rounded MT Bold</vt:lpstr>
      <vt:lpstr>Bahnschrift Condensed</vt:lpstr>
      <vt:lpstr>Bahnschrift Light</vt:lpstr>
      <vt:lpstr>Bahnschrift SemiBold Condensed</vt:lpstr>
      <vt:lpstr>Courier New</vt:lpstr>
      <vt:lpstr>Gill Sans MT</vt:lpstr>
      <vt:lpstr>Wingdings</vt:lpstr>
      <vt:lpstr>Parcel</vt:lpstr>
      <vt:lpstr>How to act responsibly and safely when solving computer problems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act responsibly and safely when solving computer problems</dc:title>
  <dc:creator>User</dc:creator>
  <cp:lastModifiedBy>User</cp:lastModifiedBy>
  <cp:revision>17</cp:revision>
  <dcterms:created xsi:type="dcterms:W3CDTF">2023-09-19T16:18:34Z</dcterms:created>
  <dcterms:modified xsi:type="dcterms:W3CDTF">2023-09-20T15:58:48Z</dcterms:modified>
</cp:coreProperties>
</file>