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257" r:id="rId5"/>
    <p:sldId id="268" r:id="rId6"/>
    <p:sldId id="262" r:id="rId7"/>
    <p:sldId id="269" r:id="rId8"/>
    <p:sldId id="270" r:id="rId9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4404"/>
    <a:srgbClr val="5F6F0F"/>
    <a:srgbClr val="718412"/>
    <a:srgbClr val="65741A"/>
    <a:srgbClr val="70811D"/>
    <a:srgbClr val="7B8D1F"/>
    <a:srgbClr val="839721"/>
    <a:srgbClr val="95AB25"/>
    <a:srgbClr val="BC5500"/>
    <a:srgbClr val="C45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78" d="100"/>
          <a:sy n="78" d="100"/>
        </p:scale>
        <p:origin x="878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B4EDC-59C0-49C7-8ADA-5A781B329E02}" type="datetimeFigureOut">
              <a:rPr lang="en-US"/>
              <a:t>9/19/2023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429053-DC2A-4342-ADD4-2FD729D91E2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2045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8D46A-B586-417D-BFBD-8C8FE0AAF762}" type="datetimeFigureOut">
              <a:rPr lang="en-US"/>
              <a:t>9/19/2023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A5BD7-F043-4D1B-AA17-CD412FC534DE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6705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4" name="Straight Connector 13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grpSp>
        <p:nvGrpSpPr>
          <p:cNvPr id="12" name="bottom lines"/>
          <p:cNvGrpSpPr/>
          <p:nvPr/>
        </p:nvGrpSpPr>
        <p:grpSpPr>
          <a:xfrm>
            <a:off x="-8916" y="6057149"/>
            <a:ext cx="5498726" cy="820207"/>
            <a:chOff x="-6689" y="4553748"/>
            <a:chExt cx="4125119" cy="615155"/>
          </a:xfrm>
        </p:grpSpPr>
        <p:sp>
          <p:nvSpPr>
            <p:cNvPr id="9" name="Freeform 8"/>
            <p:cNvSpPr/>
            <p:nvPr/>
          </p:nvSpPr>
          <p:spPr>
            <a:xfrm rot="16200000">
              <a:off x="1754302" y="2802395"/>
              <a:ext cx="612775" cy="411548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4115481 h 4115481"/>
                <a:gd name="connsiteX1" fmla="*/ 612775 w 612775"/>
                <a:gd name="connsiteY1" fmla="*/ 3180443 h 4115481"/>
                <a:gd name="connsiteX2" fmla="*/ 612775 w 612775"/>
                <a:gd name="connsiteY2" fmla="*/ 0 h 41154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4115481">
                  <a:moveTo>
                    <a:pt x="0" y="4115481"/>
                  </a:moveTo>
                  <a:lnTo>
                    <a:pt x="612775" y="3180443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Freeform 9"/>
            <p:cNvSpPr/>
            <p:nvPr/>
          </p:nvSpPr>
          <p:spPr>
            <a:xfrm rot="16200000">
              <a:off x="1604659" y="3152814"/>
              <a:ext cx="410751" cy="3621427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  <a:gd name="connsiteX0" fmla="*/ 0 w 410751"/>
                <a:gd name="connsiteY0" fmla="*/ 3614170 h 3614170"/>
                <a:gd name="connsiteX1" fmla="*/ 410751 w 410751"/>
                <a:gd name="connsiteY1" fmla="*/ 2990994 h 3614170"/>
                <a:gd name="connsiteX2" fmla="*/ 405947 w 410751"/>
                <a:gd name="connsiteY2" fmla="*/ 0 h 3614170"/>
                <a:gd name="connsiteX0" fmla="*/ 0 w 410751"/>
                <a:gd name="connsiteY0" fmla="*/ 3621427 h 3621427"/>
                <a:gd name="connsiteX1" fmla="*/ 410751 w 410751"/>
                <a:gd name="connsiteY1" fmla="*/ 2998251 h 3621427"/>
                <a:gd name="connsiteX2" fmla="*/ 405947 w 410751"/>
                <a:gd name="connsiteY2" fmla="*/ 0 h 36214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621427">
                  <a:moveTo>
                    <a:pt x="0" y="3621427"/>
                  </a:moveTo>
                  <a:lnTo>
                    <a:pt x="410751" y="2998251"/>
                  </a:lnTo>
                  <a:cubicBezTo>
                    <a:pt x="410359" y="2065358"/>
                    <a:pt x="406339" y="932893"/>
                    <a:pt x="405947" y="0"/>
                  </a:cubicBez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 rot="16200000">
              <a:off x="1462308" y="3453376"/>
              <a:ext cx="241768" cy="31797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  <a:gd name="connsiteX0" fmla="*/ 0 w 241768"/>
                <a:gd name="connsiteY0" fmla="*/ 3179761 h 3179761"/>
                <a:gd name="connsiteX1" fmla="*/ 238919 w 241768"/>
                <a:gd name="connsiteY1" fmla="*/ 2819370 h 3179761"/>
                <a:gd name="connsiteX2" fmla="*/ 241754 w 241768"/>
                <a:gd name="connsiteY2" fmla="*/ 0 h 31797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41768" h="3179761">
                  <a:moveTo>
                    <a:pt x="0" y="3179761"/>
                  </a:moveTo>
                  <a:lnTo>
                    <a:pt x="238919" y="2819370"/>
                  </a:lnTo>
                  <a:cubicBezTo>
                    <a:pt x="238654" y="1947313"/>
                    <a:pt x="242019" y="872057"/>
                    <a:pt x="241754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5176" y="584200"/>
            <a:ext cx="8735325" cy="2000251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5176" y="2616200"/>
            <a:ext cx="8735325" cy="17526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9/19/2023</a:t>
            </a:fld>
            <a:endParaRPr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47488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9/19/2023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96675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584200"/>
            <a:ext cx="2742486" cy="5588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8882" y="584200"/>
            <a:ext cx="7414869" cy="5588000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9/19/2023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886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9/19/2023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676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diagonals"/>
          <p:cNvGrpSpPr/>
          <p:nvPr/>
        </p:nvGrpSpPr>
        <p:grpSpPr>
          <a:xfrm>
            <a:off x="7516443" y="4145281"/>
            <a:ext cx="4686117" cy="2731407"/>
            <a:chOff x="5638800" y="3108960"/>
            <a:chExt cx="3515503" cy="204855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5638800" y="3108960"/>
              <a:ext cx="3515503" cy="2037116"/>
            </a:xfrm>
            <a:prstGeom prst="line">
              <a:avLst/>
            </a:pr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6004643" y="3333750"/>
              <a:ext cx="3149660" cy="1823765"/>
            </a:xfrm>
            <a:prstGeom prst="line">
              <a:avLst/>
            </a:pr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6388342" y="3549891"/>
              <a:ext cx="2765961" cy="1600149"/>
            </a:xfrm>
            <a:prstGeom prst="line">
              <a:avLst/>
            </a:pr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177" y="2209801"/>
            <a:ext cx="8938472" cy="2764335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5176" y="4951266"/>
            <a:ext cx="7069519" cy="122093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80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9/19/2023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633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8883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0707" y="1706880"/>
            <a:ext cx="5078677" cy="446532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9/19/2023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5764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8883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96644" y="1701800"/>
            <a:ext cx="5082740" cy="9144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800" b="0" cap="all" spc="200" baseline="0">
                <a:solidFill>
                  <a:schemeClr val="accent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0707" y="2717800"/>
            <a:ext cx="5078677" cy="3454400"/>
          </a:xfrm>
        </p:spPr>
        <p:txBody>
          <a:bodyPr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 baseline="0"/>
            </a:lvl6pPr>
            <a:lvl7pPr>
              <a:defRPr sz="2000" baseline="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9/19/2023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538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9/19/2023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1522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9/19/2023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2478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4971" y="584200"/>
            <a:ext cx="6094413" cy="55880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 baseline="0"/>
            </a:lvl8pPr>
            <a:lvl9pPr>
              <a:defRPr sz="20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9/19/2023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18139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2" y="1701800"/>
            <a:ext cx="4062942" cy="2438400"/>
          </a:xfrm>
        </p:spPr>
        <p:txBody>
          <a:bodyPr anchor="b">
            <a:normAutofit/>
          </a:bodyPr>
          <a:lstStyle>
            <a:lvl1pPr algn="l">
              <a:defRPr sz="2800" b="0" cap="all" spc="20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8882" y="4241800"/>
            <a:ext cx="4062942" cy="19304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5484971" y="584200"/>
            <a:ext cx="6094413" cy="5588000"/>
          </a:xfrm>
          <a:ln w="12700">
            <a:solidFill>
              <a:schemeClr val="bg1">
                <a:lumMod val="75000"/>
                <a:lumOff val="25000"/>
              </a:schemeClr>
            </a:solidFill>
            <a:miter lim="800000"/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FD029-FB74-4578-B929-F66AA97659CA}" type="datetimeFigureOut">
              <a:rPr lang="en-US"/>
              <a:t>9/19/2023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4DD1E-5D91-48A3-AD6D-45FBA980D10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343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100000"/>
                <a:shade val="0"/>
                <a:satMod val="100000"/>
              </a:schemeClr>
            </a:gs>
            <a:gs pos="85000">
              <a:schemeClr val="bg2">
                <a:tint val="100000"/>
                <a:shade val="30000"/>
                <a:satMod val="100000"/>
              </a:schemeClr>
            </a:gs>
            <a:gs pos="100000">
              <a:schemeClr val="bg2">
                <a:shade val="60000"/>
                <a:satMod val="10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left lines"/>
          <p:cNvGrpSpPr/>
          <p:nvPr/>
        </p:nvGrpSpPr>
        <p:grpSpPr>
          <a:xfrm>
            <a:off x="-15870" y="-3174"/>
            <a:ext cx="819993" cy="5229225"/>
            <a:chOff x="-11906" y="-2381"/>
            <a:chExt cx="615155" cy="3921919"/>
          </a:xfrm>
        </p:grpSpPr>
        <p:sp>
          <p:nvSpPr>
            <p:cNvPr id="10" name="Freeform 9"/>
            <p:cNvSpPr/>
            <p:nvPr/>
          </p:nvSpPr>
          <p:spPr>
            <a:xfrm>
              <a:off x="-9526" y="0"/>
              <a:ext cx="612775" cy="3919538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612775" h="3919538">
                  <a:moveTo>
                    <a:pt x="0" y="3919538"/>
                  </a:moveTo>
                  <a:lnTo>
                    <a:pt x="612775" y="2984500"/>
                  </a:lnTo>
                  <a:lnTo>
                    <a:pt x="612775" y="0"/>
                  </a:lnTo>
                </a:path>
              </a:pathLst>
            </a:custGeom>
            <a:noFill/>
            <a:ln w="38100">
              <a:gradFill>
                <a:gsLst>
                  <a:gs pos="50000">
                    <a:schemeClr val="accent1">
                      <a:lumMod val="75000"/>
                    </a:schemeClr>
                  </a:gs>
                  <a:gs pos="0">
                    <a:schemeClr val="accent1"/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Freeform 10"/>
            <p:cNvSpPr/>
            <p:nvPr/>
          </p:nvSpPr>
          <p:spPr>
            <a:xfrm>
              <a:off x="-11906" y="0"/>
              <a:ext cx="410751" cy="3421856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202024 w 612775"/>
                <a:gd name="connsiteY1" fmla="*/ 3607676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10751 w 410751"/>
                <a:gd name="connsiteY2" fmla="*/ 0 h 3607676"/>
                <a:gd name="connsiteX0" fmla="*/ 0 w 410751"/>
                <a:gd name="connsiteY0" fmla="*/ 3607676 h 3607676"/>
                <a:gd name="connsiteX1" fmla="*/ 410751 w 410751"/>
                <a:gd name="connsiteY1" fmla="*/ 2984500 h 3607676"/>
                <a:gd name="connsiteX2" fmla="*/ 409575 w 410751"/>
                <a:gd name="connsiteY2" fmla="*/ 185820 h 3607676"/>
                <a:gd name="connsiteX3" fmla="*/ 410751 w 410751"/>
                <a:gd name="connsiteY3" fmla="*/ 0 h 3607676"/>
                <a:gd name="connsiteX0" fmla="*/ 0 w 410751"/>
                <a:gd name="connsiteY0" fmla="*/ 3421856 h 3421856"/>
                <a:gd name="connsiteX1" fmla="*/ 410751 w 410751"/>
                <a:gd name="connsiteY1" fmla="*/ 2798680 h 3421856"/>
                <a:gd name="connsiteX2" fmla="*/ 409575 w 410751"/>
                <a:gd name="connsiteY2" fmla="*/ 0 h 34218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10751" h="3421856">
                  <a:moveTo>
                    <a:pt x="0" y="3421856"/>
                  </a:moveTo>
                  <a:lnTo>
                    <a:pt x="410751" y="2798680"/>
                  </a:lnTo>
                  <a:lnTo>
                    <a:pt x="409575" y="0"/>
                  </a:lnTo>
                </a:path>
              </a:pathLst>
            </a:custGeom>
            <a:noFill/>
            <a:ln w="28575">
              <a:gradFill>
                <a:gsLst>
                  <a:gs pos="0">
                    <a:schemeClr val="accent1">
                      <a:lumMod val="75000"/>
                    </a:schemeClr>
                  </a:gs>
                  <a:gs pos="50000">
                    <a:schemeClr val="accent1">
                      <a:lumMod val="75000"/>
                    </a:schemeClr>
                  </a:gs>
                  <a:gs pos="100000">
                    <a:schemeClr val="accent1"/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Freeform 13"/>
            <p:cNvSpPr/>
            <p:nvPr/>
          </p:nvSpPr>
          <p:spPr>
            <a:xfrm>
              <a:off x="-7144" y="-2381"/>
              <a:ext cx="238919" cy="2976561"/>
            </a:xfrm>
            <a:custGeom>
              <a:avLst/>
              <a:gdLst>
                <a:gd name="connsiteX0" fmla="*/ 0 w 603250"/>
                <a:gd name="connsiteY0" fmla="*/ 3905250 h 3905250"/>
                <a:gd name="connsiteX1" fmla="*/ 603250 w 603250"/>
                <a:gd name="connsiteY1" fmla="*/ 2984500 h 3905250"/>
                <a:gd name="connsiteX2" fmla="*/ 603250 w 603250"/>
                <a:gd name="connsiteY2" fmla="*/ 0 h 3905250"/>
                <a:gd name="connsiteX0" fmla="*/ 0 w 612775"/>
                <a:gd name="connsiteY0" fmla="*/ 3919538 h 3919538"/>
                <a:gd name="connsiteX1" fmla="*/ 612775 w 612775"/>
                <a:gd name="connsiteY1" fmla="*/ 2984500 h 3919538"/>
                <a:gd name="connsiteX2" fmla="*/ 612775 w 612775"/>
                <a:gd name="connsiteY2" fmla="*/ 0 h 3919538"/>
                <a:gd name="connsiteX0" fmla="*/ 0 w 612775"/>
                <a:gd name="connsiteY0" fmla="*/ 3919538 h 3919538"/>
                <a:gd name="connsiteX1" fmla="*/ 373856 w 612775"/>
                <a:gd name="connsiteY1" fmla="*/ 3344891 h 3919538"/>
                <a:gd name="connsiteX2" fmla="*/ 612775 w 612775"/>
                <a:gd name="connsiteY2" fmla="*/ 2984500 h 3919538"/>
                <a:gd name="connsiteX3" fmla="*/ 612775 w 612775"/>
                <a:gd name="connsiteY3" fmla="*/ 0 h 3919538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919 w 238919"/>
                <a:gd name="connsiteY2" fmla="*/ 0 h 3344891"/>
                <a:gd name="connsiteX0" fmla="*/ 0 w 238919"/>
                <a:gd name="connsiteY0" fmla="*/ 3344891 h 3344891"/>
                <a:gd name="connsiteX1" fmla="*/ 238919 w 238919"/>
                <a:gd name="connsiteY1" fmla="*/ 2984500 h 3344891"/>
                <a:gd name="connsiteX2" fmla="*/ 238125 w 238919"/>
                <a:gd name="connsiteY2" fmla="*/ 368330 h 3344891"/>
                <a:gd name="connsiteX3" fmla="*/ 238919 w 238919"/>
                <a:gd name="connsiteY3" fmla="*/ 0 h 3344891"/>
                <a:gd name="connsiteX0" fmla="*/ 0 w 238919"/>
                <a:gd name="connsiteY0" fmla="*/ 2976561 h 2976561"/>
                <a:gd name="connsiteX1" fmla="*/ 238919 w 238919"/>
                <a:gd name="connsiteY1" fmla="*/ 2616170 h 2976561"/>
                <a:gd name="connsiteX2" fmla="*/ 238125 w 238919"/>
                <a:gd name="connsiteY2" fmla="*/ 0 h 2976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8919" h="2976561">
                  <a:moveTo>
                    <a:pt x="0" y="2976561"/>
                  </a:moveTo>
                  <a:lnTo>
                    <a:pt x="238919" y="2616170"/>
                  </a:lnTo>
                  <a:cubicBezTo>
                    <a:pt x="238654" y="1744113"/>
                    <a:pt x="238390" y="872057"/>
                    <a:pt x="238125" y="0"/>
                  </a:cubicBezTo>
                </a:path>
              </a:pathLst>
            </a:custGeom>
            <a:noFill/>
            <a:ln w="25400">
              <a:gradFill>
                <a:gsLst>
                  <a:gs pos="0">
                    <a:schemeClr val="accent1">
                      <a:lumMod val="50000"/>
                    </a:schemeClr>
                  </a:gs>
                  <a:gs pos="100000">
                    <a:schemeClr val="accent1">
                      <a:lumMod val="75000"/>
                    </a:schemeClr>
                  </a:gs>
                </a:gsLst>
                <a:lin ang="5400000" scaled="0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8883" y="274637"/>
            <a:ext cx="10360501" cy="1223963"/>
          </a:xfrm>
          <a:prstGeom prst="rect">
            <a:avLst/>
          </a:prstGeom>
        </p:spPr>
        <p:txBody>
          <a:bodyPr vert="horz" lIns="121899" tIns="60949" rIns="121899" bIns="60949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1701797"/>
            <a:ext cx="10360501" cy="4462272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8882" y="6356352"/>
            <a:ext cx="2234618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FD029-FB74-4578-B929-F66AA97659CA}" type="datetimeFigureOut">
              <a:rPr lang="en-US"/>
              <a:pPr/>
              <a:t>9/19/2023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53501" y="6356352"/>
            <a:ext cx="5281824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3649" y="6356352"/>
            <a:ext cx="101573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4DD1E-5D91-48A3-AD6D-45FBA980D106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95275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47" indent="-304747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10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4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1898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73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48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133227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2437973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742720" indent="-231607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80000"/>
        <a:buFont typeface="Arial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let your computer safe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By: Naser Sunna</a:t>
            </a:r>
          </a:p>
        </p:txBody>
      </p:sp>
    </p:spTree>
    <p:extLst>
      <p:ext uri="{BB962C8B-B14F-4D97-AF65-F5344CB8AC3E}">
        <p14:creationId xmlns:p14="http://schemas.microsoft.com/office/powerpoint/2010/main" val="1332291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how to let your computer safe(hacking)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averta-regular"/>
              </a:rPr>
              <a:t>Protect mobile devices by turning off Bluetooth when not in use, being mindful of the Wi-Fi networks you connect to, and using security applications to improve monitoring and protection.</a:t>
            </a:r>
          </a:p>
          <a:p>
            <a:endParaRPr lang="en-US" dirty="0"/>
          </a:p>
          <a:p>
            <a:r>
              <a:rPr lang="en-US" b="0" i="0" dirty="0">
                <a:effectLst/>
                <a:latin typeface="Helvetica Neue"/>
              </a:rPr>
              <a:t> </a:t>
            </a:r>
            <a:r>
              <a:rPr lang="en-US" dirty="0">
                <a:latin typeface="Helvetica Neue"/>
              </a:rPr>
              <a:t>use </a:t>
            </a:r>
            <a:r>
              <a:rPr lang="en-US" b="0" i="0" dirty="0">
                <a:effectLst/>
                <a:latin typeface="Helvetica Neue"/>
              </a:rPr>
              <a:t>firewall, it  is a software program or piece of hardware that blocks hackers from entering and using your computer</a:t>
            </a:r>
            <a:r>
              <a:rPr lang="en-US" dirty="0">
                <a:latin typeface="Helvetica Neue"/>
              </a:rPr>
              <a:t>.</a:t>
            </a:r>
            <a:endParaRPr lang="en-US" dirty="0"/>
          </a:p>
          <a:p>
            <a:r>
              <a:rPr lang="en-US" dirty="0"/>
              <a:t>Do not enter any unsecure program or website.</a:t>
            </a:r>
          </a:p>
        </p:txBody>
      </p:sp>
    </p:spTree>
    <p:extLst>
      <p:ext uri="{BB962C8B-B14F-4D97-AF65-F5344CB8AC3E}">
        <p14:creationId xmlns:p14="http://schemas.microsoft.com/office/powerpoint/2010/main" val="3529114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know if you get hacked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4DBFE4-A562-E794-EC8E-7004929D7659}"/>
              </a:ext>
            </a:extLst>
          </p:cNvPr>
          <p:cNvSpPr txBox="1"/>
          <p:nvPr/>
        </p:nvSpPr>
        <p:spPr>
          <a:xfrm>
            <a:off x="1053852" y="1916832"/>
            <a:ext cx="1142300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0" i="0" dirty="0">
                <a:effectLst/>
                <a:latin typeface="Lato" panose="020F0502020204030203" pitchFamily="34" charset="0"/>
              </a:rPr>
              <a:t>1.Password reset emails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E12DF4-2E5E-640B-1CD6-166B2460BEC8}"/>
              </a:ext>
            </a:extLst>
          </p:cNvPr>
          <p:cNvSpPr txBox="1"/>
          <p:nvPr/>
        </p:nvSpPr>
        <p:spPr>
          <a:xfrm>
            <a:off x="1053852" y="4125724"/>
            <a:ext cx="4760380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dirty="0">
                <a:latin typeface="Lato" panose="020F0502020204030203" pitchFamily="34" charset="0"/>
              </a:rPr>
              <a:t>3</a:t>
            </a:r>
            <a:r>
              <a:rPr lang="en-US" sz="2800" b="0" i="0" dirty="0">
                <a:effectLst/>
                <a:latin typeface="Lato" panose="020F0502020204030203" pitchFamily="34" charset="0"/>
              </a:rPr>
              <a:t>.Computer, network, or internet connection slows down</a:t>
            </a:r>
          </a:p>
          <a:p>
            <a:br>
              <a:rPr lang="en-US" dirty="0"/>
            </a:b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EF246AF-A6A0-BD3E-616B-CE0AC9EA07B5}"/>
              </a:ext>
            </a:extLst>
          </p:cNvPr>
          <p:cNvSpPr txBox="1"/>
          <p:nvPr/>
        </p:nvSpPr>
        <p:spPr>
          <a:xfrm>
            <a:off x="1053852" y="2831294"/>
            <a:ext cx="8296625" cy="12618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2800" b="0" i="0" dirty="0">
                <a:effectLst/>
                <a:latin typeface="Lato" panose="020F0502020204030203" pitchFamily="34" charset="0"/>
              </a:rPr>
              <a:t>2.Ransomware messages</a:t>
            </a:r>
          </a:p>
          <a:p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10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C2B47-E003-74F4-36EB-2443B926B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use the safety rules for computer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0B99838-81B0-792C-627C-45D8DA58D74B}"/>
              </a:ext>
            </a:extLst>
          </p:cNvPr>
          <p:cNvSpPr txBox="1"/>
          <p:nvPr/>
        </p:nvSpPr>
        <p:spPr>
          <a:xfrm>
            <a:off x="1218883" y="1412777"/>
            <a:ext cx="9484041" cy="543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1.Do not open the case of your computer</a:t>
            </a:r>
          </a:p>
          <a:p>
            <a:endParaRPr lang="en-US" sz="2800" dirty="0"/>
          </a:p>
          <a:p>
            <a:r>
              <a:rPr lang="en-US" sz="2800" dirty="0"/>
              <a:t>2.Never use aa force while connect and disconnecting any cable or component </a:t>
            </a:r>
          </a:p>
          <a:p>
            <a:endParaRPr lang="en-US" sz="2800" dirty="0"/>
          </a:p>
          <a:p>
            <a:r>
              <a:rPr lang="en-US" sz="2800" dirty="0"/>
              <a:t>3.Make sure every cable is disconnected before moving the device(Ex: printer, scanner)</a:t>
            </a:r>
          </a:p>
          <a:p>
            <a:endParaRPr lang="en-US" sz="2800" dirty="0"/>
          </a:p>
          <a:p>
            <a:r>
              <a:rPr lang="en-US" sz="2800" dirty="0"/>
              <a:t>4.Do not lift any device that is heavy alone.</a:t>
            </a:r>
          </a:p>
          <a:p>
            <a:endParaRPr lang="en-US" sz="2800" dirty="0"/>
          </a:p>
          <a:p>
            <a:r>
              <a:rPr lang="en-US" sz="2800" dirty="0"/>
              <a:t>5.Switch of power point at the wall before connecting or disconnecting a main electricity cable</a:t>
            </a:r>
          </a:p>
        </p:txBody>
      </p:sp>
    </p:spTree>
    <p:extLst>
      <p:ext uri="{BB962C8B-B14F-4D97-AF65-F5344CB8AC3E}">
        <p14:creationId xmlns:p14="http://schemas.microsoft.com/office/powerpoint/2010/main" val="895082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ank you lettering Vectors &amp; Illustrations for Free ...">
            <a:extLst>
              <a:ext uri="{FF2B5EF4-FFF2-40B4-BE49-F238E27FC236}">
                <a16:creationId xmlns:a16="http://schemas.microsoft.com/office/drawing/2014/main" id="{9EE07971-0334-F64C-D456-239DFBC70D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"/>
            <a:ext cx="121888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801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ch 16x9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>
    <a:spDef>
      <a:spPr/>
      <a:bodyPr rtlCol="0" anchor="ctr"/>
      <a:lstStyle>
        <a:defPPr algn="ctr">
          <a:defRPr sz="280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787990.potx" id="{BDB9CD5E-36EC-45F3-B87D-6D062B8A3823}" vid="{51682E2F-7C85-4D6F-AD40-072EFC83910D}"/>
    </a:ext>
  </a:extLst>
</a:theme>
</file>

<file path=ppt/theme/theme2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Tech_16x9">
      <a:dk1>
        <a:sysClr val="windowText" lastClr="000000"/>
      </a:dk1>
      <a:lt1>
        <a:sysClr val="window" lastClr="FFFFFF"/>
      </a:lt1>
      <a:dk2>
        <a:srgbClr val="192A52"/>
      </a:dk2>
      <a:lt2>
        <a:srgbClr val="C0C0C0"/>
      </a:lt2>
      <a:accent1>
        <a:srgbClr val="009999"/>
      </a:accent1>
      <a:accent2>
        <a:srgbClr val="E98915"/>
      </a:accent2>
      <a:accent3>
        <a:srgbClr val="A419A7"/>
      </a:accent3>
      <a:accent4>
        <a:srgbClr val="AFC34D"/>
      </a:accent4>
      <a:accent5>
        <a:srgbClr val="E5572B"/>
      </a:accent5>
      <a:accent6>
        <a:srgbClr val="6868C4"/>
      </a:accent6>
      <a:hlink>
        <a:srgbClr val="009999"/>
      </a:hlink>
      <a:folHlink>
        <a:srgbClr val="7F7F7F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Tech_16x9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</a:schemeClr>
            </a:gs>
          </a:gsLst>
          <a:lin ang="5040000" scaled="1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1000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miter lim="800000"/>
        </a:ln>
        <a:ln w="25400" cap="flat" cmpd="sng" algn="ctr">
          <a:solidFill>
            <a:schemeClr val="phClr"/>
          </a:solidFill>
          <a:miter lim="800000"/>
        </a:ln>
        <a:ln w="38100" cap="flat" cmpd="sng" algn="ctr">
          <a:solidFill>
            <a:schemeClr val="phClr"/>
          </a:solidFill>
          <a:miter lim="800000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tint val="100000"/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3500000" scaled="0"/>
        </a:grad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85000">
              <a:schemeClr val="phClr">
                <a:shade val="30000"/>
                <a:satMod val="100000"/>
              </a:schemeClr>
            </a:gs>
            <a:gs pos="100000">
              <a:schemeClr val="phClr">
                <a:shade val="60000"/>
                <a:satMod val="100000"/>
              </a:schemeClr>
            </a:gs>
          </a:gsLst>
          <a:lin ang="189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cPublishedLinkedAssetsLookup xmlns="4873beb7-5857-4685-be1f-d57550cc96cc" xsi:nil="true"/>
    <ApprovalStatus xmlns="4873beb7-5857-4685-be1f-d57550cc96cc">InProgress</ApprovalStatus>
    <MarketSpecific xmlns="4873beb7-5857-4685-be1f-d57550cc96cc">false</MarketSpecific>
    <LocComments xmlns="4873beb7-5857-4685-be1f-d57550cc96cc" xsi:nil="true"/>
    <LocLastLocAttemptVersionTypeLookup xmlns="4873beb7-5857-4685-be1f-d57550cc96cc" xsi:nil="true"/>
    <DirectSourceMarket xmlns="4873beb7-5857-4685-be1f-d57550cc96cc" xsi:nil="true"/>
    <ThumbnailAssetId xmlns="4873beb7-5857-4685-be1f-d57550cc96cc" xsi:nil="true"/>
    <PrimaryImageGen xmlns="4873beb7-5857-4685-be1f-d57550cc96cc">false</PrimaryImageGen>
    <LocNewPublishedVersionLookup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>false</BlockPublish>
    <TPFriendlyName xmlns="4873beb7-5857-4685-be1f-d57550cc96cc" xsi:nil="true"/>
    <LocOverallPublishStatusLookup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>true</OpenTemplate>
    <LocOverallLocStatusLookup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>
      <Value>1345093</Value>
    </PublishStatusLookup>
    <Providers xmlns="4873beb7-5857-4685-be1f-d57550cc96cc" xsi:nil="true"/>
    <MachineTranslated xmlns="4873beb7-5857-4685-be1f-d57550cc96cc">false</MachineTranslated>
    <OriginalSourceMarket xmlns="4873beb7-5857-4685-be1f-d57550cc96cc" xsi:nil="true"/>
    <APDescription xmlns="4873beb7-5857-4685-be1f-d57550cc96cc">This simple template design works for technology and  businesses, but it's versatile enough to use in other contexts.  It features multiple slide layouts designed for widescreen (16x9 resolution) and includes a sample SmartArt list and chart that are easily editable.</APDescription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>OfficeOnlineVNext</PublishTargets>
    <TimesCloned xmlns="4873beb7-5857-4685-be1f-d57550cc96cc" xsi:nil="true"/>
    <AssetStart xmlns="4873beb7-5857-4685-be1f-d57550cc96cc">2011-11-26T00:30:00+00:00</AssetStart>
    <Provider xmlns="4873beb7-5857-4685-be1f-d57550cc96cc" xsi:nil="true"/>
    <AcquiredFrom xmlns="4873beb7-5857-4685-be1f-d57550cc96cc">Internal MS</AcquiredFrom>
    <FriendlyTitle xmlns="4873beb7-5857-4685-be1f-d57550cc96cc" xsi:nil="true"/>
    <LastHandOff xmlns="4873beb7-5857-4685-be1f-d57550cc96cc" xsi:nil="true"/>
    <TPClientViewer xmlns="4873beb7-5857-4685-be1f-d57550cc96cc" xsi:nil="true"/>
    <TemplateStatus xmlns="4873beb7-5857-4685-be1f-d57550cc96cc">Complete</TemplateStatus>
    <Downloads xmlns="4873beb7-5857-4685-be1f-d57550cc96cc">0</Downloads>
    <OOCacheId xmlns="4873beb7-5857-4685-be1f-d57550cc96cc" xsi:nil="true"/>
    <IsDeleted xmlns="4873beb7-5857-4685-be1f-d57550cc96cc">false</IsDeleted>
    <LocPublishedDependentAssetsLookup xmlns="4873beb7-5857-4685-be1f-d57550cc96cc" xsi:nil="true"/>
    <TPExecutable xmlns="4873beb7-5857-4685-be1f-d57550cc96cc" xsi:nil="true"/>
    <EditorialTags xmlns="4873beb7-5857-4685-be1f-d57550cc96cc" xsi:nil="true"/>
    <SubmitterId xmlns="4873beb7-5857-4685-be1f-d57550cc96cc" xsi:nil="true"/>
    <ApprovalLog xmlns="4873beb7-5857-4685-be1f-d57550cc96cc" xsi:nil="true"/>
    <AssetType xmlns="4873beb7-5857-4685-be1f-d57550cc96cc">TP</AssetType>
    <BugNumber xmlns="4873beb7-5857-4685-be1f-d57550cc96cc" xsi:nil="true"/>
    <CSXSubmissionDate xmlns="4873beb7-5857-4685-be1f-d57550cc96cc" xsi:nil="true"/>
    <CSXUpdate xmlns="4873beb7-5857-4685-be1f-d57550cc96cc">false</CSXUpdate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>TP102787989</AssetId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>false</CrawlForDependencies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>1 Microsoft Managed Content</TrustLevel>
    <LocLastLocAttemptVersionLookup xmlns="4873beb7-5857-4685-be1f-d57550cc96cc">694266</LocLastLocAttemptVersionLookup>
    <LocProcessedForHandoffsLookup xmlns="4873beb7-5857-4685-be1f-d57550cc96cc" xsi:nil="true"/>
    <IsSearchable xmlns="4873beb7-5857-4685-be1f-d57550cc96cc">true</IsSearchable>
    <TemplateTemplateType xmlns="4873beb7-5857-4685-be1f-d57550cc96cc">PowerPoint Presentation Template</TemplateTemplateType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LocOverallPreviewStatusLookup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>false</OutputCachingOn>
    <AverageRating xmlns="4873beb7-5857-4685-be1f-d57550cc96cc" xsi:nil="true"/>
    <APAuthor xmlns="4873beb7-5857-4685-be1f-d57550cc96cc">
      <UserInfo>
        <DisplayName>REDMOND\kristaa</DisplayName>
        <AccountId>136</AccountId>
        <AccountType/>
      </UserInfo>
    </APAuthor>
    <LocManualTestRequired xmlns="4873beb7-5857-4685-be1f-d57550cc96cc">false</LocManualTestRequired>
    <TPCommandLine xmlns="4873beb7-5857-4685-be1f-d57550cc96cc" xsi:nil="true"/>
    <TPAppVersion xmlns="4873beb7-5857-4685-be1f-d57550cc96cc" xsi:nil="true"/>
    <EditorialStatus xmlns="4873beb7-5857-4685-be1f-d57550cc96cc">Complete</EditorialStatus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LocProcessedForMarketsLookup xmlns="4873beb7-5857-4685-be1f-d57550cc96cc" xsi:nil="true"/>
    <TPLaunchHelpLinkType xmlns="4873beb7-5857-4685-be1f-d57550cc96cc">Template</TPLaunchHelpLinkType>
    <OriginalRelease xmlns="4873beb7-5857-4685-be1f-d57550cc96cc">15</OriginalRelease>
    <LocalizationTagsTaxHTField0 xmlns="4873beb7-5857-4685-be1f-d57550cc96cc">
      <Terms xmlns="http://schemas.microsoft.com/office/infopath/2007/PartnerControls"/>
    </LocalizationTagsTaxHTField0>
    <UACurrentWords xmlns="4873beb7-5857-4685-be1f-d57550cc96cc" xsi:nil="true"/>
    <ArtSampleDocs xmlns="4873beb7-5857-4685-be1f-d57550cc96cc" xsi:nil="true"/>
    <UALocRecommendation xmlns="4873beb7-5857-4685-be1f-d57550cc96cc">Localize</UALocRecommendation>
    <Manager xmlns="4873beb7-5857-4685-be1f-d57550cc96cc" xsi:nil="true"/>
    <LocOverallHandbackStatusLookup xmlns="4873beb7-5857-4685-be1f-d57550cc96cc" xsi:nil="true"/>
    <ShowIn xmlns="4873beb7-5857-4685-be1f-d57550cc96cc">Show everywhere</ShowIn>
    <UANote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VoteCount xmlns="4873beb7-5857-4685-be1f-d57550cc96cc" xsi:nil="true"/>
    <AssetExpire xmlns="4873beb7-5857-4685-be1f-d57550cc96cc">2029-05-12T07:00:00+00:00</AssetExpire>
    <DSATActionTaken xmlns="4873beb7-5857-4685-be1f-d57550cc96cc" xsi:nil="true"/>
    <CSXSubmissionMarket xmlns="4873beb7-5857-4685-be1f-d57550cc96cc" xsi:nil="true"/>
    <LocMarketGroupTiers2 xmlns="4873beb7-5857-4685-be1f-d57550cc96c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0C67BEE-D13F-4BD2-98A5-34D8A0977F68}">
  <ds:schemaRefs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09BF4D4-EF60-4196-BFC3-9462D607978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836F65B-1B07-41EE-A0E8-BC6EF385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Triple circuit lines presentation (widescreen)</Template>
  <TotalTime>22</TotalTime>
  <Words>194</Words>
  <Application>Microsoft Office PowerPoint</Application>
  <PresentationFormat>Custom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averta-regular</vt:lpstr>
      <vt:lpstr>Calibri</vt:lpstr>
      <vt:lpstr>Helvetica Neue</vt:lpstr>
      <vt:lpstr>Lato</vt:lpstr>
      <vt:lpstr>Tech 16x9</vt:lpstr>
      <vt:lpstr>How to let your computer safe</vt:lpstr>
      <vt:lpstr>Tips how to let your computer safe(hacking)</vt:lpstr>
      <vt:lpstr>How to know if you get hacked</vt:lpstr>
      <vt:lpstr>How to use the safety rules for computer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let your computer safe</dc:title>
  <dc:creator>Naser Sunna</dc:creator>
  <cp:lastModifiedBy>Naser Sunna</cp:lastModifiedBy>
  <cp:revision>1</cp:revision>
  <dcterms:created xsi:type="dcterms:W3CDTF">2023-09-19T15:42:46Z</dcterms:created>
  <dcterms:modified xsi:type="dcterms:W3CDTF">2023-09-19T16:05:28Z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