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98" d="100"/>
          <a:sy n="98" d="100"/>
        </p:scale>
        <p:origin x="9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627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7170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947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059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167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837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023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947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918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97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9/19/2023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29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9/19/2023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3128179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DFB22F1-80BA-45E6-41CD-74322D836BD2}"/>
              </a:ext>
            </a:extLst>
          </p:cNvPr>
          <p:cNvPicPr>
            <a:picLocks noChangeAspect="1"/>
          </p:cNvPicPr>
          <p:nvPr/>
        </p:nvPicPr>
        <p:blipFill rotWithShape="1">
          <a:blip r:embed="rId2">
            <a:alphaModFix amt="55000"/>
          </a:blip>
          <a:srcRect t="10691" b="12537"/>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8C04A15F-04E6-3FB2-62AB-111D9F4657CC}"/>
              </a:ext>
            </a:extLst>
          </p:cNvPr>
          <p:cNvSpPr>
            <a:spLocks noGrp="1"/>
          </p:cNvSpPr>
          <p:nvPr>
            <p:ph type="ctrTitle"/>
          </p:nvPr>
        </p:nvSpPr>
        <p:spPr>
          <a:xfrm>
            <a:off x="1524000" y="1026747"/>
            <a:ext cx="9144000" cy="2387600"/>
          </a:xfrm>
        </p:spPr>
        <p:txBody>
          <a:bodyPr>
            <a:normAutofit/>
          </a:bodyPr>
          <a:lstStyle/>
          <a:p>
            <a:pPr algn="ctr"/>
            <a:r>
              <a:rPr lang="en-US" sz="8000" dirty="0">
                <a:solidFill>
                  <a:schemeClr val="bg1"/>
                </a:solidFill>
              </a:rPr>
              <a:t>Online awareness </a:t>
            </a:r>
          </a:p>
        </p:txBody>
      </p:sp>
      <p:sp>
        <p:nvSpPr>
          <p:cNvPr id="3" name="Subtitle 2">
            <a:extLst>
              <a:ext uri="{FF2B5EF4-FFF2-40B4-BE49-F238E27FC236}">
                <a16:creationId xmlns:a16="http://schemas.microsoft.com/office/drawing/2014/main" id="{947ACB0E-777F-370F-4D04-40AF6FF36D06}"/>
              </a:ext>
            </a:extLst>
          </p:cNvPr>
          <p:cNvSpPr>
            <a:spLocks noGrp="1"/>
          </p:cNvSpPr>
          <p:nvPr>
            <p:ph type="subTitle" idx="1"/>
          </p:nvPr>
        </p:nvSpPr>
        <p:spPr>
          <a:xfrm>
            <a:off x="1524000" y="3927080"/>
            <a:ext cx="9144000" cy="1197323"/>
          </a:xfrm>
        </p:spPr>
        <p:txBody>
          <a:bodyPr>
            <a:normAutofit lnSpcReduction="10000"/>
          </a:bodyPr>
          <a:lstStyle/>
          <a:p>
            <a:pPr algn="ctr"/>
            <a:r>
              <a:rPr lang="en-US" sz="3200" dirty="0">
                <a:solidFill>
                  <a:schemeClr val="bg1"/>
                </a:solidFill>
              </a:rPr>
              <a:t>By ramez zraikat</a:t>
            </a:r>
          </a:p>
          <a:p>
            <a:pPr algn="ctr"/>
            <a:r>
              <a:rPr lang="en-US" sz="3200" dirty="0">
                <a:solidFill>
                  <a:schemeClr val="bg1"/>
                </a:solidFill>
              </a:rPr>
              <a:t>7f</a:t>
            </a:r>
          </a:p>
          <a:p>
            <a:pPr algn="ctr"/>
            <a:endParaRPr lang="en-US" sz="3200" dirty="0">
              <a:solidFill>
                <a:schemeClr val="bg1"/>
              </a:solidFill>
            </a:endParaRP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77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C34DB7"/>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9CEAC63-2EA2-9E94-7343-BDCD78E49402}"/>
              </a:ext>
            </a:extLst>
          </p:cNvPr>
          <p:cNvSpPr>
            <a:spLocks noGrp="1"/>
          </p:cNvSpPr>
          <p:nvPr>
            <p:ph type="title"/>
          </p:nvPr>
        </p:nvSpPr>
        <p:spPr>
          <a:xfrm>
            <a:off x="841248" y="644652"/>
            <a:ext cx="3182112" cy="5568696"/>
          </a:xfrm>
        </p:spPr>
        <p:txBody>
          <a:bodyPr>
            <a:normAutofit/>
          </a:bodyPr>
          <a:lstStyle/>
          <a:p>
            <a:pPr>
              <a:lnSpc>
                <a:spcPct val="90000"/>
              </a:lnSpc>
            </a:pPr>
            <a:r>
              <a:rPr lang="en-US" sz="5100" b="1" i="0">
                <a:solidFill>
                  <a:srgbClr val="FFFFFF"/>
                </a:solidFill>
                <a:effectLst/>
                <a:latin typeface="MuseoSans"/>
              </a:rPr>
              <a:t>Make sure you’re using a secure internet connection</a:t>
            </a:r>
            <a:br>
              <a:rPr lang="en-US" sz="5100" b="1" i="0">
                <a:solidFill>
                  <a:srgbClr val="FFFFFF"/>
                </a:solidFill>
                <a:effectLst/>
                <a:latin typeface="MuseoSans"/>
              </a:rPr>
            </a:br>
            <a:endParaRPr lang="en-US" sz="5100">
              <a:solidFill>
                <a:srgbClr val="FFFFFF"/>
              </a:solidFill>
            </a:endParaRPr>
          </a:p>
        </p:txBody>
      </p:sp>
      <p:sp>
        <p:nvSpPr>
          <p:cNvPr id="13" name="Content Placeholder 2">
            <a:extLst>
              <a:ext uri="{FF2B5EF4-FFF2-40B4-BE49-F238E27FC236}">
                <a16:creationId xmlns:a16="http://schemas.microsoft.com/office/drawing/2014/main" id="{C1A1A7B4-6BE7-FE53-7FF3-2D6A488E6DDC}"/>
              </a:ext>
            </a:extLst>
          </p:cNvPr>
          <p:cNvSpPr>
            <a:spLocks noGrp="1"/>
          </p:cNvSpPr>
          <p:nvPr>
            <p:ph idx="1"/>
          </p:nvPr>
        </p:nvSpPr>
        <p:spPr>
          <a:xfrm>
            <a:off x="5494350" y="644652"/>
            <a:ext cx="5856401" cy="5568696"/>
          </a:xfrm>
        </p:spPr>
        <p:txBody>
          <a:bodyPr anchor="ctr">
            <a:normAutofit/>
          </a:bodyPr>
          <a:lstStyle/>
          <a:p>
            <a:pPr fontAlgn="base">
              <a:lnSpc>
                <a:spcPct val="100000"/>
              </a:lnSpc>
            </a:pPr>
            <a:r>
              <a:rPr lang="en-US" sz="2000" b="0" i="0" dirty="0">
                <a:effectLst/>
                <a:latin typeface="MuseoSans"/>
              </a:rPr>
              <a:t>Although using public Wi-Fi is not recommended, it’s sometimes unavoidable when you are out and about. However, when you go online in a public place and use a </a:t>
            </a:r>
            <a:r>
              <a:rPr lang="en-US" sz="2000" b="0" i="0" u="none" strike="noStrike" dirty="0">
                <a:effectLst/>
                <a:latin typeface="MuseoSans"/>
              </a:rPr>
              <a:t>public Wi-Fi</a:t>
            </a:r>
            <a:r>
              <a:rPr lang="en-US" sz="2000" b="0" i="0" dirty="0">
                <a:effectLst/>
                <a:latin typeface="MuseoSans"/>
              </a:rPr>
              <a:t> connection, you have no direct control over its security, which could leave you vulnerable to cyberattacks. So, if you are using public Wi-Fi, avoid carrying out personal transactions that use sensitive data, such as online banking or online shopping.</a:t>
            </a:r>
          </a:p>
          <a:p>
            <a:pPr fontAlgn="base">
              <a:lnSpc>
                <a:spcPct val="100000"/>
              </a:lnSpc>
            </a:pPr>
            <a:r>
              <a:rPr lang="en-US" sz="2000" b="0" i="0" dirty="0">
                <a:effectLst/>
                <a:latin typeface="MuseoSans"/>
              </a:rPr>
              <a:t>If you need to do any one of these, use a </a:t>
            </a:r>
            <a:r>
              <a:rPr lang="en-US" sz="2000" b="0" i="0" u="none" strike="noStrike" dirty="0">
                <a:effectLst/>
                <a:latin typeface="MuseoSans"/>
              </a:rPr>
              <a:t>Virtual Private Network or VPN</a:t>
            </a:r>
            <a:r>
              <a:rPr lang="en-US" sz="2000" b="0" i="0" dirty="0">
                <a:effectLst/>
                <a:latin typeface="MuseoSans"/>
              </a:rPr>
              <a:t>. A VPN will protect any of the data you send over an unsecured network via real-time encryption. If you don't use a VPN, we recommend saving any personal transactions until you can use a trusted internet connection. You can find out more about </a:t>
            </a:r>
            <a:r>
              <a:rPr lang="en-US" sz="2000" b="0" i="0" u="none" strike="noStrike" dirty="0">
                <a:effectLst/>
                <a:latin typeface="MuseoSans"/>
              </a:rPr>
              <a:t>what a VPN is here</a:t>
            </a:r>
            <a:r>
              <a:rPr lang="en-US" sz="2000" b="0" i="0" dirty="0">
                <a:effectLst/>
                <a:latin typeface="MuseoSans"/>
              </a:rPr>
              <a:t>.</a:t>
            </a:r>
          </a:p>
          <a:p>
            <a:pPr>
              <a:lnSpc>
                <a:spcPct val="100000"/>
              </a:lnSpc>
            </a:pPr>
            <a:endParaRPr lang="en-US" sz="2000" dirty="0"/>
          </a:p>
        </p:txBody>
      </p:sp>
    </p:spTree>
    <p:extLst>
      <p:ext uri="{BB962C8B-B14F-4D97-AF65-F5344CB8AC3E}">
        <p14:creationId xmlns:p14="http://schemas.microsoft.com/office/powerpoint/2010/main" val="45143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C34DB7"/>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4FFCC50-0601-7FF6-8D56-2EABB630E5C3}"/>
              </a:ext>
            </a:extLst>
          </p:cNvPr>
          <p:cNvSpPr>
            <a:spLocks noGrp="1"/>
          </p:cNvSpPr>
          <p:nvPr>
            <p:ph type="title"/>
          </p:nvPr>
        </p:nvSpPr>
        <p:spPr>
          <a:xfrm>
            <a:off x="841248" y="644652"/>
            <a:ext cx="3182112" cy="5568696"/>
          </a:xfrm>
        </p:spPr>
        <p:txBody>
          <a:bodyPr>
            <a:normAutofit/>
          </a:bodyPr>
          <a:lstStyle/>
          <a:p>
            <a:r>
              <a:rPr lang="en-US" sz="5100" b="1" i="0">
                <a:solidFill>
                  <a:srgbClr val="FFFFFF"/>
                </a:solidFill>
                <a:effectLst/>
                <a:latin typeface="MuseoSans"/>
              </a:rPr>
              <a:t>Choose strong passwords</a:t>
            </a:r>
            <a:br>
              <a:rPr lang="en-US" sz="5100" b="1" i="0">
                <a:solidFill>
                  <a:srgbClr val="FFFFFF"/>
                </a:solidFill>
                <a:effectLst/>
                <a:latin typeface="MuseoSans"/>
              </a:rPr>
            </a:br>
            <a:endParaRPr lang="en-US" sz="5100">
              <a:solidFill>
                <a:srgbClr val="FFFFFF"/>
              </a:solidFill>
            </a:endParaRPr>
          </a:p>
        </p:txBody>
      </p:sp>
      <p:sp>
        <p:nvSpPr>
          <p:cNvPr id="3" name="Content Placeholder 2">
            <a:extLst>
              <a:ext uri="{FF2B5EF4-FFF2-40B4-BE49-F238E27FC236}">
                <a16:creationId xmlns:a16="http://schemas.microsoft.com/office/drawing/2014/main" id="{A8D62B4A-3277-301C-B05B-DE9CE05DB481}"/>
              </a:ext>
            </a:extLst>
          </p:cNvPr>
          <p:cNvSpPr>
            <a:spLocks noGrp="1"/>
          </p:cNvSpPr>
          <p:nvPr>
            <p:ph idx="1"/>
          </p:nvPr>
        </p:nvSpPr>
        <p:spPr>
          <a:xfrm>
            <a:off x="5494350" y="644652"/>
            <a:ext cx="5856401" cy="5568696"/>
          </a:xfrm>
        </p:spPr>
        <p:txBody>
          <a:bodyPr anchor="ctr">
            <a:normAutofit/>
          </a:bodyPr>
          <a:lstStyle/>
          <a:p>
            <a:r>
              <a:rPr lang="en-US" sz="2600" b="0" i="0">
                <a:effectLst/>
                <a:latin typeface="MuseoSans"/>
              </a:rPr>
              <a:t>Passwords are one of the biggest weak spots when it comes to cybersecurity. People often choose passwords that are easy to remember and, therefore, easy for hackers to crack with hacking software. In addition to this, using the same password for multiple sites puts your data at further risk. If hackers obtain your credentials from one site, they can potentially access other websites which use the same login details.</a:t>
            </a:r>
            <a:endParaRPr lang="en-US" sz="2600"/>
          </a:p>
        </p:txBody>
      </p:sp>
    </p:spTree>
    <p:extLst>
      <p:ext uri="{BB962C8B-B14F-4D97-AF65-F5344CB8AC3E}">
        <p14:creationId xmlns:p14="http://schemas.microsoft.com/office/powerpoint/2010/main" val="64606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C34DB7"/>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7665268-923E-31E8-3C71-2B31C04FA68D}"/>
              </a:ext>
            </a:extLst>
          </p:cNvPr>
          <p:cNvSpPr>
            <a:spLocks noGrp="1"/>
          </p:cNvSpPr>
          <p:nvPr>
            <p:ph type="title"/>
          </p:nvPr>
        </p:nvSpPr>
        <p:spPr>
          <a:xfrm>
            <a:off x="841248" y="644652"/>
            <a:ext cx="3182112" cy="5568696"/>
          </a:xfrm>
        </p:spPr>
        <p:txBody>
          <a:bodyPr>
            <a:normAutofit/>
          </a:bodyPr>
          <a:lstStyle/>
          <a:p>
            <a:pPr>
              <a:lnSpc>
                <a:spcPct val="90000"/>
              </a:lnSpc>
            </a:pPr>
            <a:r>
              <a:rPr lang="en-US" sz="3600" b="1" i="0">
                <a:solidFill>
                  <a:srgbClr val="FFFFFF"/>
                </a:solidFill>
                <a:effectLst/>
                <a:latin typeface="MuseoSans"/>
              </a:rPr>
              <a:t>Enable multi-factor authentication where you can</a:t>
            </a:r>
            <a:br>
              <a:rPr lang="en-US" sz="3600" b="1" i="0">
                <a:solidFill>
                  <a:srgbClr val="FFFFFF"/>
                </a:solidFill>
                <a:effectLst/>
                <a:latin typeface="MuseoSans"/>
              </a:rPr>
            </a:br>
            <a:endParaRPr lang="en-US" sz="3600">
              <a:solidFill>
                <a:srgbClr val="FFFFFF"/>
              </a:solidFill>
            </a:endParaRPr>
          </a:p>
        </p:txBody>
      </p:sp>
      <p:sp>
        <p:nvSpPr>
          <p:cNvPr id="3" name="Content Placeholder 2">
            <a:extLst>
              <a:ext uri="{FF2B5EF4-FFF2-40B4-BE49-F238E27FC236}">
                <a16:creationId xmlns:a16="http://schemas.microsoft.com/office/drawing/2014/main" id="{156E65C5-5BF1-DD41-2411-02F7FA0721CE}"/>
              </a:ext>
            </a:extLst>
          </p:cNvPr>
          <p:cNvSpPr>
            <a:spLocks noGrp="1"/>
          </p:cNvSpPr>
          <p:nvPr>
            <p:ph idx="1"/>
          </p:nvPr>
        </p:nvSpPr>
        <p:spPr>
          <a:xfrm>
            <a:off x="5494350" y="644652"/>
            <a:ext cx="5856401" cy="5568696"/>
          </a:xfrm>
        </p:spPr>
        <p:txBody>
          <a:bodyPr anchor="ctr">
            <a:normAutofit/>
          </a:bodyPr>
          <a:lstStyle/>
          <a:p>
            <a:r>
              <a:rPr lang="en-US" b="0" i="0" dirty="0">
                <a:effectLst/>
                <a:latin typeface="MuseoSans"/>
              </a:rPr>
              <a:t>Multifactor authentication (MFA) is an authentication method that asks users to provide two or more verification methods to access an online account. For example, instead of simply asking for a username or password, multifactor authentication goes further by requesting additional information.</a:t>
            </a:r>
            <a:endParaRPr lang="en-US" dirty="0"/>
          </a:p>
        </p:txBody>
      </p:sp>
    </p:spTree>
    <p:extLst>
      <p:ext uri="{BB962C8B-B14F-4D97-AF65-F5344CB8AC3E}">
        <p14:creationId xmlns:p14="http://schemas.microsoft.com/office/powerpoint/2010/main" val="4082987056"/>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Facet</Template>
  <TotalTime>3</TotalTime>
  <Words>299</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Modern Love</vt:lpstr>
      <vt:lpstr>MuseoSans</vt:lpstr>
      <vt:lpstr>The Hand</vt:lpstr>
      <vt:lpstr>SketchyVTI</vt:lpstr>
      <vt:lpstr>Online awareness </vt:lpstr>
      <vt:lpstr>Make sure you’re using a secure internet connection </vt:lpstr>
      <vt:lpstr>Choose strong passwords </vt:lpstr>
      <vt:lpstr>Enable multi-factor authentication where you can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awareness </dc:title>
  <dc:creator>ramez zraikat</dc:creator>
  <cp:lastModifiedBy>ramez zraikat</cp:lastModifiedBy>
  <cp:revision>1</cp:revision>
  <dcterms:created xsi:type="dcterms:W3CDTF">2023-09-19T15:23:21Z</dcterms:created>
  <dcterms:modified xsi:type="dcterms:W3CDTF">2023-09-19T15:27:07Z</dcterms:modified>
</cp:coreProperties>
</file>