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9ABDE-B451-43B1-A621-DC8D171B520F}" v="31" dt="2023-09-17T10:39:50.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19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2743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13296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3297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0377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0218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03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3258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1692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0854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9/17/2023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2289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9/17/2023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4172005313"/>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abiusmaximus.com/2014/12/17/sony-north-korea-cyberattack-cyberwar-hack-attribution-74738/"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applicada.blogspot.com/2013/11/el-usuario-blanco-predilecto-del.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23905174@N00/2524306151/"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photo/blur-bright-business-codes-20758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t staring at a laptop">
            <a:extLst>
              <a:ext uri="{FF2B5EF4-FFF2-40B4-BE49-F238E27FC236}">
                <a16:creationId xmlns:a16="http://schemas.microsoft.com/office/drawing/2014/main" id="{7C7E331C-8795-1933-4D5E-993F8CAAF4F4}"/>
              </a:ext>
            </a:extLst>
          </p:cNvPr>
          <p:cNvPicPr>
            <a:picLocks noChangeAspect="1"/>
          </p:cNvPicPr>
          <p:nvPr/>
        </p:nvPicPr>
        <p:blipFill rotWithShape="1">
          <a:blip r:embed="rId2">
            <a:alphaModFix amt="50000"/>
          </a:blip>
          <a:srcRect t="11306" b="4424"/>
          <a:stretch/>
        </p:blipFill>
        <p:spPr>
          <a:xfrm>
            <a:off x="-538" y="0"/>
            <a:ext cx="12191980" cy="6857990"/>
          </a:xfrm>
          <a:prstGeom prst="rect">
            <a:avLst/>
          </a:prstGeom>
        </p:spPr>
      </p:pic>
      <p:sp>
        <p:nvSpPr>
          <p:cNvPr id="2" name="Title 1">
            <a:extLst>
              <a:ext uri="{FF2B5EF4-FFF2-40B4-BE49-F238E27FC236}">
                <a16:creationId xmlns:a16="http://schemas.microsoft.com/office/drawing/2014/main" id="{84D5C84D-47AE-E0AF-C961-592299432358}"/>
              </a:ext>
            </a:extLst>
          </p:cNvPr>
          <p:cNvSpPr>
            <a:spLocks noGrp="1"/>
          </p:cNvSpPr>
          <p:nvPr>
            <p:ph type="ctrTitle"/>
          </p:nvPr>
        </p:nvSpPr>
        <p:spPr>
          <a:xfrm>
            <a:off x="2371608" y="1728449"/>
            <a:ext cx="7714388" cy="2850146"/>
          </a:xfrm>
        </p:spPr>
        <p:txBody>
          <a:bodyPr>
            <a:normAutofit/>
          </a:bodyPr>
          <a:lstStyle/>
          <a:p>
            <a:pPr algn="ctr"/>
            <a:r>
              <a:rPr lang="en-US" dirty="0"/>
              <a:t>Be aware of online danger</a:t>
            </a:r>
          </a:p>
        </p:txBody>
      </p:sp>
      <p:sp>
        <p:nvSpPr>
          <p:cNvPr id="3" name="Subtitle 2">
            <a:extLst>
              <a:ext uri="{FF2B5EF4-FFF2-40B4-BE49-F238E27FC236}">
                <a16:creationId xmlns:a16="http://schemas.microsoft.com/office/drawing/2014/main" id="{5CB50728-30F2-4242-66FA-45B20CB320BB}"/>
              </a:ext>
            </a:extLst>
          </p:cNvPr>
          <p:cNvSpPr>
            <a:spLocks noGrp="1"/>
          </p:cNvSpPr>
          <p:nvPr>
            <p:ph type="subTitle" idx="1"/>
          </p:nvPr>
        </p:nvSpPr>
        <p:spPr>
          <a:xfrm>
            <a:off x="2238258" y="4848464"/>
            <a:ext cx="7714388" cy="1085849"/>
          </a:xfrm>
        </p:spPr>
        <p:txBody>
          <a:bodyPr>
            <a:normAutofit/>
          </a:bodyPr>
          <a:lstStyle/>
          <a:p>
            <a:pPr algn="ctr"/>
            <a:r>
              <a:rPr lang="en-US" dirty="0"/>
              <a:t>BY Teresa-Al Rabadi 7 D</a:t>
            </a:r>
          </a:p>
        </p:txBody>
      </p:sp>
      <p:cxnSp>
        <p:nvCxnSpPr>
          <p:cNvPr id="11" name="Straight Connector 10">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1699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s head with a head in the middle of a blue background&#10;&#10;Description automatically generated">
            <a:extLst>
              <a:ext uri="{FF2B5EF4-FFF2-40B4-BE49-F238E27FC236}">
                <a16:creationId xmlns:a16="http://schemas.microsoft.com/office/drawing/2014/main" id="{5CBAAC2B-EC24-3D0B-9301-941380167A86}"/>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769"/>
          <a:stretch/>
        </p:blipFill>
        <p:spPr>
          <a:xfrm>
            <a:off x="20" y="0"/>
            <a:ext cx="12191980" cy="6857990"/>
          </a:xfrm>
          <a:prstGeom prst="rect">
            <a:avLst/>
          </a:prstGeom>
        </p:spPr>
      </p:pic>
      <p:sp>
        <p:nvSpPr>
          <p:cNvPr id="2" name="Title 1">
            <a:extLst>
              <a:ext uri="{FF2B5EF4-FFF2-40B4-BE49-F238E27FC236}">
                <a16:creationId xmlns:a16="http://schemas.microsoft.com/office/drawing/2014/main" id="{D5E1FB2F-0F36-BD2F-D1CB-5B339D0B18B8}"/>
              </a:ext>
            </a:extLst>
          </p:cNvPr>
          <p:cNvSpPr>
            <a:spLocks noGrp="1"/>
          </p:cNvSpPr>
          <p:nvPr>
            <p:ph type="title"/>
          </p:nvPr>
        </p:nvSpPr>
        <p:spPr>
          <a:xfrm>
            <a:off x="1523999" y="1524000"/>
            <a:ext cx="3216673" cy="3809999"/>
          </a:xfrm>
        </p:spPr>
        <p:txBody>
          <a:bodyPr anchor="ctr">
            <a:normAutofit/>
          </a:bodyPr>
          <a:lstStyle/>
          <a:p>
            <a:pPr algn="r"/>
            <a:r>
              <a:rPr lang="en-US" sz="2400">
                <a:solidFill>
                  <a:srgbClr val="FFFFFF"/>
                </a:solidFill>
                <a:effectLst>
                  <a:outerShdw blurRad="38100" dist="38100" dir="2700000" algn="tl">
                    <a:srgbClr val="000000">
                      <a:alpha val="43137"/>
                    </a:srgbClr>
                  </a:outerShdw>
                </a:effectLst>
                <a:latin typeface="Lucida Handwriting" panose="03010101010101010101" pitchFamily="66" charset="0"/>
              </a:rPr>
              <a:t>Cybercrime</a:t>
            </a:r>
          </a:p>
        </p:txBody>
      </p:sp>
      <p:sp>
        <p:nvSpPr>
          <p:cNvPr id="3" name="Content Placeholder 2">
            <a:extLst>
              <a:ext uri="{FF2B5EF4-FFF2-40B4-BE49-F238E27FC236}">
                <a16:creationId xmlns:a16="http://schemas.microsoft.com/office/drawing/2014/main" id="{77007F17-6109-77BB-206E-5EA57B7CE9E3}"/>
              </a:ext>
            </a:extLst>
          </p:cNvPr>
          <p:cNvSpPr>
            <a:spLocks noGrp="1"/>
          </p:cNvSpPr>
          <p:nvPr>
            <p:ph idx="1"/>
          </p:nvPr>
        </p:nvSpPr>
        <p:spPr>
          <a:xfrm>
            <a:off x="5334001" y="762000"/>
            <a:ext cx="5334000" cy="5334000"/>
          </a:xfrm>
        </p:spPr>
        <p:txBody>
          <a:bodyPr anchor="ctr">
            <a:normAutofit/>
          </a:bodyPr>
          <a:lstStyle/>
          <a:p>
            <a:pPr marL="0" indent="0">
              <a:buNone/>
            </a:pPr>
            <a:r>
              <a:rPr lang="en-US" b="0" i="0" dirty="0">
                <a:solidFill>
                  <a:srgbClr val="FFFFFF"/>
                </a:solidFill>
                <a:effectLst/>
                <a:latin typeface="Congenial" panose="020F0502020204030204" pitchFamily="2" charset="0"/>
                <a:cs typeface="David" panose="020F0502020204030204" pitchFamily="34" charset="-79"/>
              </a:rPr>
              <a:t> Cybercrime, is </a:t>
            </a:r>
            <a:r>
              <a:rPr lang="en-US" dirty="0">
                <a:solidFill>
                  <a:srgbClr val="FFFFFF"/>
                </a:solidFill>
                <a:latin typeface="Congenial" panose="020F0502020204030204" pitchFamily="2" charset="0"/>
                <a:cs typeface="David" panose="020F0502020204030204" pitchFamily="34" charset="-79"/>
              </a:rPr>
              <a:t>someone who uses the internet to commit their  crimes .</a:t>
            </a:r>
            <a:r>
              <a:rPr lang="en-US" b="0" i="0" dirty="0">
                <a:solidFill>
                  <a:srgbClr val="FFFFFF"/>
                </a:solidFill>
                <a:effectLst/>
                <a:latin typeface="Congenial" panose="020F0502020204030204" pitchFamily="2" charset="0"/>
                <a:cs typeface="David" panose="020F0502020204030204" pitchFamily="34" charset="-79"/>
              </a:rPr>
              <a:t>Cybercrime on the rise, be vigilant! - Protect your devices with strong passwords and keep them up to date. - Avoid downloading files from unknown sources to prevent malware infections. - Report any suspicious activities or cyberattacks to the appropriate authorities.</a:t>
            </a:r>
            <a:endParaRPr lang="en-US" dirty="0">
              <a:solidFill>
                <a:srgbClr val="FFFFFF"/>
              </a:solidFill>
              <a:latin typeface="Congenial" panose="020F0502020204030204" pitchFamily="2" charset="0"/>
              <a:cs typeface="David" panose="020F0502020204030204" pitchFamily="34" charset="-79"/>
            </a:endParaRPr>
          </a:p>
        </p:txBody>
      </p:sp>
      <p:sp>
        <p:nvSpPr>
          <p:cNvPr id="6" name="TextBox 5">
            <a:extLst>
              <a:ext uri="{FF2B5EF4-FFF2-40B4-BE49-F238E27FC236}">
                <a16:creationId xmlns:a16="http://schemas.microsoft.com/office/drawing/2014/main" id="{15A602E4-A6D5-DEA4-85C1-1365281C4C82}"/>
              </a:ext>
            </a:extLst>
          </p:cNvPr>
          <p:cNvSpPr txBox="1"/>
          <p:nvPr/>
        </p:nvSpPr>
        <p:spPr>
          <a:xfrm>
            <a:off x="9905797" y="6657945"/>
            <a:ext cx="228620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abiusmaximus.com/2014/12/17/sony-north-korea-cyberattack-cyberwar-hack-attribution-7473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514742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ck of bank cards">
            <a:extLst>
              <a:ext uri="{FF2B5EF4-FFF2-40B4-BE49-F238E27FC236}">
                <a16:creationId xmlns:a16="http://schemas.microsoft.com/office/drawing/2014/main" id="{834DE593-8544-88EB-AE1D-DAC98FBA026F}"/>
              </a:ext>
            </a:extLst>
          </p:cNvPr>
          <p:cNvPicPr>
            <a:picLocks noChangeAspect="1"/>
          </p:cNvPicPr>
          <p:nvPr/>
        </p:nvPicPr>
        <p:blipFill rotWithShape="1">
          <a:blip r:embed="rId2">
            <a:alphaModFix amt="50000"/>
          </a:blip>
          <a:srcRect l="40444" r="2" b="2"/>
          <a:stretch/>
        </p:blipFill>
        <p:spPr>
          <a:xfrm>
            <a:off x="19050" y="-35781"/>
            <a:ext cx="6095988" cy="6858000"/>
          </a:xfrm>
          <a:prstGeom prst="rect">
            <a:avLst/>
          </a:prstGeom>
        </p:spPr>
      </p:pic>
      <p:sp>
        <p:nvSpPr>
          <p:cNvPr id="2" name="Title 1">
            <a:extLst>
              <a:ext uri="{FF2B5EF4-FFF2-40B4-BE49-F238E27FC236}">
                <a16:creationId xmlns:a16="http://schemas.microsoft.com/office/drawing/2014/main" id="{305596E0-BA9F-6A79-738B-C35BD124274B}"/>
              </a:ext>
            </a:extLst>
          </p:cNvPr>
          <p:cNvSpPr>
            <a:spLocks noGrp="1"/>
          </p:cNvSpPr>
          <p:nvPr>
            <p:ph type="title"/>
          </p:nvPr>
        </p:nvSpPr>
        <p:spPr>
          <a:xfrm>
            <a:off x="1028700" y="1025718"/>
            <a:ext cx="4057650" cy="4770783"/>
          </a:xfrm>
        </p:spPr>
        <p:txBody>
          <a:bodyPr anchor="ctr">
            <a:normAutofit/>
          </a:bodyPr>
          <a:lstStyle/>
          <a:p>
            <a:pPr algn="ctr"/>
            <a:r>
              <a:rPr lang="en-US" i="0">
                <a:solidFill>
                  <a:srgbClr val="FFFFFF"/>
                </a:solidFill>
                <a:effectLst>
                  <a:outerShdw blurRad="38100" dist="38100" dir="2700000" algn="tl">
                    <a:srgbClr val="000000">
                      <a:alpha val="43137"/>
                    </a:srgbClr>
                  </a:outerShdw>
                </a:effectLst>
                <a:latin typeface="Lucida Handwriting" panose="03010101010101010101" pitchFamily="66" charset="0"/>
                <a:cs typeface="David" panose="020E0502060401010101" pitchFamily="34" charset="-79"/>
              </a:rPr>
              <a:t>Identity Theft</a:t>
            </a:r>
            <a:endParaRPr lang="en-US">
              <a:solidFill>
                <a:srgbClr val="FFFFFF"/>
              </a:solidFill>
              <a:effectLst>
                <a:outerShdw blurRad="38100" dist="38100" dir="2700000" algn="tl">
                  <a:srgbClr val="000000">
                    <a:alpha val="43137"/>
                  </a:srgbClr>
                </a:outerShdw>
              </a:effectLst>
              <a:latin typeface="Lucida Handwriting" panose="03010101010101010101" pitchFamily="66" charset="0"/>
            </a:endParaRPr>
          </a:p>
        </p:txBody>
      </p:sp>
      <p:sp>
        <p:nvSpPr>
          <p:cNvPr id="3" name="Content Placeholder 2">
            <a:extLst>
              <a:ext uri="{FF2B5EF4-FFF2-40B4-BE49-F238E27FC236}">
                <a16:creationId xmlns:a16="http://schemas.microsoft.com/office/drawing/2014/main" id="{9870E818-A7F9-37F1-35FA-BBB1C22E0AF4}"/>
              </a:ext>
            </a:extLst>
          </p:cNvPr>
          <p:cNvSpPr>
            <a:spLocks noGrp="1"/>
          </p:cNvSpPr>
          <p:nvPr>
            <p:ph idx="1"/>
          </p:nvPr>
        </p:nvSpPr>
        <p:spPr>
          <a:xfrm>
            <a:off x="7179972" y="762000"/>
            <a:ext cx="3825025" cy="5334000"/>
          </a:xfrm>
        </p:spPr>
        <p:txBody>
          <a:bodyPr anchor="ctr">
            <a:normAutofit/>
          </a:bodyPr>
          <a:lstStyle/>
          <a:p>
            <a:pPr marL="0" indent="0">
              <a:lnSpc>
                <a:spcPct val="120000"/>
              </a:lnSpc>
              <a:buNone/>
            </a:pPr>
            <a:r>
              <a:rPr lang="en-US" sz="1700" b="0" i="0" dirty="0">
                <a:effectLst/>
                <a:latin typeface="David" panose="020E0502060401010101" pitchFamily="34" charset="-79"/>
                <a:cs typeface="David" panose="020E0502060401010101" pitchFamily="34" charset="-79"/>
              </a:rPr>
              <a:t>Identity Theft is when a criminal steals your identity(personal information social security numbers or even passport number) criminals can use stolen identity to pretend they are someone else, they can open bank accounts ore credit card accounts in someone else name and steal the money</a:t>
            </a:r>
            <a:r>
              <a:rPr lang="en-US" sz="1700" b="0" i="0" dirty="0">
                <a:effectLst/>
                <a:latin typeface="Congenial" panose="020F0502020204030204" pitchFamily="2" charset="0"/>
                <a:cs typeface="David" panose="020F0502020204030204" pitchFamily="34" charset="-79"/>
              </a:rPr>
              <a:t> </a:t>
            </a:r>
            <a:r>
              <a:rPr lang="en-US" sz="1700" b="0" i="0" dirty="0">
                <a:effectLst/>
                <a:latin typeface="David" panose="020E0502060401010101" pitchFamily="34" charset="-79"/>
                <a:cs typeface="David" panose="020E0502060401010101" pitchFamily="34" charset="-79"/>
              </a:rPr>
              <a:t>- Guard your personal information carefully. - Beware of phishing emails or calls asking for sensitive data. - Use secure websites when making online transactions. - Regularly monitor your bank accounts and credit card statements for any unauthorized activity. </a:t>
            </a:r>
            <a:endParaRPr lang="en-US" sz="17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400002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ishing hook and a password&#10;&#10;Description automatically generated">
            <a:extLst>
              <a:ext uri="{FF2B5EF4-FFF2-40B4-BE49-F238E27FC236}">
                <a16:creationId xmlns:a16="http://schemas.microsoft.com/office/drawing/2014/main" id="{8CD90695-B103-2936-FB04-7F5923A4A503}"/>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2179C960-CB9E-1612-5BC4-A28AABD7DFA7}"/>
              </a:ext>
            </a:extLst>
          </p:cNvPr>
          <p:cNvSpPr>
            <a:spLocks noGrp="1"/>
          </p:cNvSpPr>
          <p:nvPr>
            <p:ph type="title"/>
          </p:nvPr>
        </p:nvSpPr>
        <p:spPr>
          <a:xfrm>
            <a:off x="1523999" y="1524000"/>
            <a:ext cx="3216673" cy="3809999"/>
          </a:xfrm>
        </p:spPr>
        <p:txBody>
          <a:bodyPr anchor="ctr">
            <a:normAutofit/>
          </a:bodyPr>
          <a:lstStyle/>
          <a:p>
            <a:pPr algn="r"/>
            <a:r>
              <a:rPr lang="en-US" b="0" i="0">
                <a:solidFill>
                  <a:srgbClr val="FFFFFF"/>
                </a:solidFill>
                <a:effectLst/>
                <a:latin typeface="David" panose="020E0502060401010101" pitchFamily="34" charset="-79"/>
                <a:cs typeface="David" panose="020E0502060401010101" pitchFamily="34" charset="-79"/>
              </a:rPr>
              <a:t> </a:t>
            </a:r>
            <a:r>
              <a:rPr lang="en-US" i="0">
                <a:solidFill>
                  <a:srgbClr val="FFFFFF"/>
                </a:solidFill>
                <a:effectLst/>
                <a:latin typeface="Lucida Handwriting" panose="03010101010101010101" pitchFamily="66" charset="0"/>
                <a:cs typeface="David" panose="020E0502060401010101" pitchFamily="34" charset="-79"/>
              </a:rPr>
              <a:t>Phishing </a:t>
            </a:r>
            <a:endParaRPr lang="en-US">
              <a:solidFill>
                <a:srgbClr val="FFFFFF"/>
              </a:solidFill>
              <a:latin typeface="Lucida Handwriting" panose="03010101010101010101" pitchFamily="66" charset="0"/>
            </a:endParaRPr>
          </a:p>
        </p:txBody>
      </p:sp>
      <p:sp>
        <p:nvSpPr>
          <p:cNvPr id="3" name="Content Placeholder 2">
            <a:extLst>
              <a:ext uri="{FF2B5EF4-FFF2-40B4-BE49-F238E27FC236}">
                <a16:creationId xmlns:a16="http://schemas.microsoft.com/office/drawing/2014/main" id="{B4584D62-47E7-77D3-4025-D24FE6B146C2}"/>
              </a:ext>
            </a:extLst>
          </p:cNvPr>
          <p:cNvSpPr>
            <a:spLocks noGrp="1"/>
          </p:cNvSpPr>
          <p:nvPr>
            <p:ph idx="1"/>
          </p:nvPr>
        </p:nvSpPr>
        <p:spPr>
          <a:xfrm>
            <a:off x="5334001" y="762000"/>
            <a:ext cx="5334000" cy="5334000"/>
          </a:xfrm>
        </p:spPr>
        <p:txBody>
          <a:bodyPr anchor="ctr">
            <a:normAutofit/>
          </a:bodyPr>
          <a:lstStyle/>
          <a:p>
            <a:pPr marL="0" indent="0">
              <a:buNone/>
            </a:pPr>
            <a:r>
              <a:rPr lang="en-US" b="0" i="0" dirty="0">
                <a:solidFill>
                  <a:srgbClr val="FFFFFF"/>
                </a:solidFill>
                <a:effectLst/>
                <a:latin typeface="David" panose="020E0502060401010101" pitchFamily="34" charset="-79"/>
                <a:cs typeface="David" panose="020E0502060401010101" pitchFamily="34" charset="-79"/>
              </a:rPr>
              <a:t> Phishing is when someone creates a fake account pretending  to be a famous person or creates a fake website ,bank emails, or accounts the fake email could be a email says that there is a problem when a shipping or their account and they must log in using the link but the link is fake so sometimes the website uses cookie which saves their information and steals everything therefor they have lost the account.  - Watch out for phishing scams! They often appear as legitimate emails or websites. - Be cautious when clicking on links or providing personal information. - Double-check email senders and website URLs for authenticity.</a:t>
            </a:r>
            <a:endParaRPr lang="en-US" dirty="0">
              <a:solidFill>
                <a:srgbClr val="FFFF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65057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3">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money and a hand holding a computer screen&#10;&#10;Description automatically generated">
            <a:extLst>
              <a:ext uri="{FF2B5EF4-FFF2-40B4-BE49-F238E27FC236}">
                <a16:creationId xmlns:a16="http://schemas.microsoft.com/office/drawing/2014/main" id="{E724FEA2-8B15-7CC1-C0BB-6D690832CD3E}"/>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098"/>
          <a:stretch/>
        </p:blipFill>
        <p:spPr>
          <a:xfrm>
            <a:off x="20" y="2520"/>
            <a:ext cx="12191980" cy="6855480"/>
          </a:xfrm>
          <a:prstGeom prst="rect">
            <a:avLst/>
          </a:prstGeom>
        </p:spPr>
      </p:pic>
      <p:sp>
        <p:nvSpPr>
          <p:cNvPr id="2" name="Title 1">
            <a:extLst>
              <a:ext uri="{FF2B5EF4-FFF2-40B4-BE49-F238E27FC236}">
                <a16:creationId xmlns:a16="http://schemas.microsoft.com/office/drawing/2014/main" id="{D3549151-643B-E032-8AE2-6D81E825D0DC}"/>
              </a:ext>
            </a:extLst>
          </p:cNvPr>
          <p:cNvSpPr>
            <a:spLocks noGrp="1"/>
          </p:cNvSpPr>
          <p:nvPr>
            <p:ph type="title"/>
          </p:nvPr>
        </p:nvSpPr>
        <p:spPr>
          <a:xfrm>
            <a:off x="1429566" y="1045445"/>
            <a:ext cx="9238434" cy="857559"/>
          </a:xfrm>
        </p:spPr>
        <p:txBody>
          <a:bodyPr>
            <a:normAutofit/>
          </a:bodyPr>
          <a:lstStyle/>
          <a:p>
            <a:r>
              <a:rPr lang="en-US">
                <a:solidFill>
                  <a:srgbClr val="FFFFFF"/>
                </a:solidFill>
                <a:latin typeface="Lucida Handwriting" panose="03010101010101010101" pitchFamily="66" charset="0"/>
              </a:rPr>
              <a:t>Scamming</a:t>
            </a:r>
          </a:p>
        </p:txBody>
      </p:sp>
      <p:cxnSp>
        <p:nvCxnSpPr>
          <p:cNvPr id="26" name="Straight Connector 25">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0E6A55-BECB-5F9E-822A-74C23FDBEC15}"/>
              </a:ext>
            </a:extLst>
          </p:cNvPr>
          <p:cNvSpPr>
            <a:spLocks noGrp="1"/>
          </p:cNvSpPr>
          <p:nvPr>
            <p:ph idx="1"/>
          </p:nvPr>
        </p:nvSpPr>
        <p:spPr>
          <a:xfrm>
            <a:off x="1429566" y="2895600"/>
            <a:ext cx="7955077" cy="3352800"/>
          </a:xfrm>
        </p:spPr>
        <p:txBody>
          <a:bodyPr>
            <a:normAutofit/>
          </a:bodyPr>
          <a:lstStyle/>
          <a:p>
            <a:pPr marL="0" indent="0">
              <a:buNone/>
            </a:pPr>
            <a:r>
              <a:rPr lang="en-US" sz="1700" b="0" i="0" dirty="0">
                <a:solidFill>
                  <a:srgbClr val="FFFFFF"/>
                </a:solidFill>
                <a:effectLst/>
                <a:latin typeface="David" panose="020E0502060401010101" pitchFamily="34" charset="-79"/>
                <a:cs typeface="David" panose="020E0502060401010101" pitchFamily="34" charset="-79"/>
              </a:rPr>
              <a:t>Scamming- Don't fall for online scams promising easy money or prizes. - Be skeptical of unsolicited emails, messages, or pop-up ads. - Research and verify before engaging in online transactions or investments. - Trust your instincts. If something seems too good to be true, it probably is. ( The criminal send out an email asking for money or that he donated money by wrong and needs it back and if he does not give it back they will have to go to court) little does the person know that email is fake</a:t>
            </a:r>
            <a:endParaRPr lang="en-US" sz="1700" dirty="0">
              <a:solidFill>
                <a:srgbClr val="FFFFFF"/>
              </a:solidFill>
              <a:latin typeface="David" panose="020E0502060401010101" pitchFamily="34" charset="-79"/>
              <a:cs typeface="David" panose="020E0502060401010101" pitchFamily="34" charset="-79"/>
            </a:endParaRPr>
          </a:p>
        </p:txBody>
      </p:sp>
      <p:sp>
        <p:nvSpPr>
          <p:cNvPr id="6" name="TextBox 5">
            <a:extLst>
              <a:ext uri="{FF2B5EF4-FFF2-40B4-BE49-F238E27FC236}">
                <a16:creationId xmlns:a16="http://schemas.microsoft.com/office/drawing/2014/main" id="{390AF7BB-B550-7E48-0164-54E8ABEEEB56}"/>
              </a:ext>
            </a:extLst>
          </p:cNvPr>
          <p:cNvSpPr txBox="1"/>
          <p:nvPr/>
        </p:nvSpPr>
        <p:spPr>
          <a:xfrm>
            <a:off x="9909004" y="6657945"/>
            <a:ext cx="228299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23905174@N00/252430615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6019367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omputer screen with many green and blue text&#10;&#10;Description automatically generated">
            <a:extLst>
              <a:ext uri="{FF2B5EF4-FFF2-40B4-BE49-F238E27FC236}">
                <a16:creationId xmlns:a16="http://schemas.microsoft.com/office/drawing/2014/main" id="{67D2A88B-2284-C4B3-DE73-177AD6BB65F7}"/>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34" r="29700"/>
          <a:stretch/>
        </p:blipFill>
        <p:spPr>
          <a:xfrm>
            <a:off x="20" y="10"/>
            <a:ext cx="6095979" cy="6857990"/>
          </a:xfrm>
          <a:prstGeom prst="rect">
            <a:avLst/>
          </a:prstGeom>
        </p:spPr>
      </p:pic>
      <p:sp>
        <p:nvSpPr>
          <p:cNvPr id="2" name="Title 1">
            <a:extLst>
              <a:ext uri="{FF2B5EF4-FFF2-40B4-BE49-F238E27FC236}">
                <a16:creationId xmlns:a16="http://schemas.microsoft.com/office/drawing/2014/main" id="{1046B48F-8A0F-577D-C1C1-F292D40CF77C}"/>
              </a:ext>
            </a:extLst>
          </p:cNvPr>
          <p:cNvSpPr>
            <a:spLocks noGrp="1"/>
          </p:cNvSpPr>
          <p:nvPr>
            <p:ph type="title"/>
          </p:nvPr>
        </p:nvSpPr>
        <p:spPr>
          <a:xfrm>
            <a:off x="1028700" y="1025718"/>
            <a:ext cx="4057650" cy="4770783"/>
          </a:xfrm>
        </p:spPr>
        <p:txBody>
          <a:bodyPr anchor="ctr">
            <a:normAutofit/>
          </a:bodyPr>
          <a:lstStyle/>
          <a:p>
            <a:pPr algn="ctr"/>
            <a:r>
              <a:rPr lang="en-US">
                <a:solidFill>
                  <a:srgbClr val="FFFFFF"/>
                </a:solidFill>
                <a:latin typeface="Lucida Handwriting" panose="03010101010101010101" pitchFamily="66" charset="0"/>
              </a:rPr>
              <a:t>Hacking</a:t>
            </a:r>
          </a:p>
        </p:txBody>
      </p:sp>
      <p:sp>
        <p:nvSpPr>
          <p:cNvPr id="3" name="Content Placeholder 2">
            <a:extLst>
              <a:ext uri="{FF2B5EF4-FFF2-40B4-BE49-F238E27FC236}">
                <a16:creationId xmlns:a16="http://schemas.microsoft.com/office/drawing/2014/main" id="{2BB1F609-D8B1-C480-16DA-8F53A5D74F4E}"/>
              </a:ext>
            </a:extLst>
          </p:cNvPr>
          <p:cNvSpPr>
            <a:spLocks noGrp="1"/>
          </p:cNvSpPr>
          <p:nvPr>
            <p:ph idx="1"/>
          </p:nvPr>
        </p:nvSpPr>
        <p:spPr>
          <a:xfrm>
            <a:off x="7179972" y="762000"/>
            <a:ext cx="3825025" cy="5334000"/>
          </a:xfrm>
        </p:spPr>
        <p:txBody>
          <a:bodyPr anchor="ctr">
            <a:normAutofit/>
          </a:bodyPr>
          <a:lstStyle/>
          <a:p>
            <a:pPr marL="0" indent="0">
              <a:lnSpc>
                <a:spcPct val="120000"/>
              </a:lnSpc>
              <a:buNone/>
            </a:pPr>
            <a:r>
              <a:rPr lang="en-US" sz="1300" b="0" i="0" dirty="0">
                <a:effectLst/>
                <a:latin typeface="David" panose="020E0502060401010101" pitchFamily="34" charset="-79"/>
                <a:cs typeface="David" panose="020E0502060401010101" pitchFamily="34" charset="-79"/>
              </a:rPr>
              <a:t>Hacking,  hacking definition is the act of compromising digital devices and networks through unauthorized access to an account or computer system. Hacking is not always a malicious act, but it is most associated with illegal activity and data theft by cyber criminals. - Protect your digital life from hackers. - Use strong, unique passwords for each online account. - Enable two-factor authentication whenever possible. - Regularly update your software and install security patches</a:t>
            </a:r>
          </a:p>
          <a:p>
            <a:pPr marL="0" indent="0">
              <a:lnSpc>
                <a:spcPct val="120000"/>
              </a:lnSpc>
              <a:buNone/>
            </a:pPr>
            <a:r>
              <a:rPr lang="en-US" sz="1300" b="0" i="0" dirty="0">
                <a:effectLst/>
                <a:latin typeface="David" panose="020E0502060401010101" pitchFamily="34" charset="-79"/>
                <a:cs typeface="David" panose="020E0502060401010101" pitchFamily="34" charset="-79"/>
              </a:rPr>
              <a:t> we have 3 different types of hackers:</a:t>
            </a:r>
          </a:p>
          <a:p>
            <a:pPr>
              <a:lnSpc>
                <a:spcPct val="120000"/>
              </a:lnSpc>
            </a:pPr>
            <a:r>
              <a:rPr lang="en-US" sz="1300" b="0" i="0" dirty="0">
                <a:effectLst/>
                <a:latin typeface="David" panose="020E0502060401010101" pitchFamily="34" charset="-79"/>
                <a:cs typeface="David" panose="020E0502060401010101" pitchFamily="34" charset="-79"/>
              </a:rPr>
              <a:t>Hackers fall into one of three general categories: </a:t>
            </a:r>
          </a:p>
          <a:p>
            <a:pPr>
              <a:lnSpc>
                <a:spcPct val="120000"/>
              </a:lnSpc>
            </a:pPr>
            <a:r>
              <a:rPr lang="en-US" sz="1300" b="0" i="0" dirty="0">
                <a:effectLst/>
                <a:latin typeface="David" panose="020E0502060401010101" pitchFamily="34" charset="-79"/>
                <a:cs typeface="David" panose="020E0502060401010101" pitchFamily="34" charset="-79"/>
              </a:rPr>
              <a:t>white hat hackers,</a:t>
            </a:r>
          </a:p>
          <a:p>
            <a:pPr>
              <a:lnSpc>
                <a:spcPct val="120000"/>
              </a:lnSpc>
            </a:pPr>
            <a:r>
              <a:rPr lang="en-US" sz="1300" b="0" i="0" dirty="0">
                <a:effectLst/>
                <a:latin typeface="David" panose="020E0502060401010101" pitchFamily="34" charset="-79"/>
                <a:cs typeface="David" panose="020E0502060401010101" pitchFamily="34" charset="-79"/>
              </a:rPr>
              <a:t> black hat hackers </a:t>
            </a:r>
            <a:endParaRPr lang="en-US" sz="1300" dirty="0">
              <a:latin typeface="David" panose="020E0502060401010101" pitchFamily="34" charset="-79"/>
              <a:cs typeface="David" panose="020E0502060401010101" pitchFamily="34" charset="-79"/>
            </a:endParaRPr>
          </a:p>
          <a:p>
            <a:pPr>
              <a:lnSpc>
                <a:spcPct val="120000"/>
              </a:lnSpc>
            </a:pPr>
            <a:r>
              <a:rPr lang="en-US" sz="1300" b="0" i="0" dirty="0">
                <a:effectLst/>
                <a:latin typeface="David" panose="020E0502060401010101" pitchFamily="34" charset="-79"/>
                <a:cs typeface="David" panose="020E0502060401010101" pitchFamily="34" charset="-79"/>
              </a:rPr>
              <a:t>gray hat hackers. But these aren't the only types of hackers that exist</a:t>
            </a:r>
          </a:p>
          <a:p>
            <a:pPr marL="0" indent="0">
              <a:lnSpc>
                <a:spcPct val="120000"/>
              </a:lnSpc>
              <a:buNone/>
            </a:pPr>
            <a:endParaRPr lang="en-US" sz="1300" dirty="0"/>
          </a:p>
        </p:txBody>
      </p:sp>
    </p:spTree>
    <p:extLst>
      <p:ext uri="{BB962C8B-B14F-4D97-AF65-F5344CB8AC3E}">
        <p14:creationId xmlns:p14="http://schemas.microsoft.com/office/powerpoint/2010/main" val="277387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27EE-8B50-C67D-F5E5-C17770BC9AF6}"/>
              </a:ext>
            </a:extLst>
          </p:cNvPr>
          <p:cNvSpPr>
            <a:spLocks noGrp="1"/>
          </p:cNvSpPr>
          <p:nvPr>
            <p:ph type="title"/>
          </p:nvPr>
        </p:nvSpPr>
        <p:spPr/>
        <p:txBody>
          <a:bodyPr/>
          <a:lstStyle/>
          <a:p>
            <a:pPr algn="ctr"/>
            <a:r>
              <a:rPr lang="en-US" sz="4000" dirty="0">
                <a:latin typeface="Lucida Handwriting" panose="03010101010101010101" pitchFamily="66" charset="0"/>
              </a:rPr>
              <a:t>Conclusion</a:t>
            </a:r>
          </a:p>
        </p:txBody>
      </p:sp>
      <p:sp>
        <p:nvSpPr>
          <p:cNvPr id="3" name="Content Placeholder 2">
            <a:extLst>
              <a:ext uri="{FF2B5EF4-FFF2-40B4-BE49-F238E27FC236}">
                <a16:creationId xmlns:a16="http://schemas.microsoft.com/office/drawing/2014/main" id="{100F2E86-AF00-FC32-54B8-F4FBB5F23C3B}"/>
              </a:ext>
            </a:extLst>
          </p:cNvPr>
          <p:cNvSpPr>
            <a:spLocks noGrp="1"/>
          </p:cNvSpPr>
          <p:nvPr>
            <p:ph idx="1"/>
          </p:nvPr>
        </p:nvSpPr>
        <p:spPr/>
        <p:txBody>
          <a:bodyPr/>
          <a:lstStyle/>
          <a:p>
            <a:pPr marL="0" indent="0">
              <a:buNone/>
            </a:pPr>
            <a:r>
              <a:rPr lang="en-US" b="0" i="0" dirty="0">
                <a:solidFill>
                  <a:schemeClr val="tx1">
                    <a:lumMod val="95000"/>
                  </a:schemeClr>
                </a:solidFill>
                <a:effectLst/>
                <a:latin typeface="David" panose="020E0502060401010101" pitchFamily="34" charset="-79"/>
                <a:cs typeface="David" panose="020E0502060401010101" pitchFamily="34" charset="-79"/>
              </a:rPr>
              <a:t>Stay informed and educate others about online dangers. - Be cautious, think critically, and practice safe online habits. - Report any suspicious activities to help create a safer online environment for everyone.</a:t>
            </a:r>
            <a:endParaRPr lang="en-US" dirty="0">
              <a:solidFill>
                <a:schemeClr val="tx1">
                  <a:lumMod val="9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33164147"/>
      </p:ext>
    </p:extLst>
  </p:cSld>
  <p:clrMapOvr>
    <a:masterClrMapping/>
  </p:clrMapOvr>
</p:sld>
</file>

<file path=ppt/theme/theme1.xml><?xml version="1.0" encoding="utf-8"?>
<a:theme xmlns:a="http://schemas.openxmlformats.org/drawingml/2006/main" name="PortalVTI">
  <a:themeElements>
    <a:clrScheme name="AnalogousFromRegularSeedRightStep">
      <a:dk1>
        <a:srgbClr val="000000"/>
      </a:dk1>
      <a:lt1>
        <a:srgbClr val="FFFFFF"/>
      </a:lt1>
      <a:dk2>
        <a:srgbClr val="1B3026"/>
      </a:dk2>
      <a:lt2>
        <a:srgbClr val="F3F2F0"/>
      </a:lt2>
      <a:accent1>
        <a:srgbClr val="4D84C3"/>
      </a:accent1>
      <a:accent2>
        <a:srgbClr val="484DB6"/>
      </a:accent2>
      <a:accent3>
        <a:srgbClr val="784DC3"/>
      </a:accent3>
      <a:accent4>
        <a:srgbClr val="983BB1"/>
      </a:accent4>
      <a:accent5>
        <a:srgbClr val="C34DAC"/>
      </a:accent5>
      <a:accent6>
        <a:srgbClr val="B13B68"/>
      </a:accent6>
      <a:hlink>
        <a:srgbClr val="B97F3D"/>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270</TotalTime>
  <Words>565</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Congenial</vt:lpstr>
      <vt:lpstr>David</vt:lpstr>
      <vt:lpstr>Lucida Handwriting</vt:lpstr>
      <vt:lpstr>Trade Gothic Next Cond</vt:lpstr>
      <vt:lpstr>Trade Gothic Next Light</vt:lpstr>
      <vt:lpstr>PortalVTI</vt:lpstr>
      <vt:lpstr>Be aware of online danger</vt:lpstr>
      <vt:lpstr>Cybercrime</vt:lpstr>
      <vt:lpstr>Identity Theft</vt:lpstr>
      <vt:lpstr> Phishing </vt:lpstr>
      <vt:lpstr>Scamming</vt:lpstr>
      <vt:lpstr>Hacking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aware of online danger</dc:title>
  <dc:creator>FADI RABADI</dc:creator>
  <cp:lastModifiedBy>FADI RABADI</cp:lastModifiedBy>
  <cp:revision>6</cp:revision>
  <dcterms:created xsi:type="dcterms:W3CDTF">2023-09-17T09:39:30Z</dcterms:created>
  <dcterms:modified xsi:type="dcterms:W3CDTF">2023-09-17T15:18:15Z</dcterms:modified>
</cp:coreProperties>
</file>