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6CBD2-1A31-473F-A1B3-D7533A56CB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C183E6-1E07-45E6-9D2E-8FE8E84E6B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885E43-FC3B-4249-8794-346BFD6784E5}"/>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5" name="Footer Placeholder 4">
            <a:extLst>
              <a:ext uri="{FF2B5EF4-FFF2-40B4-BE49-F238E27FC236}">
                <a16:creationId xmlns:a16="http://schemas.microsoft.com/office/drawing/2014/main" id="{71D2FAFB-1D5E-48DE-A348-8CB19D8BC3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3E63B-8F17-43FE-8F66-B89D9AC93EB7}"/>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4021502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83052-3E26-46E7-9BF1-96E22828D8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CD3E0C-5964-4D0A-8D9E-47049D0DD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0867FC-3BAB-4C8F-B9A8-5C688ED351CF}"/>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5" name="Footer Placeholder 4">
            <a:extLst>
              <a:ext uri="{FF2B5EF4-FFF2-40B4-BE49-F238E27FC236}">
                <a16:creationId xmlns:a16="http://schemas.microsoft.com/office/drawing/2014/main" id="{D43E50A0-EF94-4728-BB72-1EB6EBE7E9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D7DB54-A8A3-487F-A453-C5D8C1EA1A3F}"/>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272928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BDC5EA-4DE8-49C7-8D8E-AAB14C1416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EAA0F3-4828-4DAF-8ED3-71ABAA3BDD4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7B95E3-6596-4525-8E74-C967CED56AB7}"/>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5" name="Footer Placeholder 4">
            <a:extLst>
              <a:ext uri="{FF2B5EF4-FFF2-40B4-BE49-F238E27FC236}">
                <a16:creationId xmlns:a16="http://schemas.microsoft.com/office/drawing/2014/main" id="{4EE9B639-B4C0-462A-B665-9B87158AF8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291C5-9C30-4947-B36A-FDEE3FAFD685}"/>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331757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61073-B98A-408C-80DB-99E8BF44F6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40F115-AF53-47E6-8260-AAC64F17F5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85613-2A44-41DD-A0E6-921AFB402E93}"/>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5" name="Footer Placeholder 4">
            <a:extLst>
              <a:ext uri="{FF2B5EF4-FFF2-40B4-BE49-F238E27FC236}">
                <a16:creationId xmlns:a16="http://schemas.microsoft.com/office/drawing/2014/main" id="{AFFB9B17-8F2B-4660-8E58-A17D973E5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7709E3-DDAA-4DE1-A3C1-4FB437ECB096}"/>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132704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2CE15-F2A7-438C-8037-84DDF57FA3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69084D-0B1E-45D3-BDC3-2E6DAA3C0D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7BD7B40-4620-44A1-9D37-1782F273C280}"/>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5" name="Footer Placeholder 4">
            <a:extLst>
              <a:ext uri="{FF2B5EF4-FFF2-40B4-BE49-F238E27FC236}">
                <a16:creationId xmlns:a16="http://schemas.microsoft.com/office/drawing/2014/main" id="{EF4E6285-5F94-421D-AB44-6F69BFAB1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6D0B79-E27D-4740-8C8C-51DCA0D90BFB}"/>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3283907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744A1-FD3A-40DD-B21C-74DCBBB83B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1CB3FC-A546-49BB-8600-4CB2208C82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A6709E-37F9-4152-A8E0-90C17DF98B4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7363B6-B16C-4E36-8D34-5BEC189F6193}"/>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6" name="Footer Placeholder 5">
            <a:extLst>
              <a:ext uri="{FF2B5EF4-FFF2-40B4-BE49-F238E27FC236}">
                <a16:creationId xmlns:a16="http://schemas.microsoft.com/office/drawing/2014/main" id="{9E22457C-7F07-4368-98A7-2C408AD321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834A01-28DA-456A-A499-B0CE97209870}"/>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2223986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F1838-D31D-41B4-9879-80BAC5C507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EB08D5-53A8-43BC-9045-5C1DFF42B4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9689B8-879A-4B95-B478-20EBAE23F49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95A709-5F5E-45AF-8AF9-7B95BDDF49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9F2D786-4C46-4D8F-8D0B-EC79EE0DF1F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1EC0AE-9864-404E-8BD8-A126AC6D5D01}"/>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8" name="Footer Placeholder 7">
            <a:extLst>
              <a:ext uri="{FF2B5EF4-FFF2-40B4-BE49-F238E27FC236}">
                <a16:creationId xmlns:a16="http://schemas.microsoft.com/office/drawing/2014/main" id="{BB2AD6B7-3D64-4C66-8806-4C5099CFDC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FADF2E-DC3E-4528-8511-040C60BEB2E1}"/>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2524928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927F-2FFB-4A47-81DF-A854B6FCD8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E67FBB-7475-4CE6-A24F-6D93BA8C2BD9}"/>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4" name="Footer Placeholder 3">
            <a:extLst>
              <a:ext uri="{FF2B5EF4-FFF2-40B4-BE49-F238E27FC236}">
                <a16:creationId xmlns:a16="http://schemas.microsoft.com/office/drawing/2014/main" id="{302A4FBA-6373-4667-B6AB-2D84D9CDB1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4A4B2C-5F22-4CCF-9761-C2720FB185F6}"/>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2251907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439658-416A-40C0-BD03-2F4A752192A6}"/>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3" name="Footer Placeholder 2">
            <a:extLst>
              <a:ext uri="{FF2B5EF4-FFF2-40B4-BE49-F238E27FC236}">
                <a16:creationId xmlns:a16="http://schemas.microsoft.com/office/drawing/2014/main" id="{263EEB3C-0419-4D55-AB51-4AA98B072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60CDD0-D8BC-468C-AF28-D1BB82E8C6EC}"/>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176879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26134-C6FD-48E9-8FF4-1E34A71E7B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581B32-0605-4A71-B087-69796E357C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EA5787-BE36-4C8A-9EFF-CBC046ED0E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6D21C0-29D4-4850-9534-09E2CFF49898}"/>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6" name="Footer Placeholder 5">
            <a:extLst>
              <a:ext uri="{FF2B5EF4-FFF2-40B4-BE49-F238E27FC236}">
                <a16:creationId xmlns:a16="http://schemas.microsoft.com/office/drawing/2014/main" id="{FD328200-FD48-4262-89B3-AA36AF884C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19175A-300A-4EB8-A8D4-62B0B7E6E899}"/>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73105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4071F-3CCB-472D-88EE-D50FBC1087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76F8B7-C64E-4E35-AB4E-D3D77EB70E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AD6187-B138-4760-8801-C434AA3EF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F39899-CE50-4E05-A3AB-442DF57B1B9A}"/>
              </a:ext>
            </a:extLst>
          </p:cNvPr>
          <p:cNvSpPr>
            <a:spLocks noGrp="1"/>
          </p:cNvSpPr>
          <p:nvPr>
            <p:ph type="dt" sz="half" idx="10"/>
          </p:nvPr>
        </p:nvSpPr>
        <p:spPr/>
        <p:txBody>
          <a:bodyPr/>
          <a:lstStyle/>
          <a:p>
            <a:fld id="{9012A20C-18B2-4419-ADF1-DC54ED2A8AF4}" type="datetimeFigureOut">
              <a:rPr lang="en-US" smtClean="0"/>
              <a:t>5/21/2023</a:t>
            </a:fld>
            <a:endParaRPr lang="en-US"/>
          </a:p>
        </p:txBody>
      </p:sp>
      <p:sp>
        <p:nvSpPr>
          <p:cNvPr id="6" name="Footer Placeholder 5">
            <a:extLst>
              <a:ext uri="{FF2B5EF4-FFF2-40B4-BE49-F238E27FC236}">
                <a16:creationId xmlns:a16="http://schemas.microsoft.com/office/drawing/2014/main" id="{BD8063F3-F4F8-4B7B-B553-791162328E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5EE7D8-387A-4209-B473-7FF48C9E5796}"/>
              </a:ext>
            </a:extLst>
          </p:cNvPr>
          <p:cNvSpPr>
            <a:spLocks noGrp="1"/>
          </p:cNvSpPr>
          <p:nvPr>
            <p:ph type="sldNum" sz="quarter" idx="12"/>
          </p:nvPr>
        </p:nvSpPr>
        <p:spPr/>
        <p:txBody>
          <a:bodyPr/>
          <a:lstStyle/>
          <a:p>
            <a:fld id="{E43C28B9-A418-4AC3-BEC3-E30B04835205}" type="slidenum">
              <a:rPr lang="en-US" smtClean="0"/>
              <a:t>‹#›</a:t>
            </a:fld>
            <a:endParaRPr lang="en-US"/>
          </a:p>
        </p:txBody>
      </p:sp>
    </p:spTree>
    <p:extLst>
      <p:ext uri="{BB962C8B-B14F-4D97-AF65-F5344CB8AC3E}">
        <p14:creationId xmlns:p14="http://schemas.microsoft.com/office/powerpoint/2010/main" val="3032835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7DAB55-D7CF-40C4-8F75-D6403C0DCB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6CEA44-8724-4388-B209-E5BB539E9E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E33A4D-A6E7-492B-87F8-3CF66366CE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2A20C-18B2-4419-ADF1-DC54ED2A8AF4}" type="datetimeFigureOut">
              <a:rPr lang="en-US" smtClean="0"/>
              <a:t>5/21/2023</a:t>
            </a:fld>
            <a:endParaRPr lang="en-US"/>
          </a:p>
        </p:txBody>
      </p:sp>
      <p:sp>
        <p:nvSpPr>
          <p:cNvPr id="5" name="Footer Placeholder 4">
            <a:extLst>
              <a:ext uri="{FF2B5EF4-FFF2-40B4-BE49-F238E27FC236}">
                <a16:creationId xmlns:a16="http://schemas.microsoft.com/office/drawing/2014/main" id="{7EE7E3D1-6957-4FEA-9C6E-166A8BE375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6FFDD7-A250-43F0-B2AD-249A36A156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C28B9-A418-4AC3-BEC3-E30B04835205}" type="slidenum">
              <a:rPr lang="en-US" smtClean="0"/>
              <a:t>‹#›</a:t>
            </a:fld>
            <a:endParaRPr lang="en-US"/>
          </a:p>
        </p:txBody>
      </p:sp>
    </p:spTree>
    <p:extLst>
      <p:ext uri="{BB962C8B-B14F-4D97-AF65-F5344CB8AC3E}">
        <p14:creationId xmlns:p14="http://schemas.microsoft.com/office/powerpoint/2010/main" val="2329588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r.wikipedia.org/wiki/%D8%A3%D8%B1%D8%A7%D8%B6%D9%8A_%D9%85%D9%82%D8%AF%D8%B3%D8%A9" TargetMode="External"/><Relationship Id="rId2" Type="http://schemas.openxmlformats.org/officeDocument/2006/relationships/hyperlink" Target="https://ar.wikipedia.org/wiki/%D8%A7%D9%84%D9%82%D8%AF%D8%B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r.wikipedia.org/wiki/%D8%A7%D9%84%D8%A5%D9%86%D8%AC%D9%8A%D9%84%D9%8A%D8%A9" TargetMode="External"/><Relationship Id="rId2" Type="http://schemas.openxmlformats.org/officeDocument/2006/relationships/hyperlink" Target="https://ar.wikipedia.org/wiki/%D9%83%D9%86%D9%8A%D8%B3%D8%A9_%D8%A7%D9%84%D8%B1%D9%88%D9%85_%D8%A7%D9%84%D9%85%D9%84%D9%83%D9%8A%D9%8A%D9%86_%D8%A7%D9%84%D9%83%D8%A7%D8%AB%D9%88%D9%84%D9%8A%D9%83" TargetMode="External"/><Relationship Id="rId1" Type="http://schemas.openxmlformats.org/officeDocument/2006/relationships/slideLayout" Target="../slideLayouts/slideLayout5.xml"/><Relationship Id="rId4" Type="http://schemas.openxmlformats.org/officeDocument/2006/relationships/hyperlink" Target="https://ar.wikipedia.org/wiki/%D9%84%D9%88%D8%AB%D8%B1%D9%8A%D8%A9"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CD9739A-65B7-4DF9-8B37-8E9DF7103F5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EDAAF558-4EBA-4312-A43B-CC634EE84D97}"/>
              </a:ext>
            </a:extLst>
          </p:cNvPr>
          <p:cNvSpPr>
            <a:spLocks noGrp="1"/>
          </p:cNvSpPr>
          <p:nvPr>
            <p:ph type="ctrTitle"/>
          </p:nvPr>
        </p:nvSpPr>
        <p:spPr/>
        <p:txBody>
          <a:bodyPr>
            <a:normAutofit/>
          </a:bodyPr>
          <a:lstStyle/>
          <a:p>
            <a:r>
              <a:rPr lang="ar-EG" dirty="0">
                <a:solidFill>
                  <a:schemeClr val="bg1"/>
                </a:solidFill>
                <a:latin typeface="Arial" panose="020B0604020202020204" pitchFamily="34" charset="0"/>
                <a:cs typeface="Arial" panose="020B0604020202020204" pitchFamily="34" charset="0"/>
              </a:rPr>
              <a:t>ايقونة أحد الشعانين</a:t>
            </a:r>
            <a:endParaRPr lang="en-US" dirty="0">
              <a:solidFill>
                <a:schemeClr val="bg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597B45EA-5238-4093-A988-C7702132EEF2}"/>
              </a:ext>
            </a:extLst>
          </p:cNvPr>
          <p:cNvSpPr>
            <a:spLocks noGrp="1"/>
          </p:cNvSpPr>
          <p:nvPr>
            <p:ph type="subTitle" idx="1"/>
          </p:nvPr>
        </p:nvSpPr>
        <p:spPr/>
        <p:txBody>
          <a:bodyPr>
            <a:normAutofit/>
          </a:bodyPr>
          <a:lstStyle/>
          <a:p>
            <a:r>
              <a:rPr lang="ar-EG" sz="2600" dirty="0">
                <a:solidFill>
                  <a:schemeClr val="bg1"/>
                </a:solidFill>
              </a:rPr>
              <a:t>عمل الطالبة : سارة العزيزي </a:t>
            </a:r>
          </a:p>
          <a:p>
            <a:r>
              <a:rPr lang="ar-EG" sz="2600" dirty="0">
                <a:solidFill>
                  <a:schemeClr val="bg1"/>
                </a:solidFill>
              </a:rPr>
              <a:t>(11) ب</a:t>
            </a:r>
            <a:endParaRPr lang="en-US" sz="2600" dirty="0">
              <a:solidFill>
                <a:schemeClr val="bg1"/>
              </a:solidFill>
            </a:endParaRPr>
          </a:p>
        </p:txBody>
      </p:sp>
    </p:spTree>
    <p:extLst>
      <p:ext uri="{BB962C8B-B14F-4D97-AF65-F5344CB8AC3E}">
        <p14:creationId xmlns:p14="http://schemas.microsoft.com/office/powerpoint/2010/main" val="2455235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CBD67A-22FE-497C-8C48-397D82141E68}"/>
              </a:ext>
            </a:extLst>
          </p:cNvPr>
          <p:cNvSpPr>
            <a:spLocks noGrp="1"/>
          </p:cNvSpPr>
          <p:nvPr>
            <p:ph idx="1"/>
          </p:nvPr>
        </p:nvSpPr>
        <p:spPr>
          <a:xfrm>
            <a:off x="838200" y="662609"/>
            <a:ext cx="10515600" cy="5514354"/>
          </a:xfrm>
        </p:spPr>
        <p:txBody>
          <a:bodyPr>
            <a:normAutofit/>
          </a:bodyPr>
          <a:lstStyle/>
          <a:p>
            <a:pPr marL="0" indent="0" algn="r" rtl="1">
              <a:buNone/>
            </a:pPr>
            <a:r>
              <a:rPr lang="ar-EG" sz="2600" dirty="0">
                <a:latin typeface="Arial" panose="020B0604020202020204" pitchFamily="34" charset="0"/>
                <a:cs typeface="Arial" panose="020B0604020202020204" pitchFamily="34" charset="0"/>
              </a:rPr>
              <a:t>أحد الشعانين أوعيد الشعنينة: هو الأحد السابع من الصوم الكبير والأخير قبل عيد الفصح (عيد القيامة) ويسمى الأسبوع الذي يبدأ به بأسبوع الآلام، وهو يوم ذكرى دخول يسوع إلى مدينة القدس، ويسمّى هذا اليوم أيضًا بأحد السعف أو الزيتونة لأن أهالي المدينة استقبلوه بالسعف والزيتون المزيّن فارشين ثيابهم وسعف النخيل وأغصان الزيتون أمامه، لذلك يعاد استخدام السعف والزينة في أغلب الكنائس للاحتفال بهذا اليوم. ويرمز سعف النخيل إلى النصر، أي أنهم استقبلوا يسوع منتصرًا مُحقّقا نبوأة زكريا بصفته المسيح.</a:t>
            </a:r>
          </a:p>
          <a:p>
            <a:pPr marL="0" indent="0" algn="r" rtl="1">
              <a:buNone/>
            </a:pPr>
            <a:r>
              <a:rPr lang="ar-EG" sz="2600" dirty="0">
                <a:latin typeface="Arial" panose="020B0604020202020204" pitchFamily="34" charset="0"/>
                <a:cs typeface="Arial" panose="020B0604020202020204" pitchFamily="34" charset="0"/>
              </a:rPr>
              <a:t>يعطي المسيحيون حول العالم خاصةً مسيحيو </a:t>
            </a:r>
            <a:r>
              <a:rPr lang="ar-EG" sz="2600" dirty="0">
                <a:latin typeface="Arial" panose="020B0604020202020204" pitchFamily="34" charset="0"/>
                <a:cs typeface="Arial" panose="020B0604020202020204" pitchFamily="34" charset="0"/>
                <a:hlinkClick r:id="rId2" tooltip="القدس"/>
              </a:rPr>
              <a:t>القدس</a:t>
            </a:r>
            <a:r>
              <a:rPr lang="ar-EG" sz="2600" dirty="0">
                <a:latin typeface="Arial" panose="020B0604020202020204" pitchFamily="34" charset="0"/>
                <a:cs typeface="Arial" panose="020B0604020202020204" pitchFamily="34" charset="0"/>
              </a:rPr>
              <a:t> وغيرها من المدن في </a:t>
            </a:r>
            <a:r>
              <a:rPr lang="ar-EG" sz="2600" dirty="0">
                <a:latin typeface="Arial" panose="020B0604020202020204" pitchFamily="34" charset="0"/>
                <a:cs typeface="Arial" panose="020B0604020202020204" pitchFamily="34" charset="0"/>
                <a:hlinkClick r:id="rId3" tooltip="أراضي مقدسة"/>
              </a:rPr>
              <a:t>الأراضي المقدسة</a:t>
            </a:r>
            <a:r>
              <a:rPr lang="ar-EG" sz="2600" dirty="0">
                <a:latin typeface="Arial" panose="020B0604020202020204" pitchFamily="34" charset="0"/>
                <a:cs typeface="Arial" panose="020B0604020202020204" pitchFamily="34" charset="0"/>
              </a:rPr>
              <a:t> أهمية بالغة لأحد الشعانين كونه ذكرى دخول ملك السلام إلى القدس وحدثاً سابقاً لقيامة يسوع وبداية أسبوع الآلام.</a:t>
            </a:r>
          </a:p>
          <a:p>
            <a:pPr marL="0" indent="0" algn="r" rtl="1">
              <a:buNone/>
            </a:pPr>
            <a:r>
              <a:rPr lang="ar-EG" sz="2600" dirty="0">
                <a:latin typeface="Arial" panose="020B0604020202020204" pitchFamily="34" charset="0"/>
              </a:rPr>
              <a:t>اصل كلمة شعانين تأتي من الكلمة العبرانية «هوشَيع-نا» والتي تعني يا رب خلص. ومنها تشتق الكلمة اليونانية «أوصنا» وهي الكلمة التي استخدمت في الإنجيل من قبل الرسل والمبشريين. وهي أيضاً الكلمة التي استخدمها أهالي القدس عند استقبال المسيح في ذلك اليوم.</a:t>
            </a:r>
          </a:p>
          <a:p>
            <a:pPr marL="0" indent="0" algn="r" rtl="1">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5638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AD864-03A8-415C-83FD-DDCBE583D604}"/>
              </a:ext>
            </a:extLst>
          </p:cNvPr>
          <p:cNvSpPr>
            <a:spLocks noGrp="1"/>
          </p:cNvSpPr>
          <p:nvPr>
            <p:ph type="title"/>
          </p:nvPr>
        </p:nvSpPr>
        <p:spPr>
          <a:xfrm>
            <a:off x="838200" y="365126"/>
            <a:ext cx="10515600" cy="1198632"/>
          </a:xfrm>
        </p:spPr>
        <p:txBody>
          <a:bodyPr/>
          <a:lstStyle/>
          <a:p>
            <a:pPr algn="r" rtl="1"/>
            <a:r>
              <a:rPr lang="ar-EG" dirty="0">
                <a:latin typeface="Arial" panose="020B0604020202020204" pitchFamily="34" charset="0"/>
                <a:cs typeface="Arial" panose="020B0604020202020204" pitchFamily="34" charset="0"/>
              </a:rPr>
              <a:t>مسيرة الشعانين في القدس</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5D2210E-B402-4858-9944-0AEDDE19076D}"/>
              </a:ext>
            </a:extLst>
          </p:cNvPr>
          <p:cNvSpPr>
            <a:spLocks noGrp="1"/>
          </p:cNvSpPr>
          <p:nvPr>
            <p:ph idx="1"/>
          </p:nvPr>
        </p:nvSpPr>
        <p:spPr>
          <a:xfrm>
            <a:off x="838200" y="1563757"/>
            <a:ext cx="10515600" cy="4613206"/>
          </a:xfrm>
        </p:spPr>
        <p:txBody>
          <a:bodyPr>
            <a:normAutofit/>
          </a:bodyPr>
          <a:lstStyle/>
          <a:p>
            <a:pPr marL="0" indent="0" algn="r" rtl="1">
              <a:buNone/>
            </a:pPr>
            <a:r>
              <a:rPr lang="ar-EG" sz="2600" dirty="0">
                <a:latin typeface="Arial" panose="020B0604020202020204" pitchFamily="34" charset="0"/>
                <a:cs typeface="Arial" panose="020B0604020202020204" pitchFamily="34" charset="0"/>
              </a:rPr>
              <a:t>بالإضافة إلى الاحتفال المتعارف في الكنائس، يتم الاحتفال بأحد الشعانين بطريقة مميزة في القدس بحيث يتم عمل مسيرة دينية تقليداً للأحداث المذكورة في الإنجيل، فيتم استخدام جحش وإطلاق مسيرة دينية يتخللها التراتيل والصلوات من كنيسة بيت فاجي مروراً بجبل الزيتون ووصولاً إلى كنيسة القديسة حنة بالقرب من باب الأسباط. تنتهي المسيرة من خلال صلاة في كنيسة القديسة حنة ثم تخرج فرق الكشافة من هناك وتجوب المدينة وصولاً إلى الباب الجديد في القدس ويشاهدها العديد من الناس احتفالاً بالمناسبة. تتم هذه المسيرة الدينية في تمام الساعة الثانية والنصف ظهراً ويصل عدد المشاركين إلى حوالي 15,000 مسيحي من مختلف الطوائف والجنسيات خاصةً الفلسطينيين وسكان مدينة القدس بالإضافة إلى فرق الكشافة والكهنة.</a:t>
            </a:r>
          </a:p>
          <a:p>
            <a:pPr marL="0" indent="0" algn="r" rtl="1">
              <a:buNone/>
            </a:pPr>
            <a:r>
              <a:rPr lang="ar-EG" sz="2600" dirty="0">
                <a:latin typeface="Arial" panose="020B0604020202020204" pitchFamily="34" charset="0"/>
                <a:cs typeface="Arial" panose="020B0604020202020204" pitchFamily="34" charset="0"/>
              </a:rPr>
              <a:t>في عام 2020، لم يتم القيام بمسيرة الشعانين في القدس للمرة الأولى منذ سنوات عديدة وذلك بسبب حدوث جائحة كوفيد-19.</a:t>
            </a:r>
          </a:p>
          <a:p>
            <a:pPr algn="r" rtl="1"/>
            <a:endParaRPr lang="ar-EG" dirty="0"/>
          </a:p>
        </p:txBody>
      </p:sp>
    </p:spTree>
    <p:extLst>
      <p:ext uri="{BB962C8B-B14F-4D97-AF65-F5344CB8AC3E}">
        <p14:creationId xmlns:p14="http://schemas.microsoft.com/office/powerpoint/2010/main" val="3088038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9CE46-FE27-4787-AF09-CDD0C8437F8C}"/>
              </a:ext>
            </a:extLst>
          </p:cNvPr>
          <p:cNvSpPr>
            <a:spLocks noGrp="1"/>
          </p:cNvSpPr>
          <p:nvPr>
            <p:ph type="title"/>
          </p:nvPr>
        </p:nvSpPr>
        <p:spPr>
          <a:xfrm>
            <a:off x="838200" y="365126"/>
            <a:ext cx="10515600" cy="1158874"/>
          </a:xfrm>
        </p:spPr>
        <p:txBody>
          <a:bodyPr/>
          <a:lstStyle/>
          <a:p>
            <a:pPr algn="r" rtl="1"/>
            <a:r>
              <a:rPr lang="ar-EG" dirty="0">
                <a:latin typeface="Arial" panose="020B0604020202020204" pitchFamily="34" charset="0"/>
                <a:cs typeface="Arial" panose="020B0604020202020204" pitchFamily="34" charset="0"/>
              </a:rPr>
              <a:t>رواية الإنجيل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4357CFD-0780-49D7-B4BF-052AEF80EA9B}"/>
              </a:ext>
            </a:extLst>
          </p:cNvPr>
          <p:cNvSpPr>
            <a:spLocks noGrp="1"/>
          </p:cNvSpPr>
          <p:nvPr>
            <p:ph idx="1"/>
          </p:nvPr>
        </p:nvSpPr>
        <p:spPr>
          <a:xfrm>
            <a:off x="838200" y="1523999"/>
            <a:ext cx="10515600" cy="5234609"/>
          </a:xfrm>
        </p:spPr>
        <p:txBody>
          <a:bodyPr>
            <a:normAutofit/>
          </a:bodyPr>
          <a:lstStyle/>
          <a:p>
            <a:pPr marL="0" indent="0" algn="r" rtl="1">
              <a:buNone/>
            </a:pPr>
            <a:r>
              <a:rPr lang="ar-EG" sz="2600" dirty="0">
                <a:latin typeface="Arial" panose="020B0604020202020204" pitchFamily="34" charset="0"/>
                <a:cs typeface="Arial" panose="020B0604020202020204" pitchFamily="34" charset="0"/>
              </a:rPr>
              <a:t>دخل المسيح إلى القدس راكبًا على حمار تحقيقًا لنبؤة زكريا بن برخيا: «لا تخافي يا ابنة صهيون، فإن ملكك قادمٌ إليك راكبًا على جحشِ ابن أتان».وكان استعمال الحمير مقتصرًا في المجتمع اليهودي على طبقة الملوك وطبقة الكهنة، ما يشير إلى يسوع هو المسيح، إذ إن المسيح في العقيدة اليهودية هو نبي وكاهن وملك. وقد يشير الحمار إلى السلام وذلك لأن الحصان عادةً ما يرمز للحرب بينما يرمز الحمار للسلام، وبذلك يكون هناك معنى تاريخي للقصة والذي حدث حقاً بحسب الأناجيل الأربعة، ومعنى ثانٍ رمزي يدل على دخول المسيح إلى القدس كملك للسلام.</a:t>
            </a:r>
          </a:p>
          <a:p>
            <a:pPr marL="0" indent="0" algn="r" rtl="1">
              <a:buNone/>
            </a:pPr>
            <a:r>
              <a:rPr lang="ar-EG" sz="2600" dirty="0">
                <a:latin typeface="Arial" panose="020B0604020202020204" pitchFamily="34" charset="0"/>
                <a:cs typeface="Arial" panose="020B0604020202020204" pitchFamily="34" charset="0"/>
              </a:rPr>
              <a:t>استقبل يسوع سكان المدينة والوافدين إليها للاحتفال بعيد الفصح بسعف النخل</a:t>
            </a:r>
            <a:r>
              <a:rPr lang="en-US" sz="2600" dirty="0">
                <a:latin typeface="Arial" panose="020B0604020202020204" pitchFamily="34" charset="0"/>
                <a:cs typeface="Arial" panose="020B0604020202020204" pitchFamily="34" charset="0"/>
              </a:rPr>
              <a:t> </a:t>
            </a:r>
            <a:r>
              <a:rPr lang="ar-EG" sz="2600" dirty="0">
                <a:latin typeface="Arial" panose="020B0604020202020204" pitchFamily="34" charset="0"/>
                <a:cs typeface="Arial" panose="020B0604020202020204" pitchFamily="34" charset="0"/>
              </a:rPr>
              <a:t>لتظلله من أشعة الشمس، كما أن سعف النخل علامة الانتصار. وفرشوا ثيابهم على الأرض وأخذوا يهتفون، حسب رواية العهد الجديد: «هوشعنا! مبارك الآتي باسم الرب. هوشعنا في الأعالي!».</a:t>
            </a:r>
            <a:r>
              <a:rPr lang="en-US" sz="2600" dirty="0">
                <a:latin typeface="Arial" panose="020B0604020202020204" pitchFamily="34" charset="0"/>
                <a:cs typeface="Arial" panose="020B0604020202020204" pitchFamily="34" charset="0"/>
              </a:rPr>
              <a:t> </a:t>
            </a:r>
            <a:r>
              <a:rPr lang="ar-EG" sz="2600" dirty="0">
                <a:latin typeface="Arial" panose="020B0604020202020204" pitchFamily="34" charset="0"/>
                <a:cs typeface="Arial" panose="020B0604020202020204" pitchFamily="34" charset="0"/>
              </a:rPr>
              <a:t>وتعني هوشعنا حرفيًا خلصنا، ويشير باحثو الكتاب المقدس إلى معنى مركب من استخدام «هوشعنا»، فهي في مفهوم اليهود تشير إلى الخلاص من الاحتلال الروماني، ووفق المعاني الروحية والعقائد المسيحية تشير إلى الخلاص من الخطيئة، تحقيقًا لرسالة المسيح القائمة في سر الفداء</a:t>
            </a:r>
            <a:r>
              <a:rPr lang="ar-EG" sz="2600" dirty="0"/>
              <a:t>.</a:t>
            </a:r>
            <a:endParaRPr lang="en-US" sz="2600" dirty="0"/>
          </a:p>
        </p:txBody>
      </p:sp>
    </p:spTree>
    <p:extLst>
      <p:ext uri="{BB962C8B-B14F-4D97-AF65-F5344CB8AC3E}">
        <p14:creationId xmlns:p14="http://schemas.microsoft.com/office/powerpoint/2010/main" val="4265732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07CCA-1BAA-4549-9D0D-E8CC8C473061}"/>
              </a:ext>
            </a:extLst>
          </p:cNvPr>
          <p:cNvSpPr>
            <a:spLocks noGrp="1"/>
          </p:cNvSpPr>
          <p:nvPr>
            <p:ph type="title"/>
          </p:nvPr>
        </p:nvSpPr>
        <p:spPr>
          <a:xfrm>
            <a:off x="839788" y="490330"/>
            <a:ext cx="10515600" cy="698708"/>
          </a:xfrm>
        </p:spPr>
        <p:txBody>
          <a:bodyPr/>
          <a:lstStyle/>
          <a:p>
            <a:pPr algn="ctr" rtl="1"/>
            <a:r>
              <a:rPr lang="ar-EG" dirty="0">
                <a:latin typeface="Arial" panose="020B0604020202020204" pitchFamily="34" charset="0"/>
                <a:cs typeface="Arial" panose="020B0604020202020204" pitchFamily="34" charset="0"/>
              </a:rPr>
              <a:t>الاحتفال في الليتورجية وطقوس كنيسة </a:t>
            </a:r>
            <a:endParaRPr lang="en-US"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6C8921AF-D57B-4A3D-A627-5BC91092CDA9}"/>
              </a:ext>
            </a:extLst>
          </p:cNvPr>
          <p:cNvSpPr>
            <a:spLocks noGrp="1"/>
          </p:cNvSpPr>
          <p:nvPr>
            <p:ph type="body" idx="1"/>
          </p:nvPr>
        </p:nvSpPr>
        <p:spPr>
          <a:xfrm>
            <a:off x="839788" y="1189038"/>
            <a:ext cx="4779135" cy="492125"/>
          </a:xfrm>
        </p:spPr>
        <p:txBody>
          <a:bodyPr>
            <a:normAutofit/>
          </a:bodyPr>
          <a:lstStyle/>
          <a:p>
            <a:pPr algn="r" rtl="1"/>
            <a:r>
              <a:rPr lang="ar-EG" sz="2600" b="0" dirty="0"/>
              <a:t>المسيحية الغربية </a:t>
            </a:r>
            <a:endParaRPr lang="en-US" sz="2600" b="0" dirty="0"/>
          </a:p>
        </p:txBody>
      </p:sp>
      <p:sp>
        <p:nvSpPr>
          <p:cNvPr id="4" name="Content Placeholder 3">
            <a:extLst>
              <a:ext uri="{FF2B5EF4-FFF2-40B4-BE49-F238E27FC236}">
                <a16:creationId xmlns:a16="http://schemas.microsoft.com/office/drawing/2014/main" id="{2F559562-6D6F-40EE-B1C2-CBB87AFC1DEE}"/>
              </a:ext>
            </a:extLst>
          </p:cNvPr>
          <p:cNvSpPr>
            <a:spLocks noGrp="1"/>
          </p:cNvSpPr>
          <p:nvPr>
            <p:ph sz="half" idx="2"/>
          </p:nvPr>
        </p:nvSpPr>
        <p:spPr>
          <a:xfrm>
            <a:off x="119270" y="1681164"/>
            <a:ext cx="5499653" cy="5176836"/>
          </a:xfrm>
        </p:spPr>
        <p:txBody>
          <a:bodyPr>
            <a:normAutofit fontScale="25000" lnSpcReduction="20000"/>
          </a:bodyPr>
          <a:lstStyle/>
          <a:p>
            <a:pPr marL="0" indent="0" algn="r" rtl="1">
              <a:buNone/>
            </a:pPr>
            <a:r>
              <a:rPr lang="ar-EG" sz="10400" dirty="0">
                <a:latin typeface="Arial" panose="020B0604020202020204" pitchFamily="34" charset="0"/>
                <a:cs typeface="Arial" panose="020B0604020202020204" pitchFamily="34" charset="0"/>
              </a:rPr>
              <a:t>في </a:t>
            </a:r>
            <a:r>
              <a:rPr lang="ar-EG" sz="10400" dirty="0">
                <a:latin typeface="Arial" panose="020B0604020202020204" pitchFamily="34" charset="0"/>
                <a:cs typeface="Arial" panose="020B0604020202020204" pitchFamily="34" charset="0"/>
                <a:hlinkClick r:id="rId2" tooltip="كنيسة الروم الملكيين الكاثوليك"/>
              </a:rPr>
              <a:t>كنيسة الروم الكاثوليك</a:t>
            </a:r>
            <a:r>
              <a:rPr lang="ar-EG" sz="10400" dirty="0">
                <a:latin typeface="Arial" panose="020B0604020202020204" pitchFamily="34" charset="0"/>
                <a:cs typeface="Arial" panose="020B0604020202020204" pitchFamily="34" charset="0"/>
              </a:rPr>
              <a:t> وبعض الكنائس الأخرى مثل </a:t>
            </a:r>
            <a:r>
              <a:rPr lang="ar-EG" sz="10400" dirty="0">
                <a:latin typeface="Arial" panose="020B0604020202020204" pitchFamily="34" charset="0"/>
                <a:cs typeface="Arial" panose="020B0604020202020204" pitchFamily="34" charset="0"/>
                <a:hlinkClick r:id="rId3" tooltip="الإنجيلية"/>
              </a:rPr>
              <a:t>الكنائس الإنجيلية</a:t>
            </a:r>
            <a:r>
              <a:rPr lang="ar-EG" sz="10400" dirty="0">
                <a:latin typeface="Arial" panose="020B0604020202020204" pitchFamily="34" charset="0"/>
                <a:cs typeface="Arial" panose="020B0604020202020204" pitchFamily="34" charset="0"/>
              </a:rPr>
              <a:t> و</a:t>
            </a:r>
            <a:r>
              <a:rPr lang="ar-EG" sz="10400" dirty="0">
                <a:latin typeface="Arial" panose="020B0604020202020204" pitchFamily="34" charset="0"/>
                <a:cs typeface="Arial" panose="020B0604020202020204" pitchFamily="34" charset="0"/>
                <a:hlinkClick r:id="rId4" tooltip="لوثرية"/>
              </a:rPr>
              <a:t>اللوثرية</a:t>
            </a:r>
            <a:r>
              <a:rPr lang="ar-EG" sz="10400" dirty="0">
                <a:latin typeface="Arial" panose="020B0604020202020204" pitchFamily="34" charset="0"/>
                <a:cs typeface="Arial" panose="020B0604020202020204" pitchFamily="34" charset="0"/>
              </a:rPr>
              <a:t>، يتم تقديس سعف الشعانين عن طريق وضعهم في ماء مقدسة خارج مبنى الكنيسة في حدث يُدعى تقديس الشعانين.</a:t>
            </a:r>
          </a:p>
          <a:p>
            <a:pPr algn="r" rtl="1"/>
            <a:endParaRPr lang="en-US" dirty="0"/>
          </a:p>
        </p:txBody>
      </p:sp>
      <p:sp>
        <p:nvSpPr>
          <p:cNvPr id="5" name="Text Placeholder 4">
            <a:extLst>
              <a:ext uri="{FF2B5EF4-FFF2-40B4-BE49-F238E27FC236}">
                <a16:creationId xmlns:a16="http://schemas.microsoft.com/office/drawing/2014/main" id="{8C5D3215-5F5B-487D-8654-2639C7AED92B}"/>
              </a:ext>
            </a:extLst>
          </p:cNvPr>
          <p:cNvSpPr>
            <a:spLocks noGrp="1"/>
          </p:cNvSpPr>
          <p:nvPr>
            <p:ph type="body" sz="quarter" idx="3"/>
          </p:nvPr>
        </p:nvSpPr>
        <p:spPr>
          <a:xfrm>
            <a:off x="6172200" y="1189038"/>
            <a:ext cx="5900530" cy="492125"/>
          </a:xfrm>
        </p:spPr>
        <p:txBody>
          <a:bodyPr>
            <a:normAutofit/>
          </a:bodyPr>
          <a:lstStyle/>
          <a:p>
            <a:pPr algn="r" rtl="1"/>
            <a:r>
              <a:rPr lang="ar-EG" sz="2600" b="0" dirty="0"/>
              <a:t>المسيحية الشرقية </a:t>
            </a:r>
            <a:endParaRPr lang="en-US" sz="2600" b="0" dirty="0"/>
          </a:p>
        </p:txBody>
      </p:sp>
      <p:sp>
        <p:nvSpPr>
          <p:cNvPr id="6" name="Content Placeholder 5">
            <a:extLst>
              <a:ext uri="{FF2B5EF4-FFF2-40B4-BE49-F238E27FC236}">
                <a16:creationId xmlns:a16="http://schemas.microsoft.com/office/drawing/2014/main" id="{02B48869-E6A1-4C13-8E62-5CCB9C13DE54}"/>
              </a:ext>
            </a:extLst>
          </p:cNvPr>
          <p:cNvSpPr>
            <a:spLocks noGrp="1"/>
          </p:cNvSpPr>
          <p:nvPr>
            <p:ph sz="quarter" idx="4"/>
          </p:nvPr>
        </p:nvSpPr>
        <p:spPr>
          <a:xfrm>
            <a:off x="6019801" y="1681163"/>
            <a:ext cx="6052929" cy="5176837"/>
          </a:xfrm>
        </p:spPr>
        <p:txBody>
          <a:bodyPr>
            <a:normAutofit fontScale="25000" lnSpcReduction="20000"/>
          </a:bodyPr>
          <a:lstStyle/>
          <a:p>
            <a:pPr marL="0" indent="0" algn="r" rtl="1">
              <a:buNone/>
            </a:pPr>
            <a:r>
              <a:rPr lang="ar-EG" sz="8400" dirty="0"/>
              <a:t>يعتبر أحد الشعانين أو دخول السيد إلى مدينة أورشليم بحسب الكنائس الأرثوذكسية أحد الأعياد الكبرى للسنة الليتورجية. أما اليوم الذي يسبق أحد الشعانين فهو سبت لعازر والذي يقوم فيه المؤمنون بتحضير سعف الشعانين عن طريق ربطها في الصلبان للتحضير ليوم الأحد.</a:t>
            </a:r>
          </a:p>
          <a:p>
            <a:pPr marL="0" indent="0" algn="r" rtl="1">
              <a:buNone/>
            </a:pPr>
            <a:r>
              <a:rPr lang="ar-EG" sz="8400" dirty="0"/>
              <a:t>في سبت لعازر، يتم ترتيل طروبارية لعازر وهي ترتيلة قصيرة والتي تتحدث عن إقامة لعازر من بين الأموات والتي تعتبر تحضيراً لقيامة المسيح من بين الأموات:</a:t>
            </a:r>
          </a:p>
          <a:p>
            <a:pPr marL="0" indent="0" algn="r" rtl="1">
              <a:buNone/>
            </a:pPr>
            <a:r>
              <a:rPr lang="ar-EG" sz="8400" dirty="0"/>
              <a:t>"أيُّها المَسيحُ الإِلهُ،</a:t>
            </a:r>
          </a:p>
          <a:p>
            <a:pPr marL="0" indent="0" algn="r" rtl="1">
              <a:buNone/>
            </a:pPr>
            <a:r>
              <a:rPr lang="ar-EG" sz="8400" dirty="0"/>
              <a:t>لَمَّا أَقَمتَ لَعازَرَ مِنْ بَينِ الأَمْواتِ،</a:t>
            </a:r>
          </a:p>
          <a:p>
            <a:pPr marL="0" indent="0" algn="r" rtl="1">
              <a:buNone/>
            </a:pPr>
            <a:r>
              <a:rPr lang="ar-EG" sz="8400" dirty="0"/>
              <a:t>قَبلَ آلامِكَ، حَقَّقْتَ القِيامَةَ العَامَّةَ،</a:t>
            </a:r>
          </a:p>
          <a:p>
            <a:pPr marL="0" indent="0" algn="r" rtl="1">
              <a:buNone/>
            </a:pPr>
            <a:r>
              <a:rPr lang="ar-EG" sz="8400" dirty="0"/>
              <a:t>لِذلِكَ وَنَحنُ كالأَطْفالِ،</a:t>
            </a:r>
          </a:p>
          <a:p>
            <a:pPr marL="0" indent="0" algn="r" rtl="1">
              <a:buNone/>
            </a:pPr>
            <a:r>
              <a:rPr lang="ar-EG" sz="8400" dirty="0"/>
              <a:t>نَحمِلُ عَلاماتِ الغَلَبَةِ وَالظَّفَرِ،</a:t>
            </a:r>
          </a:p>
          <a:p>
            <a:pPr marL="0" indent="0" algn="r" rtl="1">
              <a:buNone/>
            </a:pPr>
            <a:r>
              <a:rPr lang="ar-EG" sz="8400" dirty="0"/>
              <a:t>صَارِخِينَ نَحوَكَ، يا غالِبَ المَوتِ:</a:t>
            </a:r>
          </a:p>
          <a:p>
            <a:pPr marL="0" indent="0" algn="r" rtl="1">
              <a:buNone/>
            </a:pPr>
            <a:r>
              <a:rPr lang="ar-EG" sz="8400" dirty="0"/>
              <a:t>”أُوْصَنَّا في الأَعالي، مُبارَكٌ الآتي بِاسْمِ الرَّبّ“</a:t>
            </a:r>
          </a:p>
          <a:p>
            <a:pPr marL="0" indent="0" algn="r" rtl="1">
              <a:buNone/>
            </a:pPr>
            <a:r>
              <a:rPr lang="ar-EG" sz="8400" dirty="0"/>
              <a:t>من طقوس هذا اليوم أيضاً في الكنيسة الأرثوذكسية: قراءة فصول من الأناجيل الأربعة في زوايا الكنيسة وأرجائها رمزًا للتبشير بالإنجيل في جميع أرجاء العالم.</a:t>
            </a:r>
            <a:endParaRPr lang="en-US" sz="8400" dirty="0"/>
          </a:p>
          <a:p>
            <a:endParaRPr lang="en-US" dirty="0"/>
          </a:p>
        </p:txBody>
      </p:sp>
    </p:spTree>
    <p:extLst>
      <p:ext uri="{BB962C8B-B14F-4D97-AF65-F5344CB8AC3E}">
        <p14:creationId xmlns:p14="http://schemas.microsoft.com/office/powerpoint/2010/main" val="1209570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5BB24-ADA5-4EFF-A4FD-65AA80C70217}"/>
              </a:ext>
            </a:extLst>
          </p:cNvPr>
          <p:cNvSpPr>
            <a:spLocks noGrp="1"/>
          </p:cNvSpPr>
          <p:nvPr>
            <p:ph type="ctrTitle"/>
          </p:nvPr>
        </p:nvSpPr>
        <p:spPr>
          <a:xfrm>
            <a:off x="1524000" y="1122363"/>
            <a:ext cx="9144000" cy="5583238"/>
          </a:xfrm>
        </p:spPr>
        <p:txBody>
          <a:bodyPr/>
          <a:lstStyle/>
          <a:p>
            <a:r>
              <a:rPr lang="ar-EG" dirty="0"/>
              <a:t>شكراً</a:t>
            </a:r>
            <a:endParaRPr lang="en-US" dirty="0"/>
          </a:p>
        </p:txBody>
      </p:sp>
      <p:pic>
        <p:nvPicPr>
          <p:cNvPr id="1028" name="Picture 4" descr="الشعانين بالعالم».. بطريرك الروم يرأس قداس الإسكندرية وإغناطيوس بدمشق  وثيوفيلوس بكنيسة القيامة | المصري اليوم">
            <a:extLst>
              <a:ext uri="{FF2B5EF4-FFF2-40B4-BE49-F238E27FC236}">
                <a16:creationId xmlns:a16="http://schemas.microsoft.com/office/drawing/2014/main" id="{533FE813-52C1-4166-976D-238390AD2D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6696" y="675862"/>
            <a:ext cx="6589230" cy="4741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561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710</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ايقونة أحد الشعانين</vt:lpstr>
      <vt:lpstr>PowerPoint Presentation</vt:lpstr>
      <vt:lpstr>مسيرة الشعانين في القدس</vt:lpstr>
      <vt:lpstr>رواية الإنجيل </vt:lpstr>
      <vt:lpstr>الاحتفال في الليتورجية وطقوس كنيسة </vt:lpstr>
      <vt:lpstr>شكراً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ايقونة أحد الشعانين</dc:title>
  <dc:creator>R.Mazahreh</dc:creator>
  <cp:lastModifiedBy>R.Mazahreh</cp:lastModifiedBy>
  <cp:revision>9</cp:revision>
  <dcterms:created xsi:type="dcterms:W3CDTF">2023-05-21T17:49:53Z</dcterms:created>
  <dcterms:modified xsi:type="dcterms:W3CDTF">2023-05-21T18:56:40Z</dcterms:modified>
</cp:coreProperties>
</file>