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261447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D38AA2-DF42-49A4-AADE-ECD320FC7371}"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30840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1879404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926356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3927690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26267247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14637141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13791132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1732225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237234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299316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6D38AA2-DF42-49A4-AADE-ECD320FC7371}"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734234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D38AA2-DF42-49A4-AADE-ECD320FC7371}" type="datetimeFigureOut">
              <a:rPr lang="en-US" smtClean="0"/>
              <a:t>5/20/2023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45973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260253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209005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E6D38AA2-DF42-49A4-AADE-ECD320FC7371}" type="datetimeFigureOut">
              <a:rPr lang="en-US" smtClean="0"/>
              <a:t>5/20/2023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3118536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6D38AA2-DF42-49A4-AADE-ECD320FC7371}" type="datetimeFigureOut">
              <a:rPr lang="en-US" smtClean="0"/>
              <a:t>5/20/2023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EC7783-DABF-4891-80FF-7E9B55A6E820}" type="slidenum">
              <a:rPr lang="en-US" smtClean="0"/>
              <a:t>‹#›</a:t>
            </a:fld>
            <a:endParaRPr lang="en-US"/>
          </a:p>
        </p:txBody>
      </p:sp>
    </p:spTree>
    <p:extLst>
      <p:ext uri="{BB962C8B-B14F-4D97-AF65-F5344CB8AC3E}">
        <p14:creationId xmlns:p14="http://schemas.microsoft.com/office/powerpoint/2010/main" val="436373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E6D38AA2-DF42-49A4-AADE-ECD320FC7371}" type="datetimeFigureOut">
              <a:rPr lang="en-US" smtClean="0"/>
              <a:t>5/20/2023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2EC7783-DABF-4891-80FF-7E9B55A6E820}" type="slidenum">
              <a:rPr lang="en-US" smtClean="0"/>
              <a:t>‹#›</a:t>
            </a:fld>
            <a:endParaRPr lang="en-US"/>
          </a:p>
        </p:txBody>
      </p:sp>
    </p:spTree>
    <p:extLst>
      <p:ext uri="{BB962C8B-B14F-4D97-AF65-F5344CB8AC3E}">
        <p14:creationId xmlns:p14="http://schemas.microsoft.com/office/powerpoint/2010/main" val="521424452"/>
      </p:ext>
    </p:extLst>
  </p:cSld>
  <p:clrMap bg1="dk1" tx1="lt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yoclinic.org/ar/diseases-" TargetMode="External"/><Relationship Id="rId2" Type="http://schemas.openxmlformats.org/officeDocument/2006/relationships/hyperlink" Target="https://www.aljazeera.net/healt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082255"/>
          </a:xfrm>
        </p:spPr>
        <p:txBody>
          <a:bodyPr/>
          <a:lstStyle/>
          <a:p>
            <a:pPr algn="ctr"/>
            <a:r>
              <a:rPr lang="ar-JO" sz="9600" dirty="0" smtClean="0"/>
              <a:t>السمنة</a:t>
            </a:r>
            <a:endParaRPr lang="en-US" sz="9600" dirty="0"/>
          </a:p>
        </p:txBody>
      </p:sp>
    </p:spTree>
    <p:extLst>
      <p:ext uri="{BB962C8B-B14F-4D97-AF65-F5344CB8AC3E}">
        <p14:creationId xmlns:p14="http://schemas.microsoft.com/office/powerpoint/2010/main" val="142015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5400" dirty="0" smtClean="0"/>
              <a:t>ما هي السمنة؟</a:t>
            </a:r>
            <a:endParaRPr lang="en-US" sz="5400" dirty="0"/>
          </a:p>
        </p:txBody>
      </p:sp>
      <p:sp>
        <p:nvSpPr>
          <p:cNvPr id="3" name="Content Placeholder 2"/>
          <p:cNvSpPr>
            <a:spLocks noGrp="1"/>
          </p:cNvSpPr>
          <p:nvPr>
            <p:ph idx="1"/>
          </p:nvPr>
        </p:nvSpPr>
        <p:spPr/>
        <p:txBody>
          <a:bodyPr>
            <a:normAutofit/>
          </a:bodyPr>
          <a:lstStyle/>
          <a:p>
            <a:r>
              <a:rPr lang="ar-JO" sz="3200" dirty="0"/>
              <a:t>السمنة هي حالة معقدة تنطوي على تركيز الدهون في </a:t>
            </a:r>
            <a:r>
              <a:rPr lang="ar-JO" sz="3200" dirty="0" smtClean="0"/>
              <a:t>الجسم</a:t>
            </a:r>
            <a:endParaRPr lang="en-US" sz="3200" dirty="0" smtClean="0"/>
          </a:p>
          <a:p>
            <a:r>
              <a:rPr lang="ar-JO" sz="3200" dirty="0"/>
              <a:t>السمنة هي أكثر من مجرد مشكلة جسدية. إنها حالة طبية تزيد من خطر الإصابة بأمراض ومشكلات صحية أخرى ، مثل أمراض القلب والسكري وارتفاع ضغط الدم وبعض الأورام الخبيثة.</a:t>
            </a:r>
            <a:endParaRPr lang="en-US" sz="3200" dirty="0"/>
          </a:p>
        </p:txBody>
      </p:sp>
      <p:pic>
        <p:nvPicPr>
          <p:cNvPr id="7" name="Picture 6"/>
          <p:cNvPicPr>
            <a:picLocks noChangeAspect="1"/>
          </p:cNvPicPr>
          <p:nvPr/>
        </p:nvPicPr>
        <p:blipFill>
          <a:blip r:embed="rId2"/>
          <a:stretch>
            <a:fillRect/>
          </a:stretch>
        </p:blipFill>
        <p:spPr>
          <a:xfrm>
            <a:off x="8800052" y="4217101"/>
            <a:ext cx="2181138" cy="2230968"/>
          </a:xfrm>
          <a:prstGeom prst="rect">
            <a:avLst/>
          </a:prstGeom>
        </p:spPr>
      </p:pic>
    </p:spTree>
    <p:extLst>
      <p:ext uri="{BB962C8B-B14F-4D97-AF65-F5344CB8AC3E}">
        <p14:creationId xmlns:p14="http://schemas.microsoft.com/office/powerpoint/2010/main" val="263297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5400" dirty="0"/>
              <a:t>ما هي عواقب </a:t>
            </a:r>
            <a:r>
              <a:rPr lang="ar-JO" sz="5400" dirty="0" smtClean="0"/>
              <a:t>السمنة؟</a:t>
            </a:r>
            <a:endParaRPr lang="en-US" sz="5400" dirty="0"/>
          </a:p>
        </p:txBody>
      </p:sp>
      <p:sp>
        <p:nvSpPr>
          <p:cNvPr id="3" name="Content Placeholder 2"/>
          <p:cNvSpPr>
            <a:spLocks noGrp="1"/>
          </p:cNvSpPr>
          <p:nvPr>
            <p:ph idx="1"/>
          </p:nvPr>
        </p:nvSpPr>
        <p:spPr/>
        <p:txBody>
          <a:bodyPr>
            <a:normAutofit/>
          </a:bodyPr>
          <a:lstStyle/>
          <a:p>
            <a:r>
              <a:rPr lang="ar-JO" sz="2800" dirty="0"/>
              <a:t>لأشخاص المصابون بالسمنة هم أكثر عرضة للإصابة بعدد من المشكلات الصحية الخطيرة، والتي تتضمّن ما يلي: مرض القلب والسكتات الدماغية. تجعلكَ السمنة أكثر عرضة للإصابة بارتفاع ضغط الدم، ومستويات الكوليسترول غير الطبيعية، والتي تُعَدُّ عوامل خطورة تتسبَّب في الإصابة بأمراض القلب والسكتات الدماغية. داء السكري من النوع الثاني.</a:t>
            </a:r>
            <a:endParaRPr lang="en-US" sz="2800" dirty="0"/>
          </a:p>
        </p:txBody>
      </p:sp>
      <p:pic>
        <p:nvPicPr>
          <p:cNvPr id="4" name="Picture 3"/>
          <p:cNvPicPr>
            <a:picLocks noChangeAspect="1"/>
          </p:cNvPicPr>
          <p:nvPr/>
        </p:nvPicPr>
        <p:blipFill>
          <a:blip r:embed="rId2"/>
          <a:stretch>
            <a:fillRect/>
          </a:stretch>
        </p:blipFill>
        <p:spPr>
          <a:xfrm>
            <a:off x="7810413" y="4487848"/>
            <a:ext cx="2986218" cy="1862618"/>
          </a:xfrm>
          <a:prstGeom prst="rect">
            <a:avLst/>
          </a:prstGeom>
        </p:spPr>
      </p:pic>
    </p:spTree>
    <p:extLst>
      <p:ext uri="{BB962C8B-B14F-4D97-AF65-F5344CB8AC3E}">
        <p14:creationId xmlns:p14="http://schemas.microsoft.com/office/powerpoint/2010/main" val="336853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5400" dirty="0"/>
              <a:t>ما هي الآثار الاجتماعية </a:t>
            </a:r>
            <a:r>
              <a:rPr lang="ar-JO" sz="5400" dirty="0" smtClean="0"/>
              <a:t>للسمنة؟</a:t>
            </a:r>
            <a:endParaRPr lang="en-US" sz="5400" dirty="0"/>
          </a:p>
        </p:txBody>
      </p:sp>
      <p:sp>
        <p:nvSpPr>
          <p:cNvPr id="3" name="Content Placeholder 2"/>
          <p:cNvSpPr>
            <a:spLocks noGrp="1"/>
          </p:cNvSpPr>
          <p:nvPr>
            <p:ph idx="1"/>
          </p:nvPr>
        </p:nvSpPr>
        <p:spPr/>
        <p:txBody>
          <a:bodyPr>
            <a:normAutofit/>
          </a:bodyPr>
          <a:lstStyle/>
          <a:p>
            <a:r>
              <a:rPr lang="ar-JO" sz="2800" dirty="0"/>
              <a:t>تؤكد الاختصاصية أن السمنة التي تنتشر بشكل كبير في المجتمعات المعاصرة تسبب مشاكل نفسية مثل عدم الرضا عن شكل الجسد، وتدني احترام الذات، ومشاكل في العلاقات بين الأزواج، وصعوبات في العمل والحياة الاجتماعية، وتراجع القدرة الجنسية.</a:t>
            </a:r>
            <a:endParaRPr lang="en-US" sz="2800" dirty="0"/>
          </a:p>
        </p:txBody>
      </p:sp>
      <p:pic>
        <p:nvPicPr>
          <p:cNvPr id="4" name="Picture 3"/>
          <p:cNvPicPr>
            <a:picLocks noChangeAspect="1"/>
          </p:cNvPicPr>
          <p:nvPr/>
        </p:nvPicPr>
        <p:blipFill>
          <a:blip r:embed="rId2"/>
          <a:stretch>
            <a:fillRect/>
          </a:stretch>
        </p:blipFill>
        <p:spPr>
          <a:xfrm>
            <a:off x="7927597" y="3900880"/>
            <a:ext cx="3162492" cy="2454247"/>
          </a:xfrm>
          <a:prstGeom prst="rect">
            <a:avLst/>
          </a:prstGeom>
        </p:spPr>
      </p:pic>
    </p:spTree>
    <p:extLst>
      <p:ext uri="{BB962C8B-B14F-4D97-AF65-F5344CB8AC3E}">
        <p14:creationId xmlns:p14="http://schemas.microsoft.com/office/powerpoint/2010/main" val="83693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5400" dirty="0"/>
              <a:t>ما هي آثار </a:t>
            </a:r>
            <a:r>
              <a:rPr lang="ar-JO" sz="5400" dirty="0" smtClean="0"/>
              <a:t>السمنة؟</a:t>
            </a:r>
            <a:endParaRPr lang="en-US" sz="5400" dirty="0"/>
          </a:p>
        </p:txBody>
      </p:sp>
      <p:sp>
        <p:nvSpPr>
          <p:cNvPr id="3" name="Content Placeholder 2"/>
          <p:cNvSpPr>
            <a:spLocks noGrp="1"/>
          </p:cNvSpPr>
          <p:nvPr>
            <p:ph idx="1"/>
          </p:nvPr>
        </p:nvSpPr>
        <p:spPr/>
        <p:txBody>
          <a:bodyPr>
            <a:normAutofit/>
          </a:bodyPr>
          <a:lstStyle/>
          <a:p>
            <a:r>
              <a:rPr lang="ar-JO" sz="2800" dirty="0"/>
              <a:t>تجعلكَ السمنة أكثر عرضة للإصابة بارتفاع ضغط الدم، ومستويات الكوليسترول غير الطبيعية، والتي تُعَدُّ عوامل خطورة تتسبَّب في الإصابة بأمراض القلب والسكتات الدماغية. داء السكري من النوع الثاني. يمكن أن تؤثر السمنة في طريقة توظيف الجسم للأنسولين من أجل التحكم في مستويات السكر في </a:t>
            </a:r>
            <a:r>
              <a:rPr lang="ar-JO" sz="2800" dirty="0" smtClean="0"/>
              <a:t>الدم</a:t>
            </a:r>
            <a:r>
              <a:rPr lang="ar-JO" sz="2800" dirty="0"/>
              <a:t>.</a:t>
            </a:r>
            <a:endParaRPr lang="en-US" sz="2800" dirty="0"/>
          </a:p>
        </p:txBody>
      </p:sp>
      <p:pic>
        <p:nvPicPr>
          <p:cNvPr id="5" name="Picture 4"/>
          <p:cNvPicPr>
            <a:picLocks noChangeAspect="1"/>
          </p:cNvPicPr>
          <p:nvPr/>
        </p:nvPicPr>
        <p:blipFill>
          <a:blip r:embed="rId2"/>
          <a:stretch>
            <a:fillRect/>
          </a:stretch>
        </p:blipFill>
        <p:spPr>
          <a:xfrm>
            <a:off x="9001389" y="3875715"/>
            <a:ext cx="2538734" cy="2672330"/>
          </a:xfrm>
          <a:prstGeom prst="rect">
            <a:avLst/>
          </a:prstGeom>
        </p:spPr>
      </p:pic>
    </p:spTree>
    <p:extLst>
      <p:ext uri="{BB962C8B-B14F-4D97-AF65-F5344CB8AC3E}">
        <p14:creationId xmlns:p14="http://schemas.microsoft.com/office/powerpoint/2010/main" val="2766771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sz="5400" dirty="0"/>
              <a:t>كيف نمنع </a:t>
            </a:r>
            <a:r>
              <a:rPr lang="ar-JO" sz="5400" dirty="0" smtClean="0"/>
              <a:t>السمنة؟</a:t>
            </a:r>
            <a:endParaRPr lang="en-US" sz="5400" dirty="0"/>
          </a:p>
        </p:txBody>
      </p:sp>
      <p:sp>
        <p:nvSpPr>
          <p:cNvPr id="3" name="Content Placeholder 2"/>
          <p:cNvSpPr>
            <a:spLocks noGrp="1"/>
          </p:cNvSpPr>
          <p:nvPr>
            <p:ph idx="1"/>
          </p:nvPr>
        </p:nvSpPr>
        <p:spPr/>
        <p:txBody>
          <a:bodyPr/>
          <a:lstStyle/>
          <a:p>
            <a:r>
              <a:rPr lang="ar-JO" sz="2800" dirty="0"/>
              <a:t>خفض السعرات الحرارية. مفتاح إنقاص الوزن هو تخفيض عدد السعرات الحرارية التي تستهلكها. ...</a:t>
            </a:r>
          </a:p>
          <a:p>
            <a:r>
              <a:rPr lang="ar-JO" sz="2800" dirty="0"/>
              <a:t>الشعور بالامتلاء عند تناول القليل من الطعام. ...</a:t>
            </a:r>
          </a:p>
          <a:p>
            <a:r>
              <a:rPr lang="ar-JO" sz="2800" dirty="0"/>
              <a:t>تفضيل الخيارات الصحية. ...</a:t>
            </a:r>
          </a:p>
          <a:p>
            <a:r>
              <a:rPr lang="ar-JO" sz="2800" dirty="0"/>
              <a:t>التقليل من أطعمة محددة. ...</a:t>
            </a:r>
          </a:p>
          <a:p>
            <a:r>
              <a:rPr lang="ar-JO" sz="2800" dirty="0"/>
              <a:t>بدائل الوجبات.</a:t>
            </a:r>
          </a:p>
          <a:p>
            <a:endParaRPr lang="en-US" dirty="0"/>
          </a:p>
        </p:txBody>
      </p:sp>
      <p:pic>
        <p:nvPicPr>
          <p:cNvPr id="4" name="Picture 3"/>
          <p:cNvPicPr>
            <a:picLocks noChangeAspect="1"/>
          </p:cNvPicPr>
          <p:nvPr/>
        </p:nvPicPr>
        <p:blipFill>
          <a:blip r:embed="rId2"/>
          <a:stretch>
            <a:fillRect/>
          </a:stretch>
        </p:blipFill>
        <p:spPr>
          <a:xfrm>
            <a:off x="7382312" y="3825379"/>
            <a:ext cx="3050927" cy="1971413"/>
          </a:xfrm>
          <a:prstGeom prst="rect">
            <a:avLst/>
          </a:prstGeom>
        </p:spPr>
      </p:pic>
    </p:spTree>
    <p:extLst>
      <p:ext uri="{BB962C8B-B14F-4D97-AF65-F5344CB8AC3E}">
        <p14:creationId xmlns:p14="http://schemas.microsoft.com/office/powerpoint/2010/main" val="232302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a:t>الموارد</a:t>
            </a:r>
            <a:endParaRPr lang="en-US" dirty="0"/>
          </a:p>
        </p:txBody>
      </p:sp>
      <p:sp>
        <p:nvSpPr>
          <p:cNvPr id="3" name="Content Placeholder 2"/>
          <p:cNvSpPr>
            <a:spLocks noGrp="1"/>
          </p:cNvSpPr>
          <p:nvPr>
            <p:ph idx="1"/>
          </p:nvPr>
        </p:nvSpPr>
        <p:spPr/>
        <p:txBody>
          <a:bodyPr/>
          <a:lstStyle/>
          <a:p>
            <a:r>
              <a:rPr lang="en-US" dirty="0">
                <a:hlinkClick r:id="rId2"/>
              </a:rPr>
              <a:t>https://</a:t>
            </a:r>
            <a:r>
              <a:rPr lang="en-US" dirty="0" smtClean="0">
                <a:hlinkClick r:id="rId2"/>
              </a:rPr>
              <a:t>www.aljazeera.net/health</a:t>
            </a:r>
            <a:endParaRPr lang="en-US" dirty="0" smtClean="0"/>
          </a:p>
          <a:p>
            <a:r>
              <a:rPr lang="en-US" dirty="0">
                <a:hlinkClick r:id="rId3"/>
              </a:rPr>
              <a:t>https://</a:t>
            </a:r>
            <a:r>
              <a:rPr lang="en-US" dirty="0" smtClean="0">
                <a:hlinkClick r:id="rId3"/>
              </a:rPr>
              <a:t>www.mayoclinic.org/ar/diseases-</a:t>
            </a:r>
            <a:endParaRPr lang="en-US" dirty="0" smtClean="0"/>
          </a:p>
          <a:p>
            <a:endParaRPr lang="en-US" dirty="0"/>
          </a:p>
        </p:txBody>
      </p:sp>
    </p:spTree>
    <p:extLst>
      <p:ext uri="{BB962C8B-B14F-4D97-AF65-F5344CB8AC3E}">
        <p14:creationId xmlns:p14="http://schemas.microsoft.com/office/powerpoint/2010/main" val="3794735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51</TotalTime>
  <Words>258</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Times New Roman</vt:lpstr>
      <vt:lpstr>Wingdings 3</vt:lpstr>
      <vt:lpstr>Ion</vt:lpstr>
      <vt:lpstr>السمنة</vt:lpstr>
      <vt:lpstr>ما هي السمنة؟</vt:lpstr>
      <vt:lpstr>ما هي عواقب السمنة؟</vt:lpstr>
      <vt:lpstr>ما هي الآثار الاجتماعية للسمنة؟</vt:lpstr>
      <vt:lpstr>ما هي آثار السمنة؟</vt:lpstr>
      <vt:lpstr>كيف نمنع السمنة؟</vt:lpstr>
      <vt:lpstr>الموارد</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HP</dc:creator>
  <cp:lastModifiedBy>HP</cp:lastModifiedBy>
  <cp:revision>6</cp:revision>
  <dcterms:created xsi:type="dcterms:W3CDTF">2023-05-20T18:00:43Z</dcterms:created>
  <dcterms:modified xsi:type="dcterms:W3CDTF">2023-05-20T18:51:51Z</dcterms:modified>
</cp:coreProperties>
</file>