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A7B2DC-A956-4AEA-9469-449BABDF301A}"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BEE05-2654-41A3-8BB2-44D64EEB20A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407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A7B2DC-A956-4AEA-9469-449BABDF301A}"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100641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A7B2DC-A956-4AEA-9469-449BABDF301A}"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106626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A7B2DC-A956-4AEA-9469-449BABDF301A}"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310043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A7B2DC-A956-4AEA-9469-449BABDF301A}" type="datetimeFigureOut">
              <a:rPr lang="en-US" smtClean="0"/>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BEE05-2654-41A3-8BB2-44D64EEB20A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622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A7B2DC-A956-4AEA-9469-449BABDF301A}"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410571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A7B2DC-A956-4AEA-9469-449BABDF301A}" type="datetimeFigureOut">
              <a:rPr lang="en-US" smtClean="0"/>
              <a:t>5/29/2023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1811853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A7B2DC-A956-4AEA-9469-449BABDF301A}" type="datetimeFigureOut">
              <a:rPr lang="en-US" smtClean="0"/>
              <a:t>5/29/2023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3478065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1A7B2DC-A956-4AEA-9469-449BABDF301A}" type="datetimeFigureOut">
              <a:rPr lang="en-US" smtClean="0"/>
              <a:t>5/29/2023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218608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1A7B2DC-A956-4AEA-9469-449BABDF301A}" type="datetimeFigureOut">
              <a:rPr lang="en-US" smtClean="0"/>
              <a:t>5/29/2023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FBBEE05-2654-41A3-8BB2-44D64EEB20AE}" type="slidenum">
              <a:rPr lang="en-US" smtClean="0"/>
              <a:t>‹#›</a:t>
            </a:fld>
            <a:endParaRPr lang="en-US"/>
          </a:p>
        </p:txBody>
      </p:sp>
    </p:spTree>
    <p:extLst>
      <p:ext uri="{BB962C8B-B14F-4D97-AF65-F5344CB8AC3E}">
        <p14:creationId xmlns:p14="http://schemas.microsoft.com/office/powerpoint/2010/main" val="1049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A7B2DC-A956-4AEA-9469-449BABDF301A}" type="datetimeFigureOut">
              <a:rPr lang="en-US" smtClean="0"/>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BEE05-2654-41A3-8BB2-44D64EEB20AE}" type="slidenum">
              <a:rPr lang="en-US" smtClean="0"/>
              <a:t>‹#›</a:t>
            </a:fld>
            <a:endParaRPr lang="en-US"/>
          </a:p>
        </p:txBody>
      </p:sp>
    </p:spTree>
    <p:extLst>
      <p:ext uri="{BB962C8B-B14F-4D97-AF65-F5344CB8AC3E}">
        <p14:creationId xmlns:p14="http://schemas.microsoft.com/office/powerpoint/2010/main" val="196401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1A7B2DC-A956-4AEA-9469-449BABDF301A}" type="datetimeFigureOut">
              <a:rPr lang="en-US" smtClean="0"/>
              <a:t>5/29/2023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FBBEE05-2654-41A3-8BB2-44D64EEB20A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6115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b="1" i="1" dirty="0" smtClean="0"/>
              <a:t>Petra</a:t>
            </a:r>
            <a:endParaRPr lang="en-US" b="1" i="1" dirty="0"/>
          </a:p>
        </p:txBody>
      </p:sp>
      <p:sp>
        <p:nvSpPr>
          <p:cNvPr id="4" name="Subtitle 3"/>
          <p:cNvSpPr>
            <a:spLocks noGrp="1"/>
          </p:cNvSpPr>
          <p:nvPr>
            <p:ph type="subTitle" idx="1"/>
          </p:nvPr>
        </p:nvSpPr>
        <p:spPr>
          <a:xfrm>
            <a:off x="975359" y="4325112"/>
            <a:ext cx="9144000" cy="1655762"/>
          </a:xfrm>
        </p:spPr>
        <p:txBody>
          <a:bodyPr/>
          <a:lstStyle/>
          <a:p>
            <a:r>
              <a:rPr lang="en-US" b="1" i="1" u="sng" dirty="0" smtClean="0">
                <a:solidFill>
                  <a:schemeClr val="tx1"/>
                </a:solidFill>
                <a:effectLst>
                  <a:outerShdw blurRad="38100" dist="38100" dir="2700000" algn="tl">
                    <a:srgbClr val="000000">
                      <a:alpha val="43137"/>
                    </a:srgbClr>
                  </a:outerShdw>
                </a:effectLst>
              </a:rPr>
              <a:t>Done by Dine </a:t>
            </a:r>
            <a:r>
              <a:rPr lang="en-US" b="1" i="1" u="sng" dirty="0" err="1" smtClean="0">
                <a:solidFill>
                  <a:schemeClr val="tx1"/>
                </a:solidFill>
                <a:effectLst>
                  <a:outerShdw blurRad="38100" dist="38100" dir="2700000" algn="tl">
                    <a:srgbClr val="000000">
                      <a:alpha val="43137"/>
                    </a:srgbClr>
                  </a:outerShdw>
                </a:effectLst>
              </a:rPr>
              <a:t>marie</a:t>
            </a:r>
            <a:r>
              <a:rPr lang="en-US" b="1" i="1" u="sng" dirty="0" smtClean="0">
                <a:solidFill>
                  <a:schemeClr val="tx1"/>
                </a:solidFill>
                <a:effectLst>
                  <a:outerShdw blurRad="38100" dist="38100" dir="2700000" algn="tl">
                    <a:srgbClr val="000000">
                      <a:alpha val="43137"/>
                    </a:srgbClr>
                  </a:outerShdw>
                </a:effectLst>
              </a:rPr>
              <a:t> 5c</a:t>
            </a:r>
            <a:endParaRPr lang="en-US" b="1" i="1" u="sng"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2487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33046"/>
            <a:ext cx="10058400" cy="1104314"/>
          </a:xfrm>
        </p:spPr>
        <p:txBody>
          <a:bodyPr>
            <a:normAutofit/>
          </a:bodyPr>
          <a:lstStyle/>
          <a:p>
            <a:pPr algn="r"/>
            <a:r>
              <a:rPr lang="ar-JO" sz="3200" b="1" dirty="0" smtClean="0"/>
              <a:t>تاريخ البتراء</a:t>
            </a:r>
            <a:endParaRPr lang="en-US" sz="3200" b="1" dirty="0"/>
          </a:p>
        </p:txBody>
      </p:sp>
      <p:sp>
        <p:nvSpPr>
          <p:cNvPr id="3" name="Content Placeholder 2"/>
          <p:cNvSpPr>
            <a:spLocks noGrp="1"/>
          </p:cNvSpPr>
          <p:nvPr>
            <p:ph idx="1"/>
          </p:nvPr>
        </p:nvSpPr>
        <p:spPr/>
        <p:txBody>
          <a:bodyPr>
            <a:normAutofit/>
          </a:bodyPr>
          <a:lstStyle/>
          <a:p>
            <a:pPr algn="justLow" rtl="1">
              <a:lnSpc>
                <a:spcPct val="150000"/>
              </a:lnSpc>
            </a:pPr>
            <a:r>
              <a:rPr lang="ar-JO" sz="1600" dirty="0">
                <a:latin typeface="Simplified Arabic" panose="02020603050405020304" pitchFamily="18" charset="-78"/>
                <a:cs typeface="Simplified Arabic" panose="02020603050405020304" pitchFamily="18" charset="-78"/>
              </a:rPr>
              <a:t>البتراء مثال فريد لأعرق حضارة عربية ( حضارة الأنباط)، حيث قام العرب الأنباط بنحتها من الصخر منذ أكثر من 2000 عام،وهي شاهدة على أكثر الحضارات العربية القديمة ثراءً وإبداعا، حيث بقي موقع البتراء غير مكتشف للغرب طيلة الفترة العثمانية، حتى أعاد اكتشافها المستشرق السويسري يوهان لودفيغ بركهارت عام </a:t>
            </a:r>
            <a:r>
              <a:rPr lang="ar-JO" sz="1600" dirty="0" smtClean="0">
                <a:latin typeface="Simplified Arabic" panose="02020603050405020304" pitchFamily="18" charset="-78"/>
                <a:cs typeface="Simplified Arabic" panose="02020603050405020304" pitchFamily="18" charset="-78"/>
              </a:rPr>
              <a:t>1812</a:t>
            </a:r>
            <a:endParaRPr lang="en-US" sz="1600"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910" y="2674961"/>
            <a:ext cx="6155140" cy="3015904"/>
          </a:xfrm>
          <a:prstGeom prst="rect">
            <a:avLst/>
          </a:prstGeom>
        </p:spPr>
      </p:pic>
    </p:spTree>
    <p:extLst>
      <p:ext uri="{BB962C8B-B14F-4D97-AF65-F5344CB8AC3E}">
        <p14:creationId xmlns:p14="http://schemas.microsoft.com/office/powerpoint/2010/main" val="3814339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JO" sz="2000" b="1" dirty="0" smtClean="0"/>
              <a:t>مذا يمكن ان تفعل في البتراء؟؟</a:t>
            </a:r>
            <a:endParaRPr lang="en-US" sz="2000" b="1" dirty="0"/>
          </a:p>
        </p:txBody>
      </p:sp>
      <p:sp>
        <p:nvSpPr>
          <p:cNvPr id="3" name="Content Placeholder 2"/>
          <p:cNvSpPr>
            <a:spLocks noGrp="1"/>
          </p:cNvSpPr>
          <p:nvPr>
            <p:ph idx="1"/>
          </p:nvPr>
        </p:nvSpPr>
        <p:spPr/>
        <p:txBody>
          <a:bodyPr/>
          <a:lstStyle/>
          <a:p>
            <a:pPr algn="r"/>
            <a:r>
              <a:rPr lang="ar-JO" sz="1600" dirty="0" smtClean="0"/>
              <a:t>هناك الكثير من الامور الذي يمكنك ان تععلها في البتراء,مثل:</a:t>
            </a:r>
          </a:p>
          <a:p>
            <a:pPr algn="r"/>
            <a:r>
              <a:rPr lang="ar-JO" sz="1600" dirty="0" smtClean="0"/>
              <a:t>1-الذهاب الى معالم و اماكن تستحق الشاهدة .</a:t>
            </a:r>
          </a:p>
          <a:p>
            <a:pPr algn="r"/>
            <a:r>
              <a:rPr lang="ar-JO" sz="1600" dirty="0" smtClean="0"/>
              <a:t>2-طبيعة و متنزهات.</a:t>
            </a:r>
          </a:p>
          <a:p>
            <a:pPr algn="r"/>
            <a:r>
              <a:rPr lang="ar-JO" sz="1600" dirty="0" smtClean="0"/>
              <a:t>3-رحلات بالقوارب و الرياضات  مائية.</a:t>
            </a:r>
          </a:p>
          <a:p>
            <a:pPr marL="0" indent="0" algn="r">
              <a:buNone/>
            </a:pPr>
            <a:r>
              <a:rPr lang="ar-JO" sz="1600" dirty="0" smtClean="0"/>
              <a:t>4-رحلات.</a:t>
            </a:r>
          </a:p>
          <a:p>
            <a:pPr marL="0" indent="0" algn="r">
              <a:buNone/>
            </a:pPr>
            <a:r>
              <a:rPr lang="ar-JO" sz="1600" dirty="0" smtClean="0"/>
              <a:t>5-صفوف وورش عمل.</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0486" y="2169995"/>
            <a:ext cx="3786162" cy="3125894"/>
          </a:xfrm>
          <a:prstGeom prst="rect">
            <a:avLst/>
          </a:prstGeom>
        </p:spPr>
      </p:pic>
    </p:spTree>
    <p:extLst>
      <p:ext uri="{BB962C8B-B14F-4D97-AF65-F5344CB8AC3E}">
        <p14:creationId xmlns:p14="http://schemas.microsoft.com/office/powerpoint/2010/main" val="238433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JO" sz="3200" dirty="0" smtClean="0">
                <a:latin typeface="Simplified Arabic" panose="02020603050405020304" pitchFamily="18" charset="-78"/>
                <a:cs typeface="Simplified Arabic" panose="02020603050405020304" pitchFamily="18" charset="-78"/>
              </a:rPr>
              <a:t>ما هي الاهمية الاقتصادية للبتراء؟</a:t>
            </a:r>
            <a:endParaRPr lang="en-US" sz="3200"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normAutofit/>
          </a:bodyPr>
          <a:lstStyle/>
          <a:p>
            <a:pPr algn="r" rtl="1">
              <a:lnSpc>
                <a:spcPct val="150000"/>
              </a:lnSpc>
            </a:pPr>
            <a:endParaRPr lang="ar-JO" sz="1600" dirty="0" smtClean="0">
              <a:latin typeface="Simplified Arabic" panose="02020603050405020304" pitchFamily="18" charset="-78"/>
              <a:cs typeface="Simplified Arabic" panose="02020603050405020304" pitchFamily="18" charset="-78"/>
            </a:endParaRPr>
          </a:p>
          <a:p>
            <a:pPr algn="r" rtl="1">
              <a:lnSpc>
                <a:spcPct val="150000"/>
              </a:lnSpc>
            </a:pPr>
            <a:r>
              <a:rPr lang="ar-JO" sz="1600" dirty="0" smtClean="0">
                <a:latin typeface="Simplified Arabic" panose="02020603050405020304" pitchFamily="18" charset="-78"/>
                <a:cs typeface="Simplified Arabic" panose="02020603050405020304" pitchFamily="18" charset="-78"/>
              </a:rPr>
              <a:t>الدور </a:t>
            </a:r>
            <a:r>
              <a:rPr lang="ar-JO" sz="1600" dirty="0">
                <a:latin typeface="Simplified Arabic" panose="02020603050405020304" pitchFamily="18" charset="-78"/>
                <a:cs typeface="Simplified Arabic" panose="02020603050405020304" pitchFamily="18" charset="-78"/>
              </a:rPr>
              <a:t>التي تلعبه البتراء حاليا في دعم الاقتصاد الوطني :</a:t>
            </a:r>
            <a:br>
              <a:rPr lang="ar-JO" sz="1600" dirty="0">
                <a:latin typeface="Simplified Arabic" panose="02020603050405020304" pitchFamily="18" charset="-78"/>
                <a:cs typeface="Simplified Arabic" panose="02020603050405020304" pitchFamily="18" charset="-78"/>
              </a:rPr>
            </a:br>
            <a:r>
              <a:rPr lang="ar-JO" sz="1600" dirty="0">
                <a:latin typeface="Simplified Arabic" panose="02020603050405020304" pitchFamily="18" charset="-78"/>
                <a:cs typeface="Simplified Arabic" panose="02020603050405020304" pitchFamily="18" charset="-78"/>
              </a:rPr>
              <a:t>توفر للدولة العملات الاجنبية الصعبة من خلال </a:t>
            </a:r>
            <a:r>
              <a:rPr lang="ar-JO" sz="1600" dirty="0" smtClean="0">
                <a:latin typeface="Simplified Arabic" panose="02020603050405020304" pitchFamily="18" charset="-78"/>
                <a:cs typeface="Simplified Arabic" panose="02020603050405020304" pitchFamily="18" charset="-78"/>
              </a:rPr>
              <a:t>السياحة الوافدة على مدار العام</a:t>
            </a:r>
            <a:r>
              <a:rPr lang="ar-JO" sz="1600" dirty="0">
                <a:latin typeface="Simplified Arabic" panose="02020603050405020304" pitchFamily="18" charset="-78"/>
                <a:cs typeface="Simplified Arabic" panose="02020603050405020304" pitchFamily="18" charset="-78"/>
              </a:rPr>
              <a:t/>
            </a:r>
            <a:br>
              <a:rPr lang="ar-JO" sz="1600" dirty="0">
                <a:latin typeface="Simplified Arabic" panose="02020603050405020304" pitchFamily="18" charset="-78"/>
                <a:cs typeface="Simplified Arabic" panose="02020603050405020304" pitchFamily="18" charset="-78"/>
              </a:rPr>
            </a:br>
            <a:r>
              <a:rPr lang="ar-JO" sz="1600" dirty="0">
                <a:latin typeface="Simplified Arabic" panose="02020603050405020304" pitchFamily="18" charset="-78"/>
                <a:cs typeface="Simplified Arabic" panose="02020603050405020304" pitchFamily="18" charset="-78"/>
              </a:rPr>
              <a:t>حل مشكلة البطالة التي تعمل التنمية السياحية </a:t>
            </a:r>
            <a:r>
              <a:rPr lang="ar-JO" sz="1600" dirty="0" smtClean="0">
                <a:latin typeface="Simplified Arabic" panose="02020603050405020304" pitchFamily="18" charset="-78"/>
                <a:cs typeface="Simplified Arabic" panose="02020603050405020304" pitchFamily="18" charset="-78"/>
              </a:rPr>
              <a:t>على </a:t>
            </a:r>
            <a:r>
              <a:rPr lang="ar-JO" sz="1600" dirty="0">
                <a:latin typeface="Simplified Arabic" panose="02020603050405020304" pitchFamily="18" charset="-78"/>
                <a:cs typeface="Simplified Arabic" panose="02020603050405020304" pitchFamily="18" charset="-78"/>
              </a:rPr>
              <a:t>تخفيف حدة نسب تفاقمها وذلك بقدرتها على خلق فرص عمل </a:t>
            </a:r>
            <a:r>
              <a:rPr lang="ar-JO" sz="1600" dirty="0" smtClean="0">
                <a:latin typeface="Simplified Arabic" panose="02020603050405020304" pitchFamily="18" charset="-78"/>
                <a:cs typeface="Simplified Arabic" panose="02020603050405020304" pitchFamily="18" charset="-78"/>
              </a:rPr>
              <a:t>جديدة</a:t>
            </a:r>
            <a:r>
              <a:rPr lang="ar-JO" sz="1600" dirty="0">
                <a:latin typeface="Simplified Arabic" panose="02020603050405020304" pitchFamily="18" charset="-78"/>
                <a:cs typeface="Simplified Arabic" panose="02020603050405020304" pitchFamily="18" charset="-78"/>
              </a:rPr>
              <a:t/>
            </a:r>
            <a:br>
              <a:rPr lang="ar-JO" sz="1600" dirty="0">
                <a:latin typeface="Simplified Arabic" panose="02020603050405020304" pitchFamily="18" charset="-78"/>
                <a:cs typeface="Simplified Arabic" panose="02020603050405020304" pitchFamily="18" charset="-78"/>
              </a:rPr>
            </a:br>
            <a:r>
              <a:rPr lang="ar-JO" sz="1600" dirty="0">
                <a:latin typeface="Simplified Arabic" panose="02020603050405020304" pitchFamily="18" charset="-78"/>
                <a:cs typeface="Simplified Arabic" panose="02020603050405020304" pitchFamily="18" charset="-78"/>
              </a:rPr>
              <a:t>اصبحت  البتراء تحتل المرتبة الأولى من حيث الدخل السياحي والتوسع في الأسواق والخدمات السياحية فيها وخلق عمالة محلية ومنطقة جذب سياحي للمشاريع المحلية المدرة للدخل ومنطقة جذب للقطاع الخاص كما أنها شكلت فئة متوسطة بالنسبة للبيئة والمشاريع الحكومية</a:t>
            </a:r>
            <a:endParaRPr lang="en-US" sz="1600" dirty="0">
              <a:latin typeface="Simplified Arabic" panose="02020603050405020304" pitchFamily="18" charset="-78"/>
              <a:cs typeface="Simplified Arabic" panose="02020603050405020304" pitchFamily="18" charset="-78"/>
            </a:endParaRPr>
          </a:p>
          <a:p>
            <a:pPr algn="r" rtl="1">
              <a:lnSpc>
                <a:spcPct val="150000"/>
              </a:lnSpc>
            </a:pPr>
            <a:endParaRPr lang="en-US"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288868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JO" dirty="0" smtClean="0"/>
              <a:t>شكرا</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40008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4825</TotalTime>
  <Words>78</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Simplified Arabic</vt:lpstr>
      <vt:lpstr>Times New Roman</vt:lpstr>
      <vt:lpstr>Retrospect</vt:lpstr>
      <vt:lpstr>Petra</vt:lpstr>
      <vt:lpstr>تاريخ البتراء</vt:lpstr>
      <vt:lpstr>مذا يمكن ان تفعل في البتراء؟؟</vt:lpstr>
      <vt:lpstr>ما هي الاهمية الاقتصادية للبتراء؟</vt:lpstr>
      <vt:lpstr>شكرا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Petra</dc:title>
  <dc:creator>User</dc:creator>
  <cp:lastModifiedBy>User</cp:lastModifiedBy>
  <cp:revision>13</cp:revision>
  <dcterms:created xsi:type="dcterms:W3CDTF">2023-05-28T10:44:09Z</dcterms:created>
  <dcterms:modified xsi:type="dcterms:W3CDTF">2023-05-31T19:20:19Z</dcterms:modified>
</cp:coreProperties>
</file>