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sldIdLst>
    <p:sldId id="256" r:id="rId2"/>
    <p:sldId id="260" r:id="rId3"/>
    <p:sldId id="262" r:id="rId4"/>
    <p:sldId id="257" r:id="rId5"/>
    <p:sldId id="258" r:id="rId6"/>
    <p:sldId id="261" r:id="rId7"/>
    <p:sldId id="259"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6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08152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733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2464218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4200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124415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C746D5-0D5F-4033-8BFA-AC29DB5DA58C}"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38576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C746D5-0D5F-4033-8BFA-AC29DB5DA58C}"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264578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768319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1269781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835D-FDB0-4B40-88DE-C1B021158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13DB1-790F-436A-A6D0-FAA18EFD7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30EAA-BA8C-4F0A-BA91-6FCF91B7587D}"/>
              </a:ext>
            </a:extLst>
          </p:cNvPr>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a:extLst>
              <a:ext uri="{FF2B5EF4-FFF2-40B4-BE49-F238E27FC236}">
                <a16:creationId xmlns:a16="http://schemas.microsoft.com/office/drawing/2014/main" id="{07D225C6-6759-45C8-958F-2FDC69C88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19B0D-B243-4D01-B2D0-719B8E7AE735}"/>
              </a:ext>
            </a:extLst>
          </p:cNvPr>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86975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268440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C746D5-0D5F-4033-8BFA-AC29DB5DA58C}"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107307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119313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C746D5-0D5F-4033-8BFA-AC29DB5DA58C}"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6151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746D5-0D5F-4033-8BFA-AC29DB5DA58C}"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406092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EC746D5-0D5F-4033-8BFA-AC29DB5DA58C}"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0006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2815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746D5-0D5F-4033-8BFA-AC29DB5DA58C}"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D8164-2262-4000-B965-0030B52FCFE3}" type="slidenum">
              <a:rPr lang="en-US" smtClean="0"/>
              <a:t>‹#›</a:t>
            </a:fld>
            <a:endParaRPr lang="en-US"/>
          </a:p>
        </p:txBody>
      </p:sp>
    </p:spTree>
    <p:extLst>
      <p:ext uri="{BB962C8B-B14F-4D97-AF65-F5344CB8AC3E}">
        <p14:creationId xmlns:p14="http://schemas.microsoft.com/office/powerpoint/2010/main" val="304474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EC746D5-0D5F-4033-8BFA-AC29DB5DA58C}" type="datetimeFigureOut">
              <a:rPr lang="en-US" smtClean="0"/>
              <a:t>5/30/2023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50D8164-2262-4000-B965-0030B52FCFE3}" type="slidenum">
              <a:rPr lang="en-US" smtClean="0"/>
              <a:t>‹#›</a:t>
            </a:fld>
            <a:endParaRPr lang="en-US"/>
          </a:p>
        </p:txBody>
      </p:sp>
    </p:spTree>
    <p:extLst>
      <p:ext uri="{BB962C8B-B14F-4D97-AF65-F5344CB8AC3E}">
        <p14:creationId xmlns:p14="http://schemas.microsoft.com/office/powerpoint/2010/main" val="169087122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557B-0E84-4A8A-B4FC-2B9F3C215923}"/>
              </a:ext>
            </a:extLst>
          </p:cNvPr>
          <p:cNvSpPr>
            <a:spLocks noGrp="1"/>
          </p:cNvSpPr>
          <p:nvPr>
            <p:ph type="ctrTitle"/>
          </p:nvPr>
        </p:nvSpPr>
        <p:spPr>
          <a:xfrm>
            <a:off x="2071688" y="1122363"/>
            <a:ext cx="9972674" cy="2387600"/>
          </a:xfrm>
        </p:spPr>
        <p:txBody>
          <a:bodyPr/>
          <a:lstStyle/>
          <a:p>
            <a:r>
              <a:rPr lang="ar-JO" dirty="0">
                <a:latin typeface="Simplified Arabic" panose="02020603050405020304" pitchFamily="18" charset="-78"/>
                <a:cs typeface="Simplified Arabic" panose="02020603050405020304" pitchFamily="18" charset="-78"/>
              </a:rPr>
              <a:t>حمامات ماعين</a:t>
            </a:r>
            <a:endParaRPr lang="en-US" dirty="0">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25DBE83B-7689-4ABE-B93D-F41662B06EAD}"/>
              </a:ext>
            </a:extLst>
          </p:cNvPr>
          <p:cNvSpPr>
            <a:spLocks noGrp="1"/>
          </p:cNvSpPr>
          <p:nvPr>
            <p:ph type="subTitle" idx="1"/>
          </p:nvPr>
        </p:nvSpPr>
        <p:spPr>
          <a:xfrm>
            <a:off x="1524000" y="3602038"/>
            <a:ext cx="11163300" cy="1655762"/>
          </a:xfrm>
        </p:spPr>
        <p:txBody>
          <a:bodyPr>
            <a:normAutofit/>
          </a:bodyPr>
          <a:lstStyle/>
          <a:p>
            <a:r>
              <a:rPr lang="ar-JO" sz="1600" dirty="0">
                <a:solidFill>
                  <a:schemeClr val="tx1"/>
                </a:solidFill>
                <a:latin typeface="Simplified Arabic" panose="02020603050405020304" pitchFamily="18" charset="-78"/>
                <a:cs typeface="Simplified Arabic" panose="02020603050405020304" pitchFamily="18" charset="-78"/>
              </a:rPr>
              <a:t>اعداد الطالب: سيف العوايشة</a:t>
            </a:r>
          </a:p>
          <a:p>
            <a:r>
              <a:rPr lang="ar-JO" sz="1600" dirty="0">
                <a:solidFill>
                  <a:schemeClr val="tx1"/>
                </a:solidFill>
                <a:latin typeface="Simplified Arabic" panose="02020603050405020304" pitchFamily="18" charset="-78"/>
                <a:cs typeface="Simplified Arabic" panose="02020603050405020304" pitchFamily="18" charset="-78"/>
              </a:rPr>
              <a:t>الصف: الخامس ز </a:t>
            </a:r>
            <a:endParaRPr lang="en-US" sz="1600" dirty="0">
              <a:solidFill>
                <a:schemeClr val="tx1"/>
              </a:solidFill>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810CE842-F86B-4BCF-BA31-E5398BE101C8}"/>
              </a:ext>
            </a:extLst>
          </p:cNvPr>
          <p:cNvPicPr>
            <a:picLocks noChangeAspect="1"/>
          </p:cNvPicPr>
          <p:nvPr/>
        </p:nvPicPr>
        <p:blipFill>
          <a:blip r:embed="rId2"/>
          <a:stretch>
            <a:fillRect/>
          </a:stretch>
        </p:blipFill>
        <p:spPr>
          <a:xfrm>
            <a:off x="1" y="0"/>
            <a:ext cx="4300538" cy="6858000"/>
          </a:xfrm>
          <a:prstGeom prst="rect">
            <a:avLst/>
          </a:prstGeom>
        </p:spPr>
      </p:pic>
    </p:spTree>
    <p:extLst>
      <p:ext uri="{BB962C8B-B14F-4D97-AF65-F5344CB8AC3E}">
        <p14:creationId xmlns:p14="http://schemas.microsoft.com/office/powerpoint/2010/main" val="5590319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EED8-1F41-415D-9F7E-55302EC5A59C}"/>
              </a:ext>
            </a:extLst>
          </p:cNvPr>
          <p:cNvSpPr>
            <a:spLocks noGrp="1"/>
          </p:cNvSpPr>
          <p:nvPr>
            <p:ph type="title"/>
          </p:nvPr>
        </p:nvSpPr>
        <p:spPr>
          <a:xfrm>
            <a:off x="989349" y="1814513"/>
            <a:ext cx="10364451" cy="1614487"/>
          </a:xfrm>
        </p:spPr>
        <p:txBody>
          <a:bodyPr/>
          <a:lstStyle/>
          <a:p>
            <a:endParaRPr lang="en-US" dirty="0"/>
          </a:p>
        </p:txBody>
      </p:sp>
      <p:sp>
        <p:nvSpPr>
          <p:cNvPr id="3" name="Content Placeholder 2">
            <a:extLst>
              <a:ext uri="{FF2B5EF4-FFF2-40B4-BE49-F238E27FC236}">
                <a16:creationId xmlns:a16="http://schemas.microsoft.com/office/drawing/2014/main" id="{19C63FEC-5CB9-46E1-9840-B50CFF1EEC2A}"/>
              </a:ext>
            </a:extLst>
          </p:cNvPr>
          <p:cNvSpPr>
            <a:spLocks noGrp="1"/>
          </p:cNvSpPr>
          <p:nvPr>
            <p:ph idx="1"/>
          </p:nvPr>
        </p:nvSpPr>
        <p:spPr>
          <a:xfrm>
            <a:off x="838200" y="365125"/>
            <a:ext cx="10248900" cy="5811838"/>
          </a:xfrm>
        </p:spPr>
        <p:txBody>
          <a:bodyPr/>
          <a:lstStyle/>
          <a:p>
            <a:pPr algn="r" rtl="1"/>
            <a:endParaRPr lang="ar-JO" dirty="0"/>
          </a:p>
          <a:p>
            <a:pPr algn="just" rtl="1">
              <a:lnSpc>
                <a:spcPct val="200000"/>
              </a:lnSpc>
            </a:pPr>
            <a:r>
              <a:rPr lang="ar-JO" sz="1600" b="1" dirty="0">
                <a:latin typeface="Simplified Arabic" panose="02020603050405020304" pitchFamily="18" charset="-78"/>
                <a:cs typeface="Simplified Arabic" panose="02020603050405020304" pitchFamily="18" charset="-78"/>
              </a:rPr>
              <a:t>يوجد في الأردن الكثير من الوجهات السّياحيّة المتنوّعة  فمنها ما هو  أثري، ومنها ما هو علاجي أو  ديني، وغيرها، ومن بين تلك الأنواع السّياحية،  تتميز الأردن بالسّياحة العلاجيّة، والتي تُفيد زائريها في الشّفاء من أمراض عديدة، وأهم هذه المناطق هي حمامات ماعين. </a:t>
            </a:r>
          </a:p>
        </p:txBody>
      </p:sp>
      <p:pic>
        <p:nvPicPr>
          <p:cNvPr id="4" name="Picture 3">
            <a:extLst>
              <a:ext uri="{FF2B5EF4-FFF2-40B4-BE49-F238E27FC236}">
                <a16:creationId xmlns:a16="http://schemas.microsoft.com/office/drawing/2014/main" id="{7DAABF1B-B590-41FA-BDBB-FD0AF3A8A44F}"/>
              </a:ext>
            </a:extLst>
          </p:cNvPr>
          <p:cNvPicPr>
            <a:picLocks noChangeAspect="1"/>
          </p:cNvPicPr>
          <p:nvPr/>
        </p:nvPicPr>
        <p:blipFill>
          <a:blip r:embed="rId2"/>
          <a:stretch>
            <a:fillRect/>
          </a:stretch>
        </p:blipFill>
        <p:spPr>
          <a:xfrm>
            <a:off x="0" y="2714625"/>
            <a:ext cx="12192000" cy="4143375"/>
          </a:xfrm>
          <a:prstGeom prst="rect">
            <a:avLst/>
          </a:prstGeom>
        </p:spPr>
      </p:pic>
    </p:spTree>
    <p:extLst>
      <p:ext uri="{BB962C8B-B14F-4D97-AF65-F5344CB8AC3E}">
        <p14:creationId xmlns:p14="http://schemas.microsoft.com/office/powerpoint/2010/main" val="6491784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A505-CDBD-410C-A424-3F12B6844670}"/>
              </a:ext>
            </a:extLst>
          </p:cNvPr>
          <p:cNvSpPr>
            <a:spLocks noGrp="1"/>
          </p:cNvSpPr>
          <p:nvPr>
            <p:ph type="title"/>
          </p:nvPr>
        </p:nvSpPr>
        <p:spPr/>
        <p:txBody>
          <a:bodyPr>
            <a:normAutofit/>
          </a:bodyPr>
          <a:lstStyle/>
          <a:p>
            <a:pPr algn="ctr"/>
            <a:r>
              <a:rPr lang="ar-JO" b="1" dirty="0">
                <a:latin typeface="Simplified Arabic" panose="02020603050405020304" pitchFamily="18" charset="-78"/>
                <a:cs typeface="Simplified Arabic" panose="02020603050405020304" pitchFamily="18" charset="-78"/>
              </a:rPr>
              <a:t>تاريخ حمامات ماعين </a:t>
            </a:r>
            <a:endParaRPr lang="en-US"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C76EA39B-BBE8-4B6D-80C4-4C1230DB32C0}"/>
              </a:ext>
            </a:extLst>
          </p:cNvPr>
          <p:cNvSpPr>
            <a:spLocks noGrp="1"/>
          </p:cNvSpPr>
          <p:nvPr>
            <p:ph idx="1"/>
          </p:nvPr>
        </p:nvSpPr>
        <p:spPr>
          <a:xfrm>
            <a:off x="3786188" y="1825625"/>
            <a:ext cx="7567612" cy="4351338"/>
          </a:xfrm>
        </p:spPr>
        <p:txBody>
          <a:bodyPr>
            <a:normAutofit/>
          </a:bodyPr>
          <a:lstStyle/>
          <a:p>
            <a:pPr algn="r" rtl="1">
              <a:lnSpc>
                <a:spcPct val="200000"/>
              </a:lnSpc>
            </a:pPr>
            <a:r>
              <a:rPr lang="ar-JO" sz="1600" b="1" dirty="0">
                <a:latin typeface="Simplified Arabic" panose="02020603050405020304" pitchFamily="18" charset="-78"/>
                <a:cs typeface="Simplified Arabic" panose="02020603050405020304" pitchFamily="18" charset="-78"/>
              </a:rPr>
              <a:t>إن الفوائد العلاجية لحمامات ماعين معروفة منذ أزمنة قديمة، وقد كان الإمبراطور هيرودس الأول يستشفي بمياهها من مرض عضال ألم به، وذلك عام 4 قبل الميلاد.</a:t>
            </a:r>
          </a:p>
          <a:p>
            <a:pPr algn="r" rtl="1">
              <a:lnSpc>
                <a:spcPct val="200000"/>
              </a:lnSpc>
            </a:pPr>
            <a:r>
              <a:rPr lang="ar-JO" sz="1600" b="1" dirty="0">
                <a:latin typeface="Simplified Arabic" panose="02020603050405020304" pitchFamily="18" charset="-78"/>
                <a:cs typeface="Simplified Arabic" panose="02020603050405020304" pitchFamily="18" charset="-78"/>
              </a:rPr>
              <a:t>كما و إن بعض الأميرات </a:t>
            </a:r>
            <a:r>
              <a:rPr lang="ar-JO" sz="1600" b="1" dirty="0" err="1">
                <a:latin typeface="Simplified Arabic" panose="02020603050405020304" pitchFamily="18" charset="-78"/>
                <a:cs typeface="Simplified Arabic" panose="02020603050405020304" pitchFamily="18" charset="-78"/>
              </a:rPr>
              <a:t>الكنعانيات</a:t>
            </a:r>
            <a:r>
              <a:rPr lang="ar-JO" sz="1600" b="1" dirty="0">
                <a:latin typeface="Simplified Arabic" panose="02020603050405020304" pitchFamily="18" charset="-78"/>
                <a:cs typeface="Simplified Arabic" panose="02020603050405020304" pitchFamily="18" charset="-78"/>
              </a:rPr>
              <a:t> اللذين عاشوا من القرن الرابع الى القرن السابع قبل الميلاد كن يأتين إلى هذه المياه للاستشفاء و الاسترخاء في حمامات ماعين. </a:t>
            </a:r>
          </a:p>
        </p:txBody>
      </p:sp>
      <p:pic>
        <p:nvPicPr>
          <p:cNvPr id="4" name="Picture 3">
            <a:extLst>
              <a:ext uri="{FF2B5EF4-FFF2-40B4-BE49-F238E27FC236}">
                <a16:creationId xmlns:a16="http://schemas.microsoft.com/office/drawing/2014/main" id="{D7DF0643-C64D-4C73-86B1-5236DE558EE8}"/>
              </a:ext>
            </a:extLst>
          </p:cNvPr>
          <p:cNvPicPr>
            <a:picLocks noChangeAspect="1"/>
          </p:cNvPicPr>
          <p:nvPr/>
        </p:nvPicPr>
        <p:blipFill>
          <a:blip r:embed="rId2"/>
          <a:stretch>
            <a:fillRect/>
          </a:stretch>
        </p:blipFill>
        <p:spPr>
          <a:xfrm>
            <a:off x="252412" y="466893"/>
            <a:ext cx="2452688" cy="2447589"/>
          </a:xfrm>
          <a:prstGeom prst="rect">
            <a:avLst/>
          </a:prstGeom>
        </p:spPr>
      </p:pic>
      <p:pic>
        <p:nvPicPr>
          <p:cNvPr id="6" name="Picture 5">
            <a:extLst>
              <a:ext uri="{FF2B5EF4-FFF2-40B4-BE49-F238E27FC236}">
                <a16:creationId xmlns:a16="http://schemas.microsoft.com/office/drawing/2014/main" id="{67DFA3EB-6A69-4BA7-A711-63AC0D694E70}"/>
              </a:ext>
            </a:extLst>
          </p:cNvPr>
          <p:cNvPicPr>
            <a:picLocks noChangeAspect="1"/>
          </p:cNvPicPr>
          <p:nvPr/>
        </p:nvPicPr>
        <p:blipFill>
          <a:blip r:embed="rId3"/>
          <a:stretch>
            <a:fillRect/>
          </a:stretch>
        </p:blipFill>
        <p:spPr>
          <a:xfrm>
            <a:off x="0" y="3852863"/>
            <a:ext cx="4062910" cy="3005137"/>
          </a:xfrm>
          <a:prstGeom prst="rect">
            <a:avLst/>
          </a:prstGeom>
        </p:spPr>
      </p:pic>
    </p:spTree>
    <p:extLst>
      <p:ext uri="{BB962C8B-B14F-4D97-AF65-F5344CB8AC3E}">
        <p14:creationId xmlns:p14="http://schemas.microsoft.com/office/powerpoint/2010/main" val="5989835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A97-EE6D-49A2-BD1A-47740C5A48FE}"/>
              </a:ext>
            </a:extLst>
          </p:cNvPr>
          <p:cNvSpPr>
            <a:spLocks noGrp="1"/>
          </p:cNvSpPr>
          <p:nvPr>
            <p:ph type="title"/>
          </p:nvPr>
        </p:nvSpPr>
        <p:spPr/>
        <p:txBody>
          <a:bodyPr>
            <a:normAutofit/>
          </a:bodyPr>
          <a:lstStyle/>
          <a:p>
            <a:pPr algn="ctr"/>
            <a:r>
              <a:rPr lang="ar-JO" sz="3200" b="1" dirty="0">
                <a:latin typeface="Simplified Arabic" panose="02020603050405020304" pitchFamily="18" charset="-78"/>
                <a:cs typeface="Simplified Arabic" panose="02020603050405020304" pitchFamily="18" charset="-78"/>
              </a:rPr>
              <a:t>موقع حمامات ماعين</a:t>
            </a:r>
            <a:endParaRPr lang="en-US" sz="32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5266C7A1-3B28-4F00-B0B3-218D6F514F04}"/>
              </a:ext>
            </a:extLst>
          </p:cNvPr>
          <p:cNvSpPr>
            <a:spLocks noGrp="1"/>
          </p:cNvSpPr>
          <p:nvPr>
            <p:ph idx="1"/>
          </p:nvPr>
        </p:nvSpPr>
        <p:spPr/>
        <p:txBody>
          <a:bodyPr>
            <a:normAutofit/>
          </a:bodyPr>
          <a:lstStyle/>
          <a:p>
            <a:pPr algn="r" rtl="1"/>
            <a:r>
              <a:rPr lang="ar-JO" sz="1600" b="1" dirty="0">
                <a:latin typeface="Simplified Arabic" panose="02020603050405020304" pitchFamily="18" charset="-78"/>
                <a:cs typeface="Simplified Arabic" panose="02020603050405020304" pitchFamily="18" charset="-78"/>
              </a:rPr>
              <a:t>تقع حمّامات ماعين على بعد 58 كيلو متراً جنوب العاصمة الاردنية عمّان في محافظة مادبا. </a:t>
            </a:r>
            <a:endParaRPr lang="en-US" sz="1600" b="1" dirty="0">
              <a:latin typeface="Simplified Arabic" panose="02020603050405020304" pitchFamily="18" charset="-78"/>
              <a:cs typeface="Simplified Arabic" panose="02020603050405020304" pitchFamily="18" charset="-78"/>
            </a:endParaRPr>
          </a:p>
          <a:p>
            <a:pPr marL="0" indent="0" algn="r" rtl="1">
              <a:buNone/>
            </a:pPr>
            <a:r>
              <a:rPr lang="ar-JO" sz="1600" b="1" dirty="0">
                <a:latin typeface="Simplified Arabic" panose="02020603050405020304" pitchFamily="18" charset="-78"/>
                <a:cs typeface="Simplified Arabic" panose="02020603050405020304" pitchFamily="18" charset="-78"/>
              </a:rPr>
              <a:t>وهي قريبة جدا من البحر الميت </a:t>
            </a:r>
          </a:p>
        </p:txBody>
      </p:sp>
      <p:pic>
        <p:nvPicPr>
          <p:cNvPr id="5" name="Picture 4">
            <a:extLst>
              <a:ext uri="{FF2B5EF4-FFF2-40B4-BE49-F238E27FC236}">
                <a16:creationId xmlns:a16="http://schemas.microsoft.com/office/drawing/2014/main" id="{792F6B4C-47D1-40F3-9057-69D39B1FD85D}"/>
              </a:ext>
            </a:extLst>
          </p:cNvPr>
          <p:cNvPicPr>
            <a:picLocks noChangeAspect="1"/>
          </p:cNvPicPr>
          <p:nvPr/>
        </p:nvPicPr>
        <p:blipFill>
          <a:blip r:embed="rId2"/>
          <a:stretch>
            <a:fillRect/>
          </a:stretch>
        </p:blipFill>
        <p:spPr>
          <a:xfrm>
            <a:off x="-1" y="2214694"/>
            <a:ext cx="4443413" cy="4643306"/>
          </a:xfrm>
          <a:prstGeom prst="rect">
            <a:avLst/>
          </a:prstGeom>
        </p:spPr>
      </p:pic>
    </p:spTree>
    <p:extLst>
      <p:ext uri="{BB962C8B-B14F-4D97-AF65-F5344CB8AC3E}">
        <p14:creationId xmlns:p14="http://schemas.microsoft.com/office/powerpoint/2010/main" val="31861843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71D8-CC27-4C0D-98A9-25B5BCDBA3D1}"/>
              </a:ext>
            </a:extLst>
          </p:cNvPr>
          <p:cNvSpPr>
            <a:spLocks noGrp="1"/>
          </p:cNvSpPr>
          <p:nvPr>
            <p:ph type="title"/>
          </p:nvPr>
        </p:nvSpPr>
        <p:spPr/>
        <p:txBody>
          <a:bodyPr>
            <a:normAutofit/>
          </a:bodyPr>
          <a:lstStyle/>
          <a:p>
            <a:pPr algn="ctr"/>
            <a:r>
              <a:rPr lang="ar-JO" sz="3200" b="1" dirty="0">
                <a:latin typeface="Simplified Arabic" panose="02020603050405020304" pitchFamily="18" charset="-78"/>
                <a:cs typeface="Simplified Arabic" panose="02020603050405020304" pitchFamily="18" charset="-78"/>
              </a:rPr>
              <a:t>طبيعتها الجغرافية و خصائص مياهها </a:t>
            </a:r>
            <a:endParaRPr lang="en-US" sz="32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C9238AD-3AFB-4DFB-8966-B55F9DBC208C}"/>
              </a:ext>
            </a:extLst>
          </p:cNvPr>
          <p:cNvSpPr>
            <a:spLocks noGrp="1"/>
          </p:cNvSpPr>
          <p:nvPr>
            <p:ph idx="1"/>
          </p:nvPr>
        </p:nvSpPr>
        <p:spPr>
          <a:xfrm>
            <a:off x="4772024" y="1825625"/>
            <a:ext cx="6581775" cy="4351338"/>
          </a:xfrm>
        </p:spPr>
        <p:txBody>
          <a:bodyPr>
            <a:normAutofit/>
          </a:bodyPr>
          <a:lstStyle/>
          <a:p>
            <a:pPr algn="r" rtl="1">
              <a:lnSpc>
                <a:spcPct val="200000"/>
              </a:lnSpc>
            </a:pPr>
            <a:r>
              <a:rPr lang="ar-JO" sz="1600" b="1" dirty="0">
                <a:latin typeface="Simplified Arabic" panose="02020603050405020304" pitchFamily="18" charset="-78"/>
                <a:cs typeface="Simplified Arabic" panose="02020603050405020304" pitchFamily="18" charset="-78"/>
              </a:rPr>
              <a:t>حمامات ماعين منطقة منخفضة عن سطح البحر بمقدار 120 متر, تقع بالقرب من البحر الميت.</a:t>
            </a:r>
          </a:p>
          <a:p>
            <a:pPr algn="r" rtl="1">
              <a:lnSpc>
                <a:spcPct val="200000"/>
              </a:lnSpc>
            </a:pPr>
            <a:r>
              <a:rPr lang="ar-JO" sz="1600" b="1" dirty="0">
                <a:latin typeface="Simplified Arabic" panose="02020603050405020304" pitchFamily="18" charset="-78"/>
                <a:cs typeface="Simplified Arabic" panose="02020603050405020304" pitchFamily="18" charset="-78"/>
              </a:rPr>
              <a:t>تحتوي منطقة ماعين على مجموعة من الينابيع يصل عددها إلى 63 نبعاً. </a:t>
            </a:r>
          </a:p>
          <a:p>
            <a:pPr algn="r" rtl="1">
              <a:lnSpc>
                <a:spcPct val="200000"/>
              </a:lnSpc>
            </a:pPr>
            <a:r>
              <a:rPr lang="ar-JO" sz="1600" b="1" dirty="0">
                <a:latin typeface="Simplified Arabic" panose="02020603050405020304" pitchFamily="18" charset="-78"/>
                <a:cs typeface="Simplified Arabic" panose="02020603050405020304" pitchFamily="18" charset="-78"/>
              </a:rPr>
              <a:t>تتميز الينابيع بدرجات حرارة مختلفة ولكنها متشابهة في تركيبتها الكيميائية.</a:t>
            </a:r>
          </a:p>
          <a:p>
            <a:pPr algn="r" rtl="1">
              <a:lnSpc>
                <a:spcPct val="200000"/>
              </a:lnSpc>
            </a:pPr>
            <a:r>
              <a:rPr lang="ar-JO" sz="1600" b="1" dirty="0">
                <a:latin typeface="Simplified Arabic" panose="02020603050405020304" pitchFamily="18" charset="-78"/>
                <a:cs typeface="Simplified Arabic" panose="02020603050405020304" pitchFamily="18" charset="-78"/>
              </a:rPr>
              <a:t>تحتوي مياه الينابيع على عناصر مهمة كالصوديوم والكالسيوم والكلوريد وغاز الرادون وكبريتيد الهيدروجين وغاز ثاني أوكسيد الكربون. الأمر الذي يجعلها وجهة سياحية مرغوبة لكثير من الناس بقصد التداوي والتنزه.</a:t>
            </a:r>
            <a:endParaRPr lang="en-US" sz="1600" b="1" dirty="0">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BBF12717-F82E-48A6-81AC-BACD17580637}"/>
              </a:ext>
            </a:extLst>
          </p:cNvPr>
          <p:cNvPicPr>
            <a:picLocks noChangeAspect="1"/>
          </p:cNvPicPr>
          <p:nvPr/>
        </p:nvPicPr>
        <p:blipFill>
          <a:blip r:embed="rId2"/>
          <a:stretch>
            <a:fillRect/>
          </a:stretch>
        </p:blipFill>
        <p:spPr>
          <a:xfrm>
            <a:off x="0" y="1825625"/>
            <a:ext cx="4314825" cy="5032375"/>
          </a:xfrm>
          <a:prstGeom prst="rect">
            <a:avLst/>
          </a:prstGeom>
        </p:spPr>
      </p:pic>
    </p:spTree>
    <p:extLst>
      <p:ext uri="{BB962C8B-B14F-4D97-AF65-F5344CB8AC3E}">
        <p14:creationId xmlns:p14="http://schemas.microsoft.com/office/powerpoint/2010/main" val="37886947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A97-4130-42AB-B9A4-6CB9DCA7B61F}"/>
              </a:ext>
            </a:extLst>
          </p:cNvPr>
          <p:cNvSpPr>
            <a:spLocks noGrp="1"/>
          </p:cNvSpPr>
          <p:nvPr>
            <p:ph type="title"/>
          </p:nvPr>
        </p:nvSpPr>
        <p:spPr/>
        <p:txBody>
          <a:bodyPr>
            <a:normAutofit/>
          </a:bodyPr>
          <a:lstStyle/>
          <a:p>
            <a:pPr algn="ctr"/>
            <a:r>
              <a:rPr lang="ar-JO" sz="3200" dirty="0">
                <a:latin typeface="Simplified Arabic" panose="02020603050405020304" pitchFamily="18" charset="-78"/>
                <a:cs typeface="Simplified Arabic" panose="02020603050405020304" pitchFamily="18" charset="-78"/>
              </a:rPr>
              <a:t>فوائدها العلاجية</a:t>
            </a:r>
            <a:br>
              <a:rPr lang="ar-JO" dirty="0"/>
            </a:br>
            <a:endParaRPr lang="en-US" dirty="0"/>
          </a:p>
        </p:txBody>
      </p:sp>
      <p:sp>
        <p:nvSpPr>
          <p:cNvPr id="3" name="Content Placeholder 2">
            <a:extLst>
              <a:ext uri="{FF2B5EF4-FFF2-40B4-BE49-F238E27FC236}">
                <a16:creationId xmlns:a16="http://schemas.microsoft.com/office/drawing/2014/main" id="{76B6E0E8-7D5C-413F-8410-A27124F27C08}"/>
              </a:ext>
            </a:extLst>
          </p:cNvPr>
          <p:cNvSpPr>
            <a:spLocks noGrp="1"/>
          </p:cNvSpPr>
          <p:nvPr>
            <p:ph idx="1"/>
          </p:nvPr>
        </p:nvSpPr>
        <p:spPr>
          <a:xfrm>
            <a:off x="838200" y="1428750"/>
            <a:ext cx="10515600" cy="4748213"/>
          </a:xfrm>
        </p:spPr>
        <p:txBody>
          <a:bodyPr>
            <a:normAutofit/>
          </a:bodyPr>
          <a:lstStyle/>
          <a:p>
            <a:pPr marL="0" indent="0" algn="r" rtl="1">
              <a:buNone/>
            </a:pPr>
            <a:endParaRPr lang="ar-JO" sz="1600" dirty="0">
              <a:latin typeface="Simplified Arabic" panose="02020603050405020304" pitchFamily="18" charset="-78"/>
              <a:cs typeface="Simplified Arabic" panose="02020603050405020304" pitchFamily="18" charset="-78"/>
            </a:endParaRPr>
          </a:p>
          <a:p>
            <a:pPr marL="0" indent="0" algn="r" rtl="1">
              <a:buNone/>
            </a:pPr>
            <a:r>
              <a:rPr lang="ar-JO" sz="1600" b="1" dirty="0">
                <a:latin typeface="Simplified Arabic" panose="02020603050405020304" pitchFamily="18" charset="-78"/>
                <a:cs typeface="Simplified Arabic" panose="02020603050405020304" pitchFamily="18" charset="-78"/>
              </a:rPr>
              <a:t>تساعد مياه حمامات ماعين بعلاج العديد من الامراض المزمنة</a:t>
            </a:r>
          </a:p>
          <a:p>
            <a:pPr algn="r" rtl="1"/>
            <a:endParaRPr lang="ar-JO" sz="1600" b="1" dirty="0">
              <a:latin typeface="Simplified Arabic" panose="02020603050405020304" pitchFamily="18" charset="-78"/>
              <a:cs typeface="Simplified Arabic" panose="02020603050405020304" pitchFamily="18" charset="-78"/>
            </a:endParaRPr>
          </a:p>
          <a:p>
            <a:pPr algn="r" rtl="1"/>
            <a:r>
              <a:rPr lang="ar-JO" sz="1600" b="1" dirty="0">
                <a:latin typeface="Simplified Arabic" panose="02020603050405020304" pitchFamily="18" charset="-78"/>
                <a:cs typeface="Simplified Arabic" panose="02020603050405020304" pitchFamily="18" charset="-78"/>
              </a:rPr>
              <a:t>أمراض الروماتيزم المزمنة</a:t>
            </a:r>
          </a:p>
          <a:p>
            <a:pPr algn="r" rtl="1"/>
            <a:r>
              <a:rPr lang="ar-JO" sz="1600" b="1" dirty="0">
                <a:latin typeface="Simplified Arabic" panose="02020603050405020304" pitchFamily="18" charset="-78"/>
                <a:cs typeface="Simplified Arabic" panose="02020603050405020304" pitchFamily="18" charset="-78"/>
              </a:rPr>
              <a:t>آلام العظام والمفاصل والظهر والعضلات.</a:t>
            </a:r>
          </a:p>
          <a:p>
            <a:pPr algn="r" rtl="1"/>
            <a:r>
              <a:rPr lang="ar-JO" sz="1600" b="1" dirty="0">
                <a:latin typeface="Simplified Arabic" panose="02020603050405020304" pitchFamily="18" charset="-78"/>
                <a:cs typeface="Simplified Arabic" panose="02020603050405020304" pitchFamily="18" charset="-78"/>
              </a:rPr>
              <a:t>الامراض الصدرية والتنفسية</a:t>
            </a:r>
          </a:p>
          <a:p>
            <a:pPr algn="r" rtl="1"/>
            <a:r>
              <a:rPr lang="ar-JO" sz="1600" b="1" dirty="0">
                <a:latin typeface="Simplified Arabic" panose="02020603050405020304" pitchFamily="18" charset="-78"/>
                <a:cs typeface="Simplified Arabic" panose="02020603050405020304" pitchFamily="18" charset="-78"/>
              </a:rPr>
              <a:t>الأمراض الجلدية.</a:t>
            </a:r>
          </a:p>
          <a:p>
            <a:pPr algn="r" rtl="1"/>
            <a:r>
              <a:rPr lang="ar-JO" sz="1600" b="1" dirty="0">
                <a:latin typeface="Simplified Arabic" panose="02020603050405020304" pitchFamily="18" charset="-78"/>
                <a:cs typeface="Simplified Arabic" panose="02020603050405020304" pitchFamily="18" charset="-78"/>
              </a:rPr>
              <a:t>بالإضافة لتنشيط الجسم بصورة عامة وعلاج الإرهاق العصبي والنفسي.</a:t>
            </a:r>
            <a:endParaRPr lang="en-US" sz="1600" b="1" dirty="0">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E206AA7B-2D66-4496-B862-62DC23C76389}"/>
              </a:ext>
            </a:extLst>
          </p:cNvPr>
          <p:cNvPicPr>
            <a:picLocks noChangeAspect="1"/>
          </p:cNvPicPr>
          <p:nvPr/>
        </p:nvPicPr>
        <p:blipFill>
          <a:blip r:embed="rId2"/>
          <a:stretch>
            <a:fillRect/>
          </a:stretch>
        </p:blipFill>
        <p:spPr>
          <a:xfrm>
            <a:off x="1" y="0"/>
            <a:ext cx="4681536" cy="6858000"/>
          </a:xfrm>
          <a:prstGeom prst="rect">
            <a:avLst/>
          </a:prstGeom>
        </p:spPr>
      </p:pic>
    </p:spTree>
    <p:extLst>
      <p:ext uri="{BB962C8B-B14F-4D97-AF65-F5344CB8AC3E}">
        <p14:creationId xmlns:p14="http://schemas.microsoft.com/office/powerpoint/2010/main" val="18441320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3E30-0F03-4E94-B4B9-6D62568B1A71}"/>
              </a:ext>
            </a:extLst>
          </p:cNvPr>
          <p:cNvSpPr>
            <a:spLocks noGrp="1"/>
          </p:cNvSpPr>
          <p:nvPr>
            <p:ph type="title"/>
          </p:nvPr>
        </p:nvSpPr>
        <p:spPr/>
        <p:txBody>
          <a:bodyPr>
            <a:normAutofit/>
          </a:bodyPr>
          <a:lstStyle/>
          <a:p>
            <a:pPr algn="ctr"/>
            <a:r>
              <a:rPr lang="ar-JO" sz="3200" dirty="0">
                <a:latin typeface="Simplified Arabic" panose="02020603050405020304" pitchFamily="18" charset="-78"/>
                <a:cs typeface="Simplified Arabic" panose="02020603050405020304" pitchFamily="18" charset="-78"/>
              </a:rPr>
              <a:t>الأهمية الاقتصادية</a:t>
            </a:r>
            <a:endParaRPr lang="en-US"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23B187D4-EA82-4095-A5B6-15AA94ABB34A}"/>
              </a:ext>
            </a:extLst>
          </p:cNvPr>
          <p:cNvSpPr>
            <a:spLocks noGrp="1"/>
          </p:cNvSpPr>
          <p:nvPr>
            <p:ph idx="1"/>
          </p:nvPr>
        </p:nvSpPr>
        <p:spPr/>
        <p:txBody>
          <a:bodyPr/>
          <a:lstStyle/>
          <a:p>
            <a:pPr algn="r" rtl="1">
              <a:lnSpc>
                <a:spcPct val="200000"/>
              </a:lnSpc>
            </a:pPr>
            <a:r>
              <a:rPr lang="ar-JO" sz="1600" b="1" i="0" dirty="0">
                <a:effectLst/>
                <a:latin typeface="Simplified Arabic" panose="02020603050405020304" pitchFamily="18" charset="-78"/>
                <a:cs typeface="Simplified Arabic" panose="02020603050405020304" pitchFamily="18" charset="-78"/>
              </a:rPr>
              <a:t>تشكل حمامات ماعين محطة هامة على خريطة </a:t>
            </a:r>
            <a:r>
              <a:rPr lang="ar-JO" sz="1600" b="1" i="0" strike="noStrike" dirty="0">
                <a:effectLst/>
                <a:latin typeface="Simplified Arabic" panose="02020603050405020304" pitchFamily="18" charset="-78"/>
                <a:cs typeface="Simplified Arabic" panose="02020603050405020304" pitchFamily="18" charset="-78"/>
              </a:rPr>
              <a:t>السياحة العلاجية </a:t>
            </a:r>
            <a:r>
              <a:rPr lang="ar-JO" sz="1600" b="1" i="0" dirty="0">
                <a:effectLst/>
                <a:latin typeface="Simplified Arabic" panose="02020603050405020304" pitchFamily="18" charset="-78"/>
                <a:cs typeface="Simplified Arabic" panose="02020603050405020304" pitchFamily="18" charset="-78"/>
              </a:rPr>
              <a:t>التي تزدهر خاصة في فصل </a:t>
            </a:r>
            <a:r>
              <a:rPr lang="ar-JO" sz="1600" b="1" i="0" strike="noStrike" dirty="0">
                <a:effectLst/>
                <a:latin typeface="Simplified Arabic" panose="02020603050405020304" pitchFamily="18" charset="-78"/>
                <a:cs typeface="Simplified Arabic" panose="02020603050405020304" pitchFamily="18" charset="-78"/>
              </a:rPr>
              <a:t>الشتاء </a:t>
            </a:r>
            <a:r>
              <a:rPr lang="ar-JO" sz="1600" b="1" i="0" dirty="0">
                <a:effectLst/>
                <a:latin typeface="Simplified Arabic" panose="02020603050405020304" pitchFamily="18" charset="-78"/>
                <a:cs typeface="Simplified Arabic" panose="02020603050405020304" pitchFamily="18" charset="-78"/>
              </a:rPr>
              <a:t>بسبب مناخ المنطقة الدافئ بين الجبال والمياه الساخنة</a:t>
            </a:r>
            <a:r>
              <a:rPr lang="en-US" sz="1600" b="1" i="0" dirty="0">
                <a:effectLst/>
                <a:latin typeface="Simplified Arabic" panose="02020603050405020304" pitchFamily="18" charset="-78"/>
                <a:cs typeface="Simplified Arabic" panose="02020603050405020304" pitchFamily="18" charset="-78"/>
              </a:rPr>
              <a:t>.</a:t>
            </a:r>
          </a:p>
          <a:p>
            <a:pPr algn="r" rtl="1">
              <a:lnSpc>
                <a:spcPct val="200000"/>
              </a:lnSpc>
            </a:pPr>
            <a:r>
              <a:rPr lang="ar-JO" sz="1600" b="1" dirty="0">
                <a:latin typeface="Simplified Arabic" panose="02020603050405020304" pitchFamily="18" charset="-78"/>
                <a:cs typeface="Simplified Arabic" panose="02020603050405020304" pitchFamily="18" charset="-78"/>
              </a:rPr>
              <a:t>يوجد في حمامات ماعين منتجع فندقي من فئة الخمس نجوم بطاقة استيعابية تصل إلى 97 غرفة فندقية</a:t>
            </a:r>
            <a:r>
              <a:rPr lang="en-US" sz="1600" b="1" dirty="0">
                <a:latin typeface="Simplified Arabic" panose="02020603050405020304" pitchFamily="18" charset="-78"/>
                <a:cs typeface="Simplified Arabic" panose="02020603050405020304" pitchFamily="18" charset="-78"/>
              </a:rPr>
              <a:t> .</a:t>
            </a:r>
            <a:r>
              <a:rPr lang="ar-JO" sz="1600" b="1" dirty="0">
                <a:latin typeface="Simplified Arabic" panose="02020603050405020304" pitchFamily="18" charset="-78"/>
                <a:cs typeface="Simplified Arabic" panose="02020603050405020304" pitchFamily="18" charset="-78"/>
              </a:rPr>
              <a:t> </a:t>
            </a:r>
            <a:endParaRPr lang="en-US" sz="1600" b="1" dirty="0">
              <a:latin typeface="Simplified Arabic" panose="02020603050405020304" pitchFamily="18" charset="-78"/>
              <a:cs typeface="Simplified Arabic" panose="02020603050405020304" pitchFamily="18" charset="-78"/>
            </a:endParaRPr>
          </a:p>
          <a:p>
            <a:pPr algn="r" rtl="1">
              <a:lnSpc>
                <a:spcPct val="200000"/>
              </a:lnSpc>
            </a:pPr>
            <a:r>
              <a:rPr lang="ar-JO" sz="1600" b="1" dirty="0">
                <a:latin typeface="Simplified Arabic" panose="02020603050405020304" pitchFamily="18" charset="-78"/>
                <a:cs typeface="Simplified Arabic" panose="02020603050405020304" pitchFamily="18" charset="-78"/>
              </a:rPr>
              <a:t>ويتوفر داخل المنتجع مركز صحي علاجي متكامل</a:t>
            </a:r>
            <a:r>
              <a:rPr lang="en-US" sz="1600" b="1" dirty="0">
                <a:latin typeface="Simplified Arabic" panose="02020603050405020304" pitchFamily="18" charset="-78"/>
                <a:cs typeface="Simplified Arabic" panose="02020603050405020304" pitchFamily="18" charset="-78"/>
              </a:rPr>
              <a:t> </a:t>
            </a:r>
            <a:r>
              <a:rPr lang="ar-JO" sz="1600" b="1" dirty="0">
                <a:latin typeface="Simplified Arabic" panose="02020603050405020304" pitchFamily="18" charset="-78"/>
                <a:cs typeface="Simplified Arabic" panose="02020603050405020304" pitchFamily="18" charset="-78"/>
              </a:rPr>
              <a:t>متخصص بالصحة العلاجية</a:t>
            </a:r>
            <a:r>
              <a:rPr lang="en-US" sz="1600" b="1" dirty="0">
                <a:latin typeface="Simplified Arabic" panose="02020603050405020304" pitchFamily="18" charset="-78"/>
                <a:cs typeface="Simplified Arabic" panose="02020603050405020304" pitchFamily="18" charset="-78"/>
              </a:rPr>
              <a:t>.</a:t>
            </a:r>
          </a:p>
          <a:p>
            <a:pPr algn="r" rtl="1"/>
            <a:endParaRPr lang="en-US" dirty="0"/>
          </a:p>
        </p:txBody>
      </p:sp>
      <p:pic>
        <p:nvPicPr>
          <p:cNvPr id="5" name="Picture 4">
            <a:extLst>
              <a:ext uri="{FF2B5EF4-FFF2-40B4-BE49-F238E27FC236}">
                <a16:creationId xmlns:a16="http://schemas.microsoft.com/office/drawing/2014/main" id="{DB893237-99D0-45F0-8ADD-EF0AFD62F166}"/>
              </a:ext>
            </a:extLst>
          </p:cNvPr>
          <p:cNvPicPr>
            <a:picLocks noChangeAspect="1"/>
          </p:cNvPicPr>
          <p:nvPr/>
        </p:nvPicPr>
        <p:blipFill>
          <a:blip r:embed="rId2"/>
          <a:stretch>
            <a:fillRect/>
          </a:stretch>
        </p:blipFill>
        <p:spPr>
          <a:xfrm>
            <a:off x="0" y="4108451"/>
            <a:ext cx="4029977" cy="2749549"/>
          </a:xfrm>
          <a:prstGeom prst="rect">
            <a:avLst/>
          </a:prstGeom>
        </p:spPr>
      </p:pic>
    </p:spTree>
    <p:extLst>
      <p:ext uri="{BB962C8B-B14F-4D97-AF65-F5344CB8AC3E}">
        <p14:creationId xmlns:p14="http://schemas.microsoft.com/office/powerpoint/2010/main" val="15186781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60BB-2E7A-47C3-867D-A9917FD3CC5B}"/>
              </a:ext>
            </a:extLst>
          </p:cNvPr>
          <p:cNvSpPr>
            <a:spLocks noGrp="1"/>
          </p:cNvSpPr>
          <p:nvPr>
            <p:ph type="title"/>
          </p:nvPr>
        </p:nvSpPr>
        <p:spPr>
          <a:xfrm>
            <a:off x="913774" y="756630"/>
            <a:ext cx="10364451" cy="1596177"/>
          </a:xfrm>
        </p:spPr>
        <p:txBody>
          <a:bodyPr/>
          <a:lstStyle/>
          <a:p>
            <a:r>
              <a:rPr lang="ar-JO" dirty="0"/>
              <a:t>فيديو عن طرق للترويج عن حمامات ماعين </a:t>
            </a:r>
            <a:endParaRPr lang="en-US" dirty="0"/>
          </a:p>
        </p:txBody>
      </p:sp>
      <p:pic>
        <p:nvPicPr>
          <p:cNvPr id="7" name="VID-20230530-WA0009 (1)">
            <a:hlinkClick r:id="" action="ppaction://media"/>
            <a:extLst>
              <a:ext uri="{FF2B5EF4-FFF2-40B4-BE49-F238E27FC236}">
                <a16:creationId xmlns:a16="http://schemas.microsoft.com/office/drawing/2014/main" id="{7CE1295C-59C6-4D4A-BEC6-6483E3FC6B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43475" y="2366963"/>
            <a:ext cx="2343150" cy="3424237"/>
          </a:xfrm>
        </p:spPr>
      </p:pic>
    </p:spTree>
    <p:extLst>
      <p:ext uri="{BB962C8B-B14F-4D97-AF65-F5344CB8AC3E}">
        <p14:creationId xmlns:p14="http://schemas.microsoft.com/office/powerpoint/2010/main" val="9790646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301</TotalTime>
  <Words>321</Words>
  <Application>Microsoft Office PowerPoint</Application>
  <PresentationFormat>Widescreen</PresentationFormat>
  <Paragraphs>30</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Simplified Arabic</vt:lpstr>
      <vt:lpstr>Tw Cen MT</vt:lpstr>
      <vt:lpstr>Droplet</vt:lpstr>
      <vt:lpstr>حمامات ماعين</vt:lpstr>
      <vt:lpstr>PowerPoint Presentation</vt:lpstr>
      <vt:lpstr>تاريخ حمامات ماعين </vt:lpstr>
      <vt:lpstr>موقع حمامات ماعين</vt:lpstr>
      <vt:lpstr>طبيعتها الجغرافية و خصائص مياهها </vt:lpstr>
      <vt:lpstr>فوائدها العلاجية </vt:lpstr>
      <vt:lpstr>الأهمية الاقتصادية</vt:lpstr>
      <vt:lpstr>فيديو عن طرق للترويج عن حمامات ماعين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حمامات ماعين</dc:title>
  <dc:creator>Rawan Herbawi</dc:creator>
  <cp:lastModifiedBy>Rawan Herbawi</cp:lastModifiedBy>
  <cp:revision>19</cp:revision>
  <dcterms:created xsi:type="dcterms:W3CDTF">2023-05-18T06:07:26Z</dcterms:created>
  <dcterms:modified xsi:type="dcterms:W3CDTF">2023-05-30T09:41:21Z</dcterms:modified>
</cp:coreProperties>
</file>