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8A13F-7899-8C13-B65D-9EB3A88A99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388A64-3DB4-9BFC-7FA0-29977B5DA6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CD8C43-54C0-994E-4BD0-EDBA36A2B3BB}"/>
              </a:ext>
            </a:extLst>
          </p:cNvPr>
          <p:cNvSpPr>
            <a:spLocks noGrp="1"/>
          </p:cNvSpPr>
          <p:nvPr>
            <p:ph type="dt" sz="half" idx="10"/>
          </p:nvPr>
        </p:nvSpPr>
        <p:spPr/>
        <p:txBody>
          <a:bodyPr/>
          <a:lstStyle/>
          <a:p>
            <a:fld id="{CEC27E65-5724-8142-ABDA-6E8A497F9809}" type="datetimeFigureOut">
              <a:rPr lang="en-US" smtClean="0"/>
              <a:t>5/29/23</a:t>
            </a:fld>
            <a:endParaRPr lang="en-US"/>
          </a:p>
        </p:txBody>
      </p:sp>
      <p:sp>
        <p:nvSpPr>
          <p:cNvPr id="5" name="Footer Placeholder 4">
            <a:extLst>
              <a:ext uri="{FF2B5EF4-FFF2-40B4-BE49-F238E27FC236}">
                <a16:creationId xmlns:a16="http://schemas.microsoft.com/office/drawing/2014/main" id="{912853C5-8526-0900-1605-56A23998ED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FD8385-8349-3679-12C1-F40FE9588626}"/>
              </a:ext>
            </a:extLst>
          </p:cNvPr>
          <p:cNvSpPr>
            <a:spLocks noGrp="1"/>
          </p:cNvSpPr>
          <p:nvPr>
            <p:ph type="sldNum" sz="quarter" idx="12"/>
          </p:nvPr>
        </p:nvSpPr>
        <p:spPr/>
        <p:txBody>
          <a:bodyPr/>
          <a:lstStyle/>
          <a:p>
            <a:fld id="{5AB04223-D092-1B4A-BC4B-BB5DB42261A6}" type="slidenum">
              <a:rPr lang="en-US" smtClean="0"/>
              <a:t>‹#›</a:t>
            </a:fld>
            <a:endParaRPr lang="en-US"/>
          </a:p>
        </p:txBody>
      </p:sp>
    </p:spTree>
    <p:extLst>
      <p:ext uri="{BB962C8B-B14F-4D97-AF65-F5344CB8AC3E}">
        <p14:creationId xmlns:p14="http://schemas.microsoft.com/office/powerpoint/2010/main" val="1252092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D405A-751A-A631-6D24-09BD08DCAC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1F76B1-C960-94DE-6FB9-E8FE393D38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962CB-2853-B2B5-D1B7-1CA8C56C6F5A}"/>
              </a:ext>
            </a:extLst>
          </p:cNvPr>
          <p:cNvSpPr>
            <a:spLocks noGrp="1"/>
          </p:cNvSpPr>
          <p:nvPr>
            <p:ph type="dt" sz="half" idx="10"/>
          </p:nvPr>
        </p:nvSpPr>
        <p:spPr/>
        <p:txBody>
          <a:bodyPr/>
          <a:lstStyle/>
          <a:p>
            <a:fld id="{CEC27E65-5724-8142-ABDA-6E8A497F9809}" type="datetimeFigureOut">
              <a:rPr lang="en-US" smtClean="0"/>
              <a:t>5/29/23</a:t>
            </a:fld>
            <a:endParaRPr lang="en-US"/>
          </a:p>
        </p:txBody>
      </p:sp>
      <p:sp>
        <p:nvSpPr>
          <p:cNvPr id="5" name="Footer Placeholder 4">
            <a:extLst>
              <a:ext uri="{FF2B5EF4-FFF2-40B4-BE49-F238E27FC236}">
                <a16:creationId xmlns:a16="http://schemas.microsoft.com/office/drawing/2014/main" id="{64D1D636-ABC7-3C37-D239-36BAE705EE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C8DC65-9F15-2969-1D62-3C7631E5EC93}"/>
              </a:ext>
            </a:extLst>
          </p:cNvPr>
          <p:cNvSpPr>
            <a:spLocks noGrp="1"/>
          </p:cNvSpPr>
          <p:nvPr>
            <p:ph type="sldNum" sz="quarter" idx="12"/>
          </p:nvPr>
        </p:nvSpPr>
        <p:spPr/>
        <p:txBody>
          <a:bodyPr/>
          <a:lstStyle/>
          <a:p>
            <a:fld id="{5AB04223-D092-1B4A-BC4B-BB5DB42261A6}" type="slidenum">
              <a:rPr lang="en-US" smtClean="0"/>
              <a:t>‹#›</a:t>
            </a:fld>
            <a:endParaRPr lang="en-US"/>
          </a:p>
        </p:txBody>
      </p:sp>
    </p:spTree>
    <p:extLst>
      <p:ext uri="{BB962C8B-B14F-4D97-AF65-F5344CB8AC3E}">
        <p14:creationId xmlns:p14="http://schemas.microsoft.com/office/powerpoint/2010/main" val="1698719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D393E-4D50-485C-B628-621CB70623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27A227-E634-DCED-9375-C8E89761A5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920003-6C07-2794-796E-B4E69368D1F2}"/>
              </a:ext>
            </a:extLst>
          </p:cNvPr>
          <p:cNvSpPr>
            <a:spLocks noGrp="1"/>
          </p:cNvSpPr>
          <p:nvPr>
            <p:ph type="dt" sz="half" idx="10"/>
          </p:nvPr>
        </p:nvSpPr>
        <p:spPr/>
        <p:txBody>
          <a:bodyPr/>
          <a:lstStyle/>
          <a:p>
            <a:fld id="{CEC27E65-5724-8142-ABDA-6E8A497F9809}" type="datetimeFigureOut">
              <a:rPr lang="en-US" smtClean="0"/>
              <a:t>5/29/23</a:t>
            </a:fld>
            <a:endParaRPr lang="en-US"/>
          </a:p>
        </p:txBody>
      </p:sp>
      <p:sp>
        <p:nvSpPr>
          <p:cNvPr id="5" name="Footer Placeholder 4">
            <a:extLst>
              <a:ext uri="{FF2B5EF4-FFF2-40B4-BE49-F238E27FC236}">
                <a16:creationId xmlns:a16="http://schemas.microsoft.com/office/drawing/2014/main" id="{37521E2B-03D0-0CBB-5CE8-85BC4CA6E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CF8E71-C995-5175-BADF-9FDFF2A0059C}"/>
              </a:ext>
            </a:extLst>
          </p:cNvPr>
          <p:cNvSpPr>
            <a:spLocks noGrp="1"/>
          </p:cNvSpPr>
          <p:nvPr>
            <p:ph type="sldNum" sz="quarter" idx="12"/>
          </p:nvPr>
        </p:nvSpPr>
        <p:spPr/>
        <p:txBody>
          <a:bodyPr/>
          <a:lstStyle/>
          <a:p>
            <a:fld id="{5AB04223-D092-1B4A-BC4B-BB5DB42261A6}" type="slidenum">
              <a:rPr lang="en-US" smtClean="0"/>
              <a:t>‹#›</a:t>
            </a:fld>
            <a:endParaRPr lang="en-US"/>
          </a:p>
        </p:txBody>
      </p:sp>
    </p:spTree>
    <p:extLst>
      <p:ext uri="{BB962C8B-B14F-4D97-AF65-F5344CB8AC3E}">
        <p14:creationId xmlns:p14="http://schemas.microsoft.com/office/powerpoint/2010/main" val="1921468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CBBD7-B670-3F85-21CE-4BDC941188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86AD2A-F81C-C248-6841-2508AF57E6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14230F-ECC2-AE18-350E-CEB5DAB5DFE0}"/>
              </a:ext>
            </a:extLst>
          </p:cNvPr>
          <p:cNvSpPr>
            <a:spLocks noGrp="1"/>
          </p:cNvSpPr>
          <p:nvPr>
            <p:ph type="dt" sz="half" idx="10"/>
          </p:nvPr>
        </p:nvSpPr>
        <p:spPr/>
        <p:txBody>
          <a:bodyPr/>
          <a:lstStyle/>
          <a:p>
            <a:fld id="{CEC27E65-5724-8142-ABDA-6E8A497F9809}" type="datetimeFigureOut">
              <a:rPr lang="en-US" smtClean="0"/>
              <a:t>5/29/23</a:t>
            </a:fld>
            <a:endParaRPr lang="en-US"/>
          </a:p>
        </p:txBody>
      </p:sp>
      <p:sp>
        <p:nvSpPr>
          <p:cNvPr id="5" name="Footer Placeholder 4">
            <a:extLst>
              <a:ext uri="{FF2B5EF4-FFF2-40B4-BE49-F238E27FC236}">
                <a16:creationId xmlns:a16="http://schemas.microsoft.com/office/drawing/2014/main" id="{53AA48CA-B833-DD00-E49B-8ED059AAD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24BC9-8077-2D10-2EA8-8E403B9B6B3B}"/>
              </a:ext>
            </a:extLst>
          </p:cNvPr>
          <p:cNvSpPr>
            <a:spLocks noGrp="1"/>
          </p:cNvSpPr>
          <p:nvPr>
            <p:ph type="sldNum" sz="quarter" idx="12"/>
          </p:nvPr>
        </p:nvSpPr>
        <p:spPr/>
        <p:txBody>
          <a:bodyPr/>
          <a:lstStyle/>
          <a:p>
            <a:fld id="{5AB04223-D092-1B4A-BC4B-BB5DB42261A6}" type="slidenum">
              <a:rPr lang="en-US" smtClean="0"/>
              <a:t>‹#›</a:t>
            </a:fld>
            <a:endParaRPr lang="en-US"/>
          </a:p>
        </p:txBody>
      </p:sp>
    </p:spTree>
    <p:extLst>
      <p:ext uri="{BB962C8B-B14F-4D97-AF65-F5344CB8AC3E}">
        <p14:creationId xmlns:p14="http://schemas.microsoft.com/office/powerpoint/2010/main" val="416347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9F22-DFC8-D511-A1F6-A0AF944A24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EA4417-71DC-A6EA-24DE-D7A7798B88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F1278E-2853-7489-8951-6CDD57290D21}"/>
              </a:ext>
            </a:extLst>
          </p:cNvPr>
          <p:cNvSpPr>
            <a:spLocks noGrp="1"/>
          </p:cNvSpPr>
          <p:nvPr>
            <p:ph type="dt" sz="half" idx="10"/>
          </p:nvPr>
        </p:nvSpPr>
        <p:spPr/>
        <p:txBody>
          <a:bodyPr/>
          <a:lstStyle/>
          <a:p>
            <a:fld id="{CEC27E65-5724-8142-ABDA-6E8A497F9809}" type="datetimeFigureOut">
              <a:rPr lang="en-US" smtClean="0"/>
              <a:t>5/29/23</a:t>
            </a:fld>
            <a:endParaRPr lang="en-US"/>
          </a:p>
        </p:txBody>
      </p:sp>
      <p:sp>
        <p:nvSpPr>
          <p:cNvPr id="5" name="Footer Placeholder 4">
            <a:extLst>
              <a:ext uri="{FF2B5EF4-FFF2-40B4-BE49-F238E27FC236}">
                <a16:creationId xmlns:a16="http://schemas.microsoft.com/office/drawing/2014/main" id="{EEB369AA-2069-4006-3438-878CE5C90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23DFA4-502E-D60A-E1A3-D41B6B78C227}"/>
              </a:ext>
            </a:extLst>
          </p:cNvPr>
          <p:cNvSpPr>
            <a:spLocks noGrp="1"/>
          </p:cNvSpPr>
          <p:nvPr>
            <p:ph type="sldNum" sz="quarter" idx="12"/>
          </p:nvPr>
        </p:nvSpPr>
        <p:spPr/>
        <p:txBody>
          <a:bodyPr/>
          <a:lstStyle/>
          <a:p>
            <a:fld id="{5AB04223-D092-1B4A-BC4B-BB5DB42261A6}" type="slidenum">
              <a:rPr lang="en-US" smtClean="0"/>
              <a:t>‹#›</a:t>
            </a:fld>
            <a:endParaRPr lang="en-US"/>
          </a:p>
        </p:txBody>
      </p:sp>
    </p:spTree>
    <p:extLst>
      <p:ext uri="{BB962C8B-B14F-4D97-AF65-F5344CB8AC3E}">
        <p14:creationId xmlns:p14="http://schemas.microsoft.com/office/powerpoint/2010/main" val="2563965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0B4F0-25C4-80CC-897C-8A8780A9D3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417709-18C8-BE10-C35F-E1A2EADACE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5B04ED-D235-CB50-BED9-D60579D9AE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433C5B-CF33-42A9-3178-92232BF3CA4A}"/>
              </a:ext>
            </a:extLst>
          </p:cNvPr>
          <p:cNvSpPr>
            <a:spLocks noGrp="1"/>
          </p:cNvSpPr>
          <p:nvPr>
            <p:ph type="dt" sz="half" idx="10"/>
          </p:nvPr>
        </p:nvSpPr>
        <p:spPr/>
        <p:txBody>
          <a:bodyPr/>
          <a:lstStyle/>
          <a:p>
            <a:fld id="{CEC27E65-5724-8142-ABDA-6E8A497F9809}" type="datetimeFigureOut">
              <a:rPr lang="en-US" smtClean="0"/>
              <a:t>5/29/23</a:t>
            </a:fld>
            <a:endParaRPr lang="en-US"/>
          </a:p>
        </p:txBody>
      </p:sp>
      <p:sp>
        <p:nvSpPr>
          <p:cNvPr id="6" name="Footer Placeholder 5">
            <a:extLst>
              <a:ext uri="{FF2B5EF4-FFF2-40B4-BE49-F238E27FC236}">
                <a16:creationId xmlns:a16="http://schemas.microsoft.com/office/drawing/2014/main" id="{1050388F-8436-7479-7619-E0FE58E4B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519898-A3BF-D5A7-8588-30EB20A70E46}"/>
              </a:ext>
            </a:extLst>
          </p:cNvPr>
          <p:cNvSpPr>
            <a:spLocks noGrp="1"/>
          </p:cNvSpPr>
          <p:nvPr>
            <p:ph type="sldNum" sz="quarter" idx="12"/>
          </p:nvPr>
        </p:nvSpPr>
        <p:spPr/>
        <p:txBody>
          <a:bodyPr/>
          <a:lstStyle/>
          <a:p>
            <a:fld id="{5AB04223-D092-1B4A-BC4B-BB5DB42261A6}" type="slidenum">
              <a:rPr lang="en-US" smtClean="0"/>
              <a:t>‹#›</a:t>
            </a:fld>
            <a:endParaRPr lang="en-US"/>
          </a:p>
        </p:txBody>
      </p:sp>
    </p:spTree>
    <p:extLst>
      <p:ext uri="{BB962C8B-B14F-4D97-AF65-F5344CB8AC3E}">
        <p14:creationId xmlns:p14="http://schemas.microsoft.com/office/powerpoint/2010/main" val="23038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6789-900E-5ADC-8F56-1A2DCAB2C0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8502B5-B389-BF41-06B7-BE5BE8DC16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94FE6E-1CE6-9430-10B0-6620881D85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AB0318-7FAE-DAC6-54EC-7601093D12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974320-76D8-ECD7-CF1D-653DB013EE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531F7C-C366-C33C-9EB4-54B2755B008D}"/>
              </a:ext>
            </a:extLst>
          </p:cNvPr>
          <p:cNvSpPr>
            <a:spLocks noGrp="1"/>
          </p:cNvSpPr>
          <p:nvPr>
            <p:ph type="dt" sz="half" idx="10"/>
          </p:nvPr>
        </p:nvSpPr>
        <p:spPr/>
        <p:txBody>
          <a:bodyPr/>
          <a:lstStyle/>
          <a:p>
            <a:fld id="{CEC27E65-5724-8142-ABDA-6E8A497F9809}" type="datetimeFigureOut">
              <a:rPr lang="en-US" smtClean="0"/>
              <a:t>5/29/23</a:t>
            </a:fld>
            <a:endParaRPr lang="en-US"/>
          </a:p>
        </p:txBody>
      </p:sp>
      <p:sp>
        <p:nvSpPr>
          <p:cNvPr id="8" name="Footer Placeholder 7">
            <a:extLst>
              <a:ext uri="{FF2B5EF4-FFF2-40B4-BE49-F238E27FC236}">
                <a16:creationId xmlns:a16="http://schemas.microsoft.com/office/drawing/2014/main" id="{CCBE7F62-DEEC-317E-2C8B-F0B67A7C6C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B44716-DB36-3CCE-E075-1D08B7F3D561}"/>
              </a:ext>
            </a:extLst>
          </p:cNvPr>
          <p:cNvSpPr>
            <a:spLocks noGrp="1"/>
          </p:cNvSpPr>
          <p:nvPr>
            <p:ph type="sldNum" sz="quarter" idx="12"/>
          </p:nvPr>
        </p:nvSpPr>
        <p:spPr/>
        <p:txBody>
          <a:bodyPr/>
          <a:lstStyle/>
          <a:p>
            <a:fld id="{5AB04223-D092-1B4A-BC4B-BB5DB42261A6}" type="slidenum">
              <a:rPr lang="en-US" smtClean="0"/>
              <a:t>‹#›</a:t>
            </a:fld>
            <a:endParaRPr lang="en-US"/>
          </a:p>
        </p:txBody>
      </p:sp>
    </p:spTree>
    <p:extLst>
      <p:ext uri="{BB962C8B-B14F-4D97-AF65-F5344CB8AC3E}">
        <p14:creationId xmlns:p14="http://schemas.microsoft.com/office/powerpoint/2010/main" val="3445024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232E2-C7FA-EB10-71AE-7ADA1D6E94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721ED8-A3B7-4551-B63D-C0A6FA4E55C3}"/>
              </a:ext>
            </a:extLst>
          </p:cNvPr>
          <p:cNvSpPr>
            <a:spLocks noGrp="1"/>
          </p:cNvSpPr>
          <p:nvPr>
            <p:ph type="dt" sz="half" idx="10"/>
          </p:nvPr>
        </p:nvSpPr>
        <p:spPr/>
        <p:txBody>
          <a:bodyPr/>
          <a:lstStyle/>
          <a:p>
            <a:fld id="{CEC27E65-5724-8142-ABDA-6E8A497F9809}" type="datetimeFigureOut">
              <a:rPr lang="en-US" smtClean="0"/>
              <a:t>5/29/23</a:t>
            </a:fld>
            <a:endParaRPr lang="en-US"/>
          </a:p>
        </p:txBody>
      </p:sp>
      <p:sp>
        <p:nvSpPr>
          <p:cNvPr id="4" name="Footer Placeholder 3">
            <a:extLst>
              <a:ext uri="{FF2B5EF4-FFF2-40B4-BE49-F238E27FC236}">
                <a16:creationId xmlns:a16="http://schemas.microsoft.com/office/drawing/2014/main" id="{D6F48C5B-B7BF-512E-60E6-2F82955001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244402-F8E9-23C6-3120-C8BD2768268A}"/>
              </a:ext>
            </a:extLst>
          </p:cNvPr>
          <p:cNvSpPr>
            <a:spLocks noGrp="1"/>
          </p:cNvSpPr>
          <p:nvPr>
            <p:ph type="sldNum" sz="quarter" idx="12"/>
          </p:nvPr>
        </p:nvSpPr>
        <p:spPr/>
        <p:txBody>
          <a:bodyPr/>
          <a:lstStyle/>
          <a:p>
            <a:fld id="{5AB04223-D092-1B4A-BC4B-BB5DB42261A6}" type="slidenum">
              <a:rPr lang="en-US" smtClean="0"/>
              <a:t>‹#›</a:t>
            </a:fld>
            <a:endParaRPr lang="en-US"/>
          </a:p>
        </p:txBody>
      </p:sp>
    </p:spTree>
    <p:extLst>
      <p:ext uri="{BB962C8B-B14F-4D97-AF65-F5344CB8AC3E}">
        <p14:creationId xmlns:p14="http://schemas.microsoft.com/office/powerpoint/2010/main" val="853183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137D45-3A73-7F8A-DD31-68E7DEBD0AD1}"/>
              </a:ext>
            </a:extLst>
          </p:cNvPr>
          <p:cNvSpPr>
            <a:spLocks noGrp="1"/>
          </p:cNvSpPr>
          <p:nvPr>
            <p:ph type="dt" sz="half" idx="10"/>
          </p:nvPr>
        </p:nvSpPr>
        <p:spPr/>
        <p:txBody>
          <a:bodyPr/>
          <a:lstStyle/>
          <a:p>
            <a:fld id="{CEC27E65-5724-8142-ABDA-6E8A497F9809}" type="datetimeFigureOut">
              <a:rPr lang="en-US" smtClean="0"/>
              <a:t>5/29/23</a:t>
            </a:fld>
            <a:endParaRPr lang="en-US"/>
          </a:p>
        </p:txBody>
      </p:sp>
      <p:sp>
        <p:nvSpPr>
          <p:cNvPr id="3" name="Footer Placeholder 2">
            <a:extLst>
              <a:ext uri="{FF2B5EF4-FFF2-40B4-BE49-F238E27FC236}">
                <a16:creationId xmlns:a16="http://schemas.microsoft.com/office/drawing/2014/main" id="{8598D7A0-1282-505A-E44F-9E931AEE1F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9DC323-F33D-2000-FBBC-6FC15C6DC12C}"/>
              </a:ext>
            </a:extLst>
          </p:cNvPr>
          <p:cNvSpPr>
            <a:spLocks noGrp="1"/>
          </p:cNvSpPr>
          <p:nvPr>
            <p:ph type="sldNum" sz="quarter" idx="12"/>
          </p:nvPr>
        </p:nvSpPr>
        <p:spPr/>
        <p:txBody>
          <a:bodyPr/>
          <a:lstStyle/>
          <a:p>
            <a:fld id="{5AB04223-D092-1B4A-BC4B-BB5DB42261A6}" type="slidenum">
              <a:rPr lang="en-US" smtClean="0"/>
              <a:t>‹#›</a:t>
            </a:fld>
            <a:endParaRPr lang="en-US"/>
          </a:p>
        </p:txBody>
      </p:sp>
    </p:spTree>
    <p:extLst>
      <p:ext uri="{BB962C8B-B14F-4D97-AF65-F5344CB8AC3E}">
        <p14:creationId xmlns:p14="http://schemas.microsoft.com/office/powerpoint/2010/main" val="1041304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A1C8B-37EE-E9AC-7399-B6C068F1A9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4F22D8-7725-D59B-D3A5-27BF7F9D42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23ED8C-B0C4-CA1D-DF70-424861245C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3B3ACB-4DE6-E3B8-BE79-D39A5D884B9D}"/>
              </a:ext>
            </a:extLst>
          </p:cNvPr>
          <p:cNvSpPr>
            <a:spLocks noGrp="1"/>
          </p:cNvSpPr>
          <p:nvPr>
            <p:ph type="dt" sz="half" idx="10"/>
          </p:nvPr>
        </p:nvSpPr>
        <p:spPr/>
        <p:txBody>
          <a:bodyPr/>
          <a:lstStyle/>
          <a:p>
            <a:fld id="{CEC27E65-5724-8142-ABDA-6E8A497F9809}" type="datetimeFigureOut">
              <a:rPr lang="en-US" smtClean="0"/>
              <a:t>5/29/23</a:t>
            </a:fld>
            <a:endParaRPr lang="en-US"/>
          </a:p>
        </p:txBody>
      </p:sp>
      <p:sp>
        <p:nvSpPr>
          <p:cNvPr id="6" name="Footer Placeholder 5">
            <a:extLst>
              <a:ext uri="{FF2B5EF4-FFF2-40B4-BE49-F238E27FC236}">
                <a16:creationId xmlns:a16="http://schemas.microsoft.com/office/drawing/2014/main" id="{B9B27F77-C4D4-EFC1-FDCC-E15E89E115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82AF18-CD96-DF67-4530-6892BDB6DAF7}"/>
              </a:ext>
            </a:extLst>
          </p:cNvPr>
          <p:cNvSpPr>
            <a:spLocks noGrp="1"/>
          </p:cNvSpPr>
          <p:nvPr>
            <p:ph type="sldNum" sz="quarter" idx="12"/>
          </p:nvPr>
        </p:nvSpPr>
        <p:spPr/>
        <p:txBody>
          <a:bodyPr/>
          <a:lstStyle/>
          <a:p>
            <a:fld id="{5AB04223-D092-1B4A-BC4B-BB5DB42261A6}" type="slidenum">
              <a:rPr lang="en-US" smtClean="0"/>
              <a:t>‹#›</a:t>
            </a:fld>
            <a:endParaRPr lang="en-US"/>
          </a:p>
        </p:txBody>
      </p:sp>
    </p:spTree>
    <p:extLst>
      <p:ext uri="{BB962C8B-B14F-4D97-AF65-F5344CB8AC3E}">
        <p14:creationId xmlns:p14="http://schemas.microsoft.com/office/powerpoint/2010/main" val="1050661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9ABC-F387-61F7-F9D2-6039F5E002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3AAB8-5451-C0DA-CB9B-2F8E1D34B2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73C1A4-86D4-9DC1-6B11-1A19537C0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E045CA-AAFB-8B44-9F3E-5C0583896B1A}"/>
              </a:ext>
            </a:extLst>
          </p:cNvPr>
          <p:cNvSpPr>
            <a:spLocks noGrp="1"/>
          </p:cNvSpPr>
          <p:nvPr>
            <p:ph type="dt" sz="half" idx="10"/>
          </p:nvPr>
        </p:nvSpPr>
        <p:spPr/>
        <p:txBody>
          <a:bodyPr/>
          <a:lstStyle/>
          <a:p>
            <a:fld id="{CEC27E65-5724-8142-ABDA-6E8A497F9809}" type="datetimeFigureOut">
              <a:rPr lang="en-US" smtClean="0"/>
              <a:t>5/29/23</a:t>
            </a:fld>
            <a:endParaRPr lang="en-US"/>
          </a:p>
        </p:txBody>
      </p:sp>
      <p:sp>
        <p:nvSpPr>
          <p:cNvPr id="6" name="Footer Placeholder 5">
            <a:extLst>
              <a:ext uri="{FF2B5EF4-FFF2-40B4-BE49-F238E27FC236}">
                <a16:creationId xmlns:a16="http://schemas.microsoft.com/office/drawing/2014/main" id="{48845DC4-76A6-9270-4A4A-823C439132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505B67-2248-2636-679A-F12339298801}"/>
              </a:ext>
            </a:extLst>
          </p:cNvPr>
          <p:cNvSpPr>
            <a:spLocks noGrp="1"/>
          </p:cNvSpPr>
          <p:nvPr>
            <p:ph type="sldNum" sz="quarter" idx="12"/>
          </p:nvPr>
        </p:nvSpPr>
        <p:spPr/>
        <p:txBody>
          <a:bodyPr/>
          <a:lstStyle/>
          <a:p>
            <a:fld id="{5AB04223-D092-1B4A-BC4B-BB5DB42261A6}" type="slidenum">
              <a:rPr lang="en-US" smtClean="0"/>
              <a:t>‹#›</a:t>
            </a:fld>
            <a:endParaRPr lang="en-US"/>
          </a:p>
        </p:txBody>
      </p:sp>
    </p:spTree>
    <p:extLst>
      <p:ext uri="{BB962C8B-B14F-4D97-AF65-F5344CB8AC3E}">
        <p14:creationId xmlns:p14="http://schemas.microsoft.com/office/powerpoint/2010/main" val="529865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DEED94-4FB4-60F5-47A3-67B14B34F8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E5CE8A-25ED-4EED-749D-8C35823548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DE6146-4B4C-076F-CDB7-AD123450D5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C27E65-5724-8142-ABDA-6E8A497F9809}" type="datetimeFigureOut">
              <a:rPr lang="en-US" smtClean="0"/>
              <a:t>5/29/23</a:t>
            </a:fld>
            <a:endParaRPr lang="en-US"/>
          </a:p>
        </p:txBody>
      </p:sp>
      <p:sp>
        <p:nvSpPr>
          <p:cNvPr id="5" name="Footer Placeholder 4">
            <a:extLst>
              <a:ext uri="{FF2B5EF4-FFF2-40B4-BE49-F238E27FC236}">
                <a16:creationId xmlns:a16="http://schemas.microsoft.com/office/drawing/2014/main" id="{54110CD0-07B6-AFE3-255B-27E28A927B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F0F6FC-8321-3106-FD8B-7C782ADDCC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B04223-D092-1B4A-BC4B-BB5DB42261A6}" type="slidenum">
              <a:rPr lang="en-US" smtClean="0"/>
              <a:t>‹#›</a:t>
            </a:fld>
            <a:endParaRPr lang="en-US"/>
          </a:p>
        </p:txBody>
      </p:sp>
    </p:spTree>
    <p:extLst>
      <p:ext uri="{BB962C8B-B14F-4D97-AF65-F5344CB8AC3E}">
        <p14:creationId xmlns:p14="http://schemas.microsoft.com/office/powerpoint/2010/main" val="648391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ar.m.wikipedia.org/wiki/%D9%83%D8%A7%D9%84%D8%B3%D9%8A%D9%88%D9%85" TargetMode="External"/><Relationship Id="rId7" Type="http://schemas.openxmlformats.org/officeDocument/2006/relationships/hyperlink" Target="https://ar.m.wikipedia.org/wiki/%D8%AB%D9%86%D8%A7%D8%A6%D9%8A_%D8%A3%D9%83%D8%B3%D9%8A%D8%AF_%D8%A7%D9%84%D9%83%D8%B1%D8%A8%D9%88%D9%86" TargetMode="External"/><Relationship Id="rId2" Type="http://schemas.openxmlformats.org/officeDocument/2006/relationships/hyperlink" Target="https://ar.m.wikipedia.org/wiki/%D8%B5%D9%88%D8%AF%D9%8A%D9%88%D9%85" TargetMode="External"/><Relationship Id="rId1" Type="http://schemas.openxmlformats.org/officeDocument/2006/relationships/slideLayout" Target="../slideLayouts/slideLayout2.xml"/><Relationship Id="rId6" Type="http://schemas.openxmlformats.org/officeDocument/2006/relationships/hyperlink" Target="https://ar.m.wikipedia.org/wiki/%D9%83%D8%A8%D8%B1%D9%8A%D8%AA%D9%8A%D8%AF_%D8%A7%D9%84%D9%87%D9%8A%D8%AF%D8%B1%D9%88%D8%AC%D9%8A%D9%86" TargetMode="External"/><Relationship Id="rId5" Type="http://schemas.openxmlformats.org/officeDocument/2006/relationships/hyperlink" Target="https://ar.m.wikipedia.org/wiki/%D8%B1%D8%A7%D8%AF%D9%88%D9%86" TargetMode="External"/><Relationship Id="rId4" Type="http://schemas.openxmlformats.org/officeDocument/2006/relationships/hyperlink" Target="https://ar.m.wikipedia.org/wiki/%D9%83%D9%84%D9%88%D8%B1%D9%8A%D8%AF"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CC4A6-A606-8010-65A8-0EA42B20BC6A}"/>
              </a:ext>
            </a:extLst>
          </p:cNvPr>
          <p:cNvSpPr>
            <a:spLocks noGrp="1"/>
          </p:cNvSpPr>
          <p:nvPr>
            <p:ph type="ctrTitle"/>
          </p:nvPr>
        </p:nvSpPr>
        <p:spPr/>
        <p:txBody>
          <a:bodyPr>
            <a:normAutofit/>
          </a:bodyPr>
          <a:lstStyle/>
          <a:p>
            <a:r>
              <a:rPr lang="ar-SA" sz="2700" dirty="0">
                <a:latin typeface="Simplified Arabic" panose="02020603050405020304" pitchFamily="18" charset="-78"/>
                <a:cs typeface="Simplified Arabic" panose="02020603050405020304" pitchFamily="18" charset="-78"/>
              </a:rPr>
              <a:t>معلم سياحي في الاردن</a:t>
            </a:r>
            <a:endParaRPr lang="en-US" sz="2700" dirty="0">
              <a:latin typeface="Simplified Arabic" panose="02020603050405020304" pitchFamily="18" charset="-78"/>
              <a:cs typeface="Simplified Arabic" panose="02020603050405020304" pitchFamily="18" charset="-78"/>
            </a:endParaRPr>
          </a:p>
        </p:txBody>
      </p:sp>
      <p:sp>
        <p:nvSpPr>
          <p:cNvPr id="3" name="Subtitle 2">
            <a:extLst>
              <a:ext uri="{FF2B5EF4-FFF2-40B4-BE49-F238E27FC236}">
                <a16:creationId xmlns:a16="http://schemas.microsoft.com/office/drawing/2014/main" id="{9FCD443B-73D6-7F4A-4E87-895863F7B587}"/>
              </a:ext>
            </a:extLst>
          </p:cNvPr>
          <p:cNvSpPr>
            <a:spLocks noGrp="1"/>
          </p:cNvSpPr>
          <p:nvPr>
            <p:ph type="subTitle" idx="1"/>
          </p:nvPr>
        </p:nvSpPr>
        <p:spPr/>
        <p:txBody>
          <a:bodyPr>
            <a:normAutofit/>
          </a:bodyPr>
          <a:lstStyle/>
          <a:p>
            <a:r>
              <a:rPr lang="ar-SA" sz="2000" dirty="0">
                <a:latin typeface="Simplified Arabic" panose="02020603050405020304" pitchFamily="18" charset="-78"/>
                <a:cs typeface="Simplified Arabic" panose="02020603050405020304" pitchFamily="18" charset="-78"/>
              </a:rPr>
              <a:t>حمامات ماعين </a:t>
            </a:r>
            <a:endParaRPr lang="en-US" sz="2000"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021436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2FB13-B0C0-A990-E66A-858BF59C6424}"/>
              </a:ext>
            </a:extLst>
          </p:cNvPr>
          <p:cNvSpPr>
            <a:spLocks noGrp="1"/>
          </p:cNvSpPr>
          <p:nvPr>
            <p:ph type="title"/>
          </p:nvPr>
        </p:nvSpPr>
        <p:spPr/>
        <p:txBody>
          <a:bodyPr>
            <a:normAutofit/>
          </a:bodyPr>
          <a:lstStyle/>
          <a:p>
            <a:pPr algn="r" rtl="1"/>
            <a:r>
              <a:rPr lang="ar-SA" sz="2500" dirty="0">
                <a:latin typeface="Simplified Arabic" panose="02020603050405020304" pitchFamily="18" charset="-78"/>
                <a:cs typeface="Simplified Arabic" panose="02020603050405020304" pitchFamily="18" charset="-78"/>
              </a:rPr>
              <a:t>حمامات ماعين </a:t>
            </a:r>
            <a:endParaRPr lang="en-US" sz="2500"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CD69E99A-630B-FD3E-B069-B76859D9767B}"/>
              </a:ext>
            </a:extLst>
          </p:cNvPr>
          <p:cNvSpPr>
            <a:spLocks noGrp="1"/>
          </p:cNvSpPr>
          <p:nvPr>
            <p:ph idx="1"/>
          </p:nvPr>
        </p:nvSpPr>
        <p:spPr>
          <a:xfrm>
            <a:off x="923756" y="1422748"/>
            <a:ext cx="10515600" cy="948322"/>
          </a:xfrm>
        </p:spPr>
        <p:txBody>
          <a:bodyPr>
            <a:normAutofit/>
          </a:bodyPr>
          <a:lstStyle/>
          <a:p>
            <a:pPr marL="0" indent="0" algn="r" rtl="1">
              <a:buNone/>
            </a:pPr>
            <a:r>
              <a:rPr lang="ar-SA" sz="1600" b="0" i="0" u="none" strike="noStrike" dirty="0">
                <a:solidFill>
                  <a:srgbClr val="000000"/>
                </a:solidFill>
                <a:effectLst/>
                <a:latin typeface="Simplified Arabic" panose="02020603050405020304" pitchFamily="18" charset="-78"/>
                <a:cs typeface="Simplified Arabic" panose="02020603050405020304" pitchFamily="18" charset="-78"/>
              </a:rPr>
              <a:t>تعتبر الأردن واحدة من أكثر الدول الرائدة في مجال السياحة العلاجية والاستشفاء، حيث يوجد فيها الكثير من الموارد الطبيعية العلاجية من المياه الغنية بالمعادن، والشلالات الساخنة، ومن أكثر هذه الأماكن شهرةً في العلاج الطبيعي بالمياه الساخنة هي حمامات ماعين،</a:t>
            </a:r>
            <a:endParaRPr lang="en-US" sz="1600" dirty="0">
              <a:latin typeface="Simplified Arabic" panose="02020603050405020304" pitchFamily="18" charset="-78"/>
              <a:cs typeface="Simplified Arabic" panose="02020603050405020304" pitchFamily="18" charset="-78"/>
            </a:endParaRPr>
          </a:p>
        </p:txBody>
      </p:sp>
      <p:pic>
        <p:nvPicPr>
          <p:cNvPr id="5" name="Picture 5">
            <a:extLst>
              <a:ext uri="{FF2B5EF4-FFF2-40B4-BE49-F238E27FC236}">
                <a16:creationId xmlns:a16="http://schemas.microsoft.com/office/drawing/2014/main" id="{89ACBF8C-F4B0-2927-CE12-0769968F5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755" y="2526656"/>
            <a:ext cx="5960981" cy="3966220"/>
          </a:xfrm>
          <a:prstGeom prst="rect">
            <a:avLst/>
          </a:prstGeom>
        </p:spPr>
      </p:pic>
    </p:spTree>
    <p:extLst>
      <p:ext uri="{BB962C8B-B14F-4D97-AF65-F5344CB8AC3E}">
        <p14:creationId xmlns:p14="http://schemas.microsoft.com/office/powerpoint/2010/main" val="1573883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C7093-8565-5847-1B76-0A1BA365CFB9}"/>
              </a:ext>
            </a:extLst>
          </p:cNvPr>
          <p:cNvSpPr>
            <a:spLocks noGrp="1"/>
          </p:cNvSpPr>
          <p:nvPr>
            <p:ph type="title"/>
          </p:nvPr>
        </p:nvSpPr>
        <p:spPr>
          <a:xfrm>
            <a:off x="1095800" y="931786"/>
            <a:ext cx="10515600" cy="662780"/>
          </a:xfrm>
        </p:spPr>
        <p:txBody>
          <a:bodyPr>
            <a:noAutofit/>
          </a:bodyPr>
          <a:lstStyle/>
          <a:p>
            <a:pPr algn="r" rtl="1"/>
            <a:r>
              <a:rPr lang="ar-SA" sz="2500" b="1" i="0" dirty="0">
                <a:effectLst/>
                <a:latin typeface="Simplified Arabic" panose="02020603050405020304" pitchFamily="18" charset="-78"/>
                <a:cs typeface="Simplified Arabic" panose="02020603050405020304" pitchFamily="18" charset="-78"/>
              </a:rPr>
              <a:t>نبذة عن حمامات ماعين </a:t>
            </a:r>
            <a:br>
              <a:rPr lang="ar-SA" sz="2500" dirty="0">
                <a:effectLst/>
                <a:latin typeface="Simplified Arabic" panose="02020603050405020304" pitchFamily="18" charset="-78"/>
                <a:cs typeface="Simplified Arabic" panose="02020603050405020304" pitchFamily="18" charset="-78"/>
              </a:rPr>
            </a:br>
            <a:endParaRPr lang="en-US" sz="2500"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04D5773B-2A7E-3134-BC9B-291EFB8D5906}"/>
              </a:ext>
            </a:extLst>
          </p:cNvPr>
          <p:cNvSpPr>
            <a:spLocks noGrp="1"/>
          </p:cNvSpPr>
          <p:nvPr>
            <p:ph idx="1"/>
          </p:nvPr>
        </p:nvSpPr>
        <p:spPr>
          <a:xfrm>
            <a:off x="3331149" y="1387219"/>
            <a:ext cx="8704152" cy="1441094"/>
          </a:xfrm>
        </p:spPr>
        <p:txBody>
          <a:bodyPr>
            <a:normAutofit fontScale="92500" lnSpcReduction="20000"/>
          </a:bodyPr>
          <a:lstStyle/>
          <a:p>
            <a:pPr algn="r" rtl="1"/>
            <a:r>
              <a:rPr lang="ar-SA" b="0" i="0" u="none" strike="noStrike" dirty="0">
                <a:solidFill>
                  <a:srgbClr val="FFFFFF"/>
                </a:solidFill>
                <a:effectLst/>
                <a:latin typeface="UICTFontTextStyleBody"/>
              </a:rPr>
              <a:t>نبذة عن حمامات ماعين </a:t>
            </a:r>
          </a:p>
          <a:p>
            <a:pPr marL="0" indent="0" algn="r" rtl="1">
              <a:buNone/>
            </a:pPr>
            <a:r>
              <a:rPr lang="ar-SA" sz="1700" b="0" i="0" u="none" strike="noStrike" dirty="0">
                <a:solidFill>
                  <a:srgbClr val="202122"/>
                </a:solidFill>
                <a:effectLst/>
                <a:latin typeface="Simplified Arabic" panose="02020603050405020304" pitchFamily="18" charset="-78"/>
                <a:cs typeface="Simplified Arabic" panose="02020603050405020304" pitchFamily="18" charset="-78"/>
              </a:rPr>
              <a:t>تعدّ حمامات ماعين الموقع الأكثر جاذبية بسبب وجود جبال شاهقة داكنة اللون بفعل الحرارة الجوفية، تشقها مياه ساخنة من قمة جبل بازلتي وصخور نارية .</a:t>
            </a:r>
          </a:p>
          <a:p>
            <a:pPr marL="0" indent="0" algn="r" rtl="1">
              <a:buNone/>
            </a:pPr>
            <a:r>
              <a:rPr lang="ar-SA" sz="1700" b="0" i="0" u="none" strike="noStrike" dirty="0">
                <a:solidFill>
                  <a:srgbClr val="202122"/>
                </a:solidFill>
                <a:effectLst/>
                <a:latin typeface="Simplified Arabic" panose="02020603050405020304" pitchFamily="18" charset="-78"/>
                <a:cs typeface="Simplified Arabic" panose="02020603050405020304" pitchFamily="18" charset="-78"/>
              </a:rPr>
              <a:t>تحتوي منطقة ماعين على مجموعة من الينابيع ي الحارة ب صل عددها إلى 63 نبعاً </a:t>
            </a:r>
            <a:br>
              <a:rPr lang="ar-SA" sz="1700" dirty="0">
                <a:latin typeface="Simplified Arabic" panose="02020603050405020304" pitchFamily="18" charset="-78"/>
                <a:cs typeface="Simplified Arabic" panose="02020603050405020304" pitchFamily="18" charset="-78"/>
              </a:rPr>
            </a:br>
            <a:endParaRPr lang="en-US" sz="1700" dirty="0">
              <a:latin typeface="Simplified Arabic" panose="02020603050405020304" pitchFamily="18" charset="-78"/>
              <a:cs typeface="Simplified Arabic" panose="02020603050405020304" pitchFamily="18" charset="-78"/>
            </a:endParaRPr>
          </a:p>
        </p:txBody>
      </p:sp>
      <p:pic>
        <p:nvPicPr>
          <p:cNvPr id="5" name="Picture 5">
            <a:extLst>
              <a:ext uri="{FF2B5EF4-FFF2-40B4-BE49-F238E27FC236}">
                <a16:creationId xmlns:a16="http://schemas.microsoft.com/office/drawing/2014/main" id="{E79BC742-1DB4-177B-2BC3-BEFEA4AA3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flipV="1">
            <a:off x="270041" y="2968453"/>
            <a:ext cx="7149519" cy="3381547"/>
          </a:xfrm>
          <a:prstGeom prst="rect">
            <a:avLst/>
          </a:prstGeom>
        </p:spPr>
      </p:pic>
    </p:spTree>
    <p:extLst>
      <p:ext uri="{BB962C8B-B14F-4D97-AF65-F5344CB8AC3E}">
        <p14:creationId xmlns:p14="http://schemas.microsoft.com/office/powerpoint/2010/main" val="2895319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597A8-22A4-C8E1-1BBD-C2D112FA5F56}"/>
              </a:ext>
            </a:extLst>
          </p:cNvPr>
          <p:cNvSpPr>
            <a:spLocks noGrp="1"/>
          </p:cNvSpPr>
          <p:nvPr>
            <p:ph type="title"/>
          </p:nvPr>
        </p:nvSpPr>
        <p:spPr>
          <a:xfrm>
            <a:off x="1085850" y="826376"/>
            <a:ext cx="10515600" cy="608786"/>
          </a:xfrm>
        </p:spPr>
        <p:txBody>
          <a:bodyPr>
            <a:noAutofit/>
          </a:bodyPr>
          <a:lstStyle/>
          <a:p>
            <a:pPr algn="r" rtl="1"/>
            <a:r>
              <a:rPr lang="ar-SA" sz="2500" b="1" i="0" dirty="0">
                <a:effectLst/>
                <a:latin typeface="Simplified Arabic" panose="02020603050405020304" pitchFamily="18" charset="-78"/>
                <a:cs typeface="Simplified Arabic" panose="02020603050405020304" pitchFamily="18" charset="-78"/>
              </a:rPr>
              <a:t>الموقع الجغرافي لحمامات ماعين </a:t>
            </a:r>
            <a:br>
              <a:rPr lang="ar-SA" sz="2500" dirty="0">
                <a:effectLst/>
                <a:latin typeface="Simplified Arabic" panose="02020603050405020304" pitchFamily="18" charset="-78"/>
                <a:cs typeface="Simplified Arabic" panose="02020603050405020304" pitchFamily="18" charset="-78"/>
              </a:rPr>
            </a:br>
            <a:endParaRPr lang="en-US" sz="2500"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16B37265-8207-8614-4D31-37419A70BF74}"/>
              </a:ext>
            </a:extLst>
          </p:cNvPr>
          <p:cNvSpPr>
            <a:spLocks noGrp="1"/>
          </p:cNvSpPr>
          <p:nvPr>
            <p:ph idx="1"/>
          </p:nvPr>
        </p:nvSpPr>
        <p:spPr>
          <a:xfrm>
            <a:off x="1321022" y="1435162"/>
            <a:ext cx="10515600" cy="780925"/>
          </a:xfrm>
        </p:spPr>
        <p:txBody>
          <a:bodyPr>
            <a:normAutofit/>
          </a:bodyPr>
          <a:lstStyle/>
          <a:p>
            <a:pPr marL="0" indent="0" algn="r" rtl="1">
              <a:buNone/>
            </a:pPr>
            <a:r>
              <a:rPr lang="ar-SA" sz="1600" b="0" i="0" u="none" strike="noStrike" dirty="0">
                <a:solidFill>
                  <a:srgbClr val="4D5156"/>
                </a:solidFill>
                <a:effectLst/>
                <a:latin typeface="Simplified Arabic" panose="02020603050405020304" pitchFamily="18" charset="-78"/>
                <a:cs typeface="Simplified Arabic" panose="02020603050405020304" pitchFamily="18" charset="-78"/>
              </a:rPr>
              <a:t> </a:t>
            </a:r>
            <a:r>
              <a:rPr lang="ar-SA" sz="1600" b="0" i="0" u="none" strike="noStrike" dirty="0">
                <a:solidFill>
                  <a:srgbClr val="000000"/>
                </a:solidFill>
                <a:effectLst/>
                <a:latin typeface="Simplified Arabic" panose="02020603050405020304" pitchFamily="18" charset="-78"/>
                <a:cs typeface="Simplified Arabic" panose="02020603050405020304" pitchFamily="18" charset="-78"/>
              </a:rPr>
              <a:t>تقع حمامات ماعين على بعد 58 كيلو متراً جنوب العاصمة عمّان في محافظة مادبا، وتبعد عن مدينة مادبا حوالي 27 كيلومتر.  </a:t>
            </a:r>
            <a:r>
              <a:rPr lang="ar-SA" sz="1600" b="0" i="0" u="none" strike="noStrike" dirty="0">
                <a:solidFill>
                  <a:srgbClr val="4D5156"/>
                </a:solidFill>
                <a:effectLst/>
                <a:latin typeface="Simplified Arabic" panose="02020603050405020304" pitchFamily="18" charset="-78"/>
                <a:cs typeface="Simplified Arabic" panose="02020603050405020304" pitchFamily="18" charset="-78"/>
              </a:rPr>
              <a:t>وهي منخفضة عن سطح البحر بمقدار 120 متر. ( </a:t>
            </a:r>
            <a:r>
              <a:rPr lang="ar-SA" sz="1600" b="0" i="0" u="none" strike="noStrike" dirty="0">
                <a:solidFill>
                  <a:srgbClr val="000000"/>
                </a:solidFill>
                <a:effectLst/>
                <a:latin typeface="Simplified Arabic" panose="02020603050405020304" pitchFamily="18" charset="-78"/>
                <a:cs typeface="Simplified Arabic" panose="02020603050405020304" pitchFamily="18" charset="-78"/>
              </a:rPr>
              <a:t>قريبة جدا من البحر الميت )</a:t>
            </a:r>
            <a:endParaRPr lang="en-US" sz="1600" dirty="0">
              <a:latin typeface="Simplified Arabic" panose="02020603050405020304" pitchFamily="18" charset="-78"/>
              <a:cs typeface="Simplified Arabic" panose="02020603050405020304" pitchFamily="18" charset="-78"/>
            </a:endParaRPr>
          </a:p>
        </p:txBody>
      </p:sp>
      <p:pic>
        <p:nvPicPr>
          <p:cNvPr id="4" name="Picture 4">
            <a:extLst>
              <a:ext uri="{FF2B5EF4-FFF2-40B4-BE49-F238E27FC236}">
                <a16:creationId xmlns:a16="http://schemas.microsoft.com/office/drawing/2014/main" id="{4F9622AB-956C-78E2-0A67-C567A0169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50" y="2577486"/>
            <a:ext cx="4224421" cy="4128855"/>
          </a:xfrm>
          <a:prstGeom prst="rect">
            <a:avLst/>
          </a:prstGeom>
        </p:spPr>
      </p:pic>
    </p:spTree>
    <p:extLst>
      <p:ext uri="{BB962C8B-B14F-4D97-AF65-F5344CB8AC3E}">
        <p14:creationId xmlns:p14="http://schemas.microsoft.com/office/powerpoint/2010/main" val="2105765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890FF-F7F1-2D04-0EE3-FCEF25A9D43D}"/>
              </a:ext>
            </a:extLst>
          </p:cNvPr>
          <p:cNvSpPr>
            <a:spLocks noGrp="1"/>
          </p:cNvSpPr>
          <p:nvPr>
            <p:ph type="title"/>
          </p:nvPr>
        </p:nvSpPr>
        <p:spPr>
          <a:xfrm>
            <a:off x="862263" y="681037"/>
            <a:ext cx="10515600" cy="904875"/>
          </a:xfrm>
        </p:spPr>
        <p:txBody>
          <a:bodyPr>
            <a:normAutofit/>
          </a:bodyPr>
          <a:lstStyle/>
          <a:p>
            <a:pPr algn="r" rtl="1"/>
            <a:r>
              <a:rPr lang="ar-SA" sz="2500" b="0" i="0" u="none" strike="noStrike" dirty="0">
                <a:solidFill>
                  <a:srgbClr val="4D5156"/>
                </a:solidFill>
                <a:effectLst/>
                <a:latin typeface="Simplified Arabic" panose="02020603050405020304" pitchFamily="18" charset="-78"/>
                <a:cs typeface="Simplified Arabic" panose="02020603050405020304" pitchFamily="18" charset="-78"/>
              </a:rPr>
              <a:t>الأهمية الاقتصادية  لحمامات ماعين </a:t>
            </a:r>
            <a:endParaRPr lang="en-US" sz="2500"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D4F9BF34-DB53-251F-A625-CE35CC4C6E91}"/>
              </a:ext>
            </a:extLst>
          </p:cNvPr>
          <p:cNvSpPr>
            <a:spLocks noGrp="1"/>
          </p:cNvSpPr>
          <p:nvPr>
            <p:ph idx="1"/>
          </p:nvPr>
        </p:nvSpPr>
        <p:spPr/>
        <p:txBody>
          <a:bodyPr>
            <a:normAutofit/>
          </a:bodyPr>
          <a:lstStyle/>
          <a:p>
            <a:pPr marL="0" indent="0" algn="r" rtl="1">
              <a:buNone/>
            </a:pPr>
            <a:r>
              <a:rPr lang="ar-SA" sz="1600" b="0" i="0" u="none" strike="noStrike" dirty="0">
                <a:solidFill>
                  <a:srgbClr val="000000"/>
                </a:solidFill>
                <a:effectLst/>
                <a:latin typeface="Simplified Arabic" panose="02020603050405020304" pitchFamily="18" charset="-78"/>
                <a:cs typeface="Simplified Arabic" panose="02020603050405020304" pitchFamily="18" charset="-78"/>
              </a:rPr>
              <a:t>تستقبل حمامات ماعين في الأردن عددا كبيرا من السياح كل عام بقصد العلاج والاستشفاء، و بهدف الراحة والاستجمام بمياهها المعدنية الساخنة التي تشفي العديد من الأمراض المستعصية والمزمنة، منها:</a:t>
            </a:r>
            <a:endParaRPr lang="ar-SA" sz="1600" b="0" i="0" u="none" strike="noStrike" dirty="0">
              <a:solidFill>
                <a:srgbClr val="FFFFFF"/>
              </a:solidFill>
              <a:effectLst/>
              <a:latin typeface="Simplified Arabic" panose="02020603050405020304" pitchFamily="18" charset="-78"/>
              <a:cs typeface="Simplified Arabic" panose="02020603050405020304" pitchFamily="18" charset="-78"/>
            </a:endParaRPr>
          </a:p>
          <a:p>
            <a:pPr algn="r" rtl="1"/>
            <a:r>
              <a:rPr lang="ar-SA" sz="1600" b="0" i="0" u="none" strike="noStrike" dirty="0">
                <a:solidFill>
                  <a:srgbClr val="000000"/>
                </a:solidFill>
                <a:effectLst/>
                <a:latin typeface="Simplified Arabic" panose="02020603050405020304" pitchFamily="18" charset="-78"/>
                <a:cs typeface="Simplified Arabic" panose="02020603050405020304" pitchFamily="18" charset="-78"/>
              </a:rPr>
              <a:t>أمراض الروماتيزم المزمنة</a:t>
            </a:r>
          </a:p>
          <a:p>
            <a:pPr algn="r" rtl="1"/>
            <a:r>
              <a:rPr lang="ar-SA" sz="1600" b="0" i="0" u="none" strike="noStrike" dirty="0">
                <a:solidFill>
                  <a:srgbClr val="000000"/>
                </a:solidFill>
                <a:effectLst/>
                <a:latin typeface="Simplified Arabic" panose="02020603050405020304" pitchFamily="18" charset="-78"/>
                <a:cs typeface="Simplified Arabic" panose="02020603050405020304" pitchFamily="18" charset="-78"/>
              </a:rPr>
              <a:t>تشنج العضلات</a:t>
            </a:r>
          </a:p>
          <a:p>
            <a:pPr algn="r" rtl="1"/>
            <a:r>
              <a:rPr lang="ar-SA" sz="1600" b="0" i="0" u="none" strike="noStrike" dirty="0">
                <a:solidFill>
                  <a:srgbClr val="000000"/>
                </a:solidFill>
                <a:effectLst/>
                <a:latin typeface="Simplified Arabic" panose="02020603050405020304" pitchFamily="18" charset="-78"/>
                <a:cs typeface="Simplified Arabic" panose="02020603050405020304" pitchFamily="18" charset="-78"/>
              </a:rPr>
              <a:t>آلام العظام والمفاصل والظهر والعضلات.</a:t>
            </a:r>
          </a:p>
          <a:p>
            <a:pPr algn="r" rtl="1"/>
            <a:r>
              <a:rPr lang="ar-SA" sz="1600" b="0" i="0" u="none" strike="noStrike" dirty="0">
                <a:solidFill>
                  <a:srgbClr val="000000"/>
                </a:solidFill>
                <a:effectLst/>
                <a:latin typeface="Simplified Arabic" panose="02020603050405020304" pitchFamily="18" charset="-78"/>
                <a:cs typeface="Simplified Arabic" panose="02020603050405020304" pitchFamily="18" charset="-78"/>
              </a:rPr>
              <a:t>أمراض الدم والأوعية الدموية والدوالي </a:t>
            </a:r>
          </a:p>
          <a:p>
            <a:pPr algn="r" rtl="1"/>
            <a:r>
              <a:rPr lang="ar-SA" sz="1600" b="0" i="0" u="none" strike="noStrike" dirty="0">
                <a:solidFill>
                  <a:srgbClr val="000000"/>
                </a:solidFill>
                <a:effectLst/>
                <a:latin typeface="Simplified Arabic" panose="02020603050405020304" pitchFamily="18" charset="-78"/>
                <a:cs typeface="Simplified Arabic" panose="02020603050405020304" pitchFamily="18" charset="-78"/>
              </a:rPr>
              <a:t>الأمراض الجلدية.</a:t>
            </a:r>
          </a:p>
          <a:p>
            <a:pPr algn="r" rtl="1"/>
            <a:r>
              <a:rPr lang="ar-SA" sz="1600" b="0" i="0" u="none" strike="noStrike" dirty="0">
                <a:solidFill>
                  <a:srgbClr val="000000"/>
                </a:solidFill>
                <a:effectLst/>
                <a:latin typeface="Simplified Arabic" panose="02020603050405020304" pitchFamily="18" charset="-78"/>
                <a:cs typeface="Simplified Arabic" panose="02020603050405020304" pitchFamily="18" charset="-78"/>
              </a:rPr>
              <a:t>التهاب الجيوب الأنفية المزمنة</a:t>
            </a:r>
          </a:p>
          <a:p>
            <a:pPr algn="r" rtl="1"/>
            <a:r>
              <a:rPr lang="ar-SA" sz="1600" b="0" i="0" u="none" strike="noStrike" dirty="0">
                <a:solidFill>
                  <a:srgbClr val="000000"/>
                </a:solidFill>
                <a:effectLst/>
                <a:latin typeface="Simplified Arabic" panose="02020603050405020304" pitchFamily="18" charset="-78"/>
                <a:cs typeface="Simplified Arabic" panose="02020603050405020304" pitchFamily="18" charset="-78"/>
              </a:rPr>
              <a:t>اضطرابات إفراز الغدد الصماء.</a:t>
            </a:r>
          </a:p>
          <a:p>
            <a:pPr marL="0" indent="0" algn="r" rtl="1">
              <a:buNone/>
            </a:pPr>
            <a:r>
              <a:rPr lang="ar-SA" sz="1600" b="0" i="0" u="none" strike="noStrike" dirty="0">
                <a:solidFill>
                  <a:srgbClr val="000000"/>
                </a:solidFill>
                <a:effectLst/>
                <a:latin typeface="Simplified Arabic" panose="02020603050405020304" pitchFamily="18" charset="-78"/>
                <a:cs typeface="Simplified Arabic" panose="02020603050405020304" pitchFamily="18" charset="-78"/>
              </a:rPr>
              <a:t>بالإضافة لتنشيط الجسم بصورة عامة وعلاج الإرهاق العصبي والنفسي</a:t>
            </a:r>
          </a:p>
          <a:p>
            <a:pPr algn="r" rtl="1"/>
            <a:endParaRPr lang="en-US" dirty="0"/>
          </a:p>
        </p:txBody>
      </p:sp>
      <p:pic>
        <p:nvPicPr>
          <p:cNvPr id="4" name="Picture 4">
            <a:extLst>
              <a:ext uri="{FF2B5EF4-FFF2-40B4-BE49-F238E27FC236}">
                <a16:creationId xmlns:a16="http://schemas.microsoft.com/office/drawing/2014/main" id="{F0362094-082D-360E-BB44-2391A15FA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flipV="1">
            <a:off x="226958" y="2866364"/>
            <a:ext cx="5893105" cy="3310599"/>
          </a:xfrm>
          <a:prstGeom prst="rect">
            <a:avLst/>
          </a:prstGeom>
        </p:spPr>
      </p:pic>
    </p:spTree>
    <p:extLst>
      <p:ext uri="{BB962C8B-B14F-4D97-AF65-F5344CB8AC3E}">
        <p14:creationId xmlns:p14="http://schemas.microsoft.com/office/powerpoint/2010/main" val="2964209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5E4C9-682D-A219-22B1-42E6DC184052}"/>
              </a:ext>
            </a:extLst>
          </p:cNvPr>
          <p:cNvSpPr>
            <a:spLocks noGrp="1"/>
          </p:cNvSpPr>
          <p:nvPr>
            <p:ph type="title"/>
          </p:nvPr>
        </p:nvSpPr>
        <p:spPr>
          <a:xfrm>
            <a:off x="838200" y="1069055"/>
            <a:ext cx="10515600" cy="971717"/>
          </a:xfrm>
        </p:spPr>
        <p:txBody>
          <a:bodyPr>
            <a:normAutofit/>
          </a:bodyPr>
          <a:lstStyle/>
          <a:p>
            <a:pPr algn="r" rtl="1"/>
            <a:r>
              <a:rPr lang="ar-SA" sz="2500" b="0" i="0" u="none" strike="noStrike" dirty="0">
                <a:solidFill>
                  <a:srgbClr val="000000"/>
                </a:solidFill>
                <a:effectLst/>
                <a:latin typeface="Simplified Arabic" panose="02020603050405020304" pitchFamily="18" charset="-78"/>
                <a:cs typeface="Simplified Arabic" panose="02020603050405020304" pitchFamily="18" charset="-78"/>
              </a:rPr>
              <a:t>ميزات و فوائد الينابيع الحارة </a:t>
            </a:r>
            <a:endParaRPr lang="en-US" sz="2500"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D0E02A4D-5B4E-8443-22BB-22A146163168}"/>
              </a:ext>
            </a:extLst>
          </p:cNvPr>
          <p:cNvSpPr>
            <a:spLocks noGrp="1"/>
          </p:cNvSpPr>
          <p:nvPr>
            <p:ph idx="1"/>
          </p:nvPr>
        </p:nvSpPr>
        <p:spPr>
          <a:xfrm>
            <a:off x="1136472" y="1947480"/>
            <a:ext cx="10515600" cy="1189789"/>
          </a:xfrm>
        </p:spPr>
        <p:txBody>
          <a:bodyPr/>
          <a:lstStyle/>
          <a:p>
            <a:pPr marL="0" indent="0" algn="r" rtl="1">
              <a:buNone/>
            </a:pPr>
            <a:r>
              <a:rPr lang="ar-SA" sz="1600" b="0" i="0" strike="noStrike" dirty="0">
                <a:effectLst/>
                <a:latin typeface="Simplified Arabic" panose="02020603050405020304" pitchFamily="18" charset="-78"/>
                <a:cs typeface="Simplified Arabic" panose="02020603050405020304" pitchFamily="18" charset="-78"/>
              </a:rPr>
              <a:t>تتميز الينابيع بدرجات حرارة مختلفة ولكنها متشابهة في تركيبتها الكيميائية، إذ تحتوي على عناصر مهمة </a:t>
            </a:r>
            <a:r>
              <a:rPr lang="ar-SA" sz="1600" b="0" i="0" strike="noStrike" dirty="0">
                <a:effectLst/>
                <a:latin typeface="Simplified Arabic" panose="02020603050405020304" pitchFamily="18" charset="-78"/>
                <a:cs typeface="Simplified Arabic" panose="02020603050405020304" pitchFamily="18" charset="-78"/>
                <a:hlinkClick r:id="rId2" tooltip="صوديوم">
                  <a:extLst>
                    <a:ext uri="{A12FA001-AC4F-418D-AE19-62706E023703}">
                      <ahyp:hlinkClr xmlns:ahyp="http://schemas.microsoft.com/office/drawing/2018/hyperlinkcolor" val="tx"/>
                    </a:ext>
                  </a:extLst>
                </a:hlinkClick>
              </a:rPr>
              <a:t>كالصوديوم</a:t>
            </a:r>
            <a:r>
              <a:rPr lang="ar-SA" sz="1600" b="0" i="0" strike="noStrike" dirty="0">
                <a:effectLst/>
                <a:latin typeface="Simplified Arabic" panose="02020603050405020304" pitchFamily="18" charset="-78"/>
                <a:cs typeface="Simplified Arabic" panose="02020603050405020304" pitchFamily="18" charset="-78"/>
                <a:hlinkClick r:id="rId3" tooltip="كالسيوم">
                  <a:extLst>
                    <a:ext uri="{A12FA001-AC4F-418D-AE19-62706E023703}">
                      <ahyp:hlinkClr xmlns:ahyp="http://schemas.microsoft.com/office/drawing/2018/hyperlinkcolor" val="tx"/>
                    </a:ext>
                  </a:extLst>
                </a:hlinkClick>
              </a:rPr>
              <a:t>والكالسيوم</a:t>
            </a:r>
            <a:r>
              <a:rPr lang="ar-SA" sz="1600" b="0" i="0" strike="noStrike" dirty="0">
                <a:effectLst/>
                <a:latin typeface="Simplified Arabic" panose="02020603050405020304" pitchFamily="18" charset="-78"/>
                <a:cs typeface="Simplified Arabic" panose="02020603050405020304" pitchFamily="18" charset="-78"/>
              </a:rPr>
              <a:t> </a:t>
            </a:r>
            <a:r>
              <a:rPr lang="ar-SA" sz="1600" b="0" i="0" strike="noStrike" dirty="0">
                <a:effectLst/>
                <a:latin typeface="Simplified Arabic" panose="02020603050405020304" pitchFamily="18" charset="-78"/>
                <a:cs typeface="Simplified Arabic" panose="02020603050405020304" pitchFamily="18" charset="-78"/>
                <a:hlinkClick r:id="rId4" tooltip="كلوريد">
                  <a:extLst>
                    <a:ext uri="{A12FA001-AC4F-418D-AE19-62706E023703}">
                      <ahyp:hlinkClr xmlns:ahyp="http://schemas.microsoft.com/office/drawing/2018/hyperlinkcolor" val="tx"/>
                    </a:ext>
                  </a:extLst>
                </a:hlinkClick>
              </a:rPr>
              <a:t>والكلوريد</a:t>
            </a:r>
            <a:r>
              <a:rPr lang="ar-SA" sz="1600" b="0" i="0" strike="noStrike" dirty="0">
                <a:effectLst/>
                <a:latin typeface="Simplified Arabic" panose="02020603050405020304" pitchFamily="18" charset="-78"/>
                <a:cs typeface="Simplified Arabic" panose="02020603050405020304" pitchFamily="18" charset="-78"/>
              </a:rPr>
              <a:t> </a:t>
            </a:r>
            <a:r>
              <a:rPr lang="ar-SA" sz="1600" b="0" i="0" strike="noStrike" dirty="0">
                <a:effectLst/>
                <a:latin typeface="Simplified Arabic" panose="02020603050405020304" pitchFamily="18" charset="-78"/>
                <a:cs typeface="Simplified Arabic" panose="02020603050405020304" pitchFamily="18" charset="-78"/>
                <a:hlinkClick r:id="rId5" tooltip="رادون">
                  <a:extLst>
                    <a:ext uri="{A12FA001-AC4F-418D-AE19-62706E023703}">
                      <ahyp:hlinkClr xmlns:ahyp="http://schemas.microsoft.com/office/drawing/2018/hyperlinkcolor" val="tx"/>
                    </a:ext>
                  </a:extLst>
                </a:hlinkClick>
              </a:rPr>
              <a:t>وغاز الرادون</a:t>
            </a:r>
            <a:r>
              <a:rPr lang="ar-SA" sz="1600" b="0" i="0" strike="noStrike" dirty="0">
                <a:effectLst/>
                <a:latin typeface="Simplified Arabic" panose="02020603050405020304" pitchFamily="18" charset="-78"/>
                <a:cs typeface="Simplified Arabic" panose="02020603050405020304" pitchFamily="18" charset="-78"/>
              </a:rPr>
              <a:t> </a:t>
            </a:r>
            <a:r>
              <a:rPr lang="ar-SA" sz="1600" b="0" i="0" strike="noStrike" dirty="0">
                <a:effectLst/>
                <a:latin typeface="Simplified Arabic" panose="02020603050405020304" pitchFamily="18" charset="-78"/>
                <a:cs typeface="Simplified Arabic" panose="02020603050405020304" pitchFamily="18" charset="-78"/>
                <a:hlinkClick r:id="rId6" tooltip="كبريتيد الهيدروجين">
                  <a:extLst>
                    <a:ext uri="{A12FA001-AC4F-418D-AE19-62706E023703}">
                      <ahyp:hlinkClr xmlns:ahyp="http://schemas.microsoft.com/office/drawing/2018/hyperlinkcolor" val="tx"/>
                    </a:ext>
                  </a:extLst>
                </a:hlinkClick>
              </a:rPr>
              <a:t>وكبريتيد الهيدروجين</a:t>
            </a:r>
            <a:r>
              <a:rPr lang="ar-SA" sz="1600" b="0" i="0" strike="noStrike" dirty="0">
                <a:effectLst/>
                <a:latin typeface="Simplified Arabic" panose="02020603050405020304" pitchFamily="18" charset="-78"/>
                <a:cs typeface="Simplified Arabic" panose="02020603050405020304" pitchFamily="18" charset="-78"/>
              </a:rPr>
              <a:t>وغاز </a:t>
            </a:r>
            <a:r>
              <a:rPr lang="ar-SA" sz="1600" b="0" i="0" strike="noStrike" dirty="0">
                <a:effectLst/>
                <a:latin typeface="Simplified Arabic" panose="02020603050405020304" pitchFamily="18" charset="-78"/>
                <a:cs typeface="Simplified Arabic" panose="02020603050405020304" pitchFamily="18" charset="-78"/>
                <a:hlinkClick r:id="rId7" tooltip="ثنائي أكسيد الكربون">
                  <a:extLst>
                    <a:ext uri="{A12FA001-AC4F-418D-AE19-62706E023703}">
                      <ahyp:hlinkClr xmlns:ahyp="http://schemas.microsoft.com/office/drawing/2018/hyperlinkcolor" val="tx"/>
                    </a:ext>
                  </a:extLst>
                </a:hlinkClick>
              </a:rPr>
              <a:t>ثاني أوكسيد الكربون</a:t>
            </a:r>
            <a:r>
              <a:rPr lang="ar-SA" sz="1600" b="0" i="0" strike="noStrike" dirty="0">
                <a:effectLst/>
                <a:latin typeface="Simplified Arabic" panose="02020603050405020304" pitchFamily="18" charset="-78"/>
                <a:cs typeface="Simplified Arabic" panose="02020603050405020304" pitchFamily="18" charset="-78"/>
              </a:rPr>
              <a:t>. وتصل درجات الحرارة في بعض الينابيع إلى 63 درجة مئوية.</a:t>
            </a:r>
          </a:p>
          <a:p>
            <a:pPr marL="0" indent="0" algn="r" rtl="1">
              <a:buNone/>
            </a:pPr>
            <a:r>
              <a:rPr lang="ar-SA" sz="1600" b="0" i="0" strike="noStrike" dirty="0">
                <a:effectLst/>
                <a:latin typeface="Simplified Arabic" panose="02020603050405020304" pitchFamily="18" charset="-78"/>
                <a:cs typeface="Simplified Arabic" panose="02020603050405020304" pitchFamily="18" charset="-78"/>
              </a:rPr>
              <a:t>ايضا تتميز حمامات ماعين بمناخ  دافئ  في فصل الشتاء </a:t>
            </a:r>
          </a:p>
          <a:p>
            <a:pPr algn="r" rtl="1"/>
            <a:endParaRPr lang="en-US" dirty="0"/>
          </a:p>
        </p:txBody>
      </p:sp>
      <p:pic>
        <p:nvPicPr>
          <p:cNvPr id="4" name="Picture 4">
            <a:extLst>
              <a:ext uri="{FF2B5EF4-FFF2-40B4-BE49-F238E27FC236}">
                <a16:creationId xmlns:a16="http://schemas.microsoft.com/office/drawing/2014/main" id="{413AFB6F-AA39-C4C1-FF67-042AA34E3D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3958" y="2919197"/>
            <a:ext cx="3688281" cy="3688281"/>
          </a:xfrm>
          <a:prstGeom prst="rect">
            <a:avLst/>
          </a:prstGeom>
        </p:spPr>
      </p:pic>
    </p:spTree>
    <p:extLst>
      <p:ext uri="{BB962C8B-B14F-4D97-AF65-F5344CB8AC3E}">
        <p14:creationId xmlns:p14="http://schemas.microsoft.com/office/powerpoint/2010/main" val="1256831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im.18F21FD5-EF1E-4ED3-B627-C763A963252C.MOV">
            <a:hlinkClick r:id="" action="ppaction://media"/>
            <a:extLst>
              <a:ext uri="{FF2B5EF4-FFF2-40B4-BE49-F238E27FC236}">
                <a16:creationId xmlns:a16="http://schemas.microsoft.com/office/drawing/2014/main" id="{8B35FBA2-B20C-1D28-8C93-42DBD2E0A3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24280" y="250658"/>
            <a:ext cx="5764403" cy="6356684"/>
          </a:xfrm>
          <a:prstGeom prst="rect">
            <a:avLst/>
          </a:prstGeom>
        </p:spPr>
      </p:pic>
      <p:sp>
        <p:nvSpPr>
          <p:cNvPr id="5" name="TextBox 4">
            <a:extLst>
              <a:ext uri="{FF2B5EF4-FFF2-40B4-BE49-F238E27FC236}">
                <a16:creationId xmlns:a16="http://schemas.microsoft.com/office/drawing/2014/main" id="{548EE097-BB2B-C35E-02D8-B5FC783BE17A}"/>
              </a:ext>
            </a:extLst>
          </p:cNvPr>
          <p:cNvSpPr txBox="1"/>
          <p:nvPr/>
        </p:nvSpPr>
        <p:spPr>
          <a:xfrm>
            <a:off x="8569008" y="250658"/>
            <a:ext cx="4707691" cy="369332"/>
          </a:xfrm>
          <a:prstGeom prst="rect">
            <a:avLst/>
          </a:prstGeom>
          <a:noFill/>
        </p:spPr>
        <p:txBody>
          <a:bodyPr wrap="square" rtlCol="0">
            <a:spAutoFit/>
          </a:bodyPr>
          <a:lstStyle/>
          <a:p>
            <a:pPr algn="l"/>
            <a:r>
              <a:rPr lang="ar-SA" dirty="0"/>
              <a:t>أفكار لترويج السياحة العلاجية لحمامات ماعين</a:t>
            </a:r>
            <a:endParaRPr lang="en-US" dirty="0"/>
          </a:p>
        </p:txBody>
      </p:sp>
    </p:spTree>
    <p:extLst>
      <p:ext uri="{BB962C8B-B14F-4D97-AF65-F5344CB8AC3E}">
        <p14:creationId xmlns:p14="http://schemas.microsoft.com/office/powerpoint/2010/main" val="86152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Slides>
  <Notes>0</Notes>
  <HiddenSlides>0</HiddenSlide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معلم سياحي في الاردن</vt:lpstr>
      <vt:lpstr>حمامات ماعين </vt:lpstr>
      <vt:lpstr>نبذة عن حمامات ماعين  </vt:lpstr>
      <vt:lpstr>الموقع الجغرافي لحمامات ماعين  </vt:lpstr>
      <vt:lpstr>الأهمية الاقتصادية  لحمامات ماعين </vt:lpstr>
      <vt:lpstr>ميزات و فوائد الينابيع الحارة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معلم سياحي في الاردن</dc:title>
  <dc:creator>rawan A.Hadi</dc:creator>
  <cp:lastModifiedBy>rawan A.Hadi</cp:lastModifiedBy>
  <cp:revision>1</cp:revision>
  <dcterms:created xsi:type="dcterms:W3CDTF">2023-05-29T20:30:16Z</dcterms:created>
  <dcterms:modified xsi:type="dcterms:W3CDTF">2023-05-29T21:16:25Z</dcterms:modified>
</cp:coreProperties>
</file>