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76" r:id="rId4"/>
  </p:sldMasterIdLst>
  <p:notesMasterIdLst>
    <p:notesMasterId r:id="rId14"/>
  </p:notesMasterIdLst>
  <p:handoutMasterIdLst>
    <p:handoutMasterId r:id="rId15"/>
  </p:handoutMasterIdLst>
  <p:sldIdLst>
    <p:sldId id="256" r:id="rId5"/>
    <p:sldId id="261" r:id="rId6"/>
    <p:sldId id="262" r:id="rId7"/>
    <p:sldId id="263" r:id="rId8"/>
    <p:sldId id="264" r:id="rId9"/>
    <p:sldId id="265" r:id="rId10"/>
    <p:sldId id="266" r:id="rId11"/>
    <p:sldId id="260"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45E872-1A40-4FE7-986C-59F628C1EA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B9F5374-08E9-4C85-B7A7-3F19604B53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EA06F1-B57D-406B-8F09-B1FDC0D0B1F3}" type="datetimeFigureOut">
              <a:rPr lang="en-US" smtClean="0"/>
              <a:t>5/30/2023</a:t>
            </a:fld>
            <a:endParaRPr lang="en-US" dirty="0"/>
          </a:p>
        </p:txBody>
      </p:sp>
      <p:sp>
        <p:nvSpPr>
          <p:cNvPr id="4" name="Footer Placeholder 3">
            <a:extLst>
              <a:ext uri="{FF2B5EF4-FFF2-40B4-BE49-F238E27FC236}">
                <a16:creationId xmlns:a16="http://schemas.microsoft.com/office/drawing/2014/main" id="{937FACC5-BCFD-4649-8006-C71939BACE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D146B17-7076-4944-A4A2-FD49936A33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7EDE44-B1FC-494A-A972-62DC7CABB271}" type="slidenum">
              <a:rPr lang="en-US" smtClean="0"/>
              <a:t>‹#›</a:t>
            </a:fld>
            <a:endParaRPr lang="en-US" dirty="0"/>
          </a:p>
        </p:txBody>
      </p:sp>
    </p:spTree>
    <p:extLst>
      <p:ext uri="{BB962C8B-B14F-4D97-AF65-F5344CB8AC3E}">
        <p14:creationId xmlns:p14="http://schemas.microsoft.com/office/powerpoint/2010/main" val="70568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7F2BD-238E-42D0-B670-F788A50DBDE8}" type="datetimeFigureOut">
              <a:rPr lang="en-US" smtClean="0"/>
              <a:t>5/30/2023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8DF69-FFB1-4D3A-9D8C-5887E79674D9}" type="slidenum">
              <a:rPr lang="en-US" smtClean="0"/>
              <a:t>‹#›</a:t>
            </a:fld>
            <a:endParaRPr lang="en-US" dirty="0"/>
          </a:p>
        </p:txBody>
      </p:sp>
    </p:spTree>
    <p:extLst>
      <p:ext uri="{BB962C8B-B14F-4D97-AF65-F5344CB8AC3E}">
        <p14:creationId xmlns:p14="http://schemas.microsoft.com/office/powerpoint/2010/main" val="3766476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1</a:t>
            </a:fld>
            <a:endParaRPr lang="en-US" dirty="0"/>
          </a:p>
        </p:txBody>
      </p:sp>
    </p:spTree>
    <p:extLst>
      <p:ext uri="{BB962C8B-B14F-4D97-AF65-F5344CB8AC3E}">
        <p14:creationId xmlns:p14="http://schemas.microsoft.com/office/powerpoint/2010/main" val="130455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8</a:t>
            </a:fld>
            <a:endParaRPr lang="en-US" dirty="0"/>
          </a:p>
        </p:txBody>
      </p:sp>
    </p:spTree>
    <p:extLst>
      <p:ext uri="{BB962C8B-B14F-4D97-AF65-F5344CB8AC3E}">
        <p14:creationId xmlns:p14="http://schemas.microsoft.com/office/powerpoint/2010/main" val="328513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noProof="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AB3A824-1A51-4B26-AD58-A6D8E14F6C04}" type="datetimeFigureOut">
              <a:rPr lang="en-US" noProof="0" smtClean="0"/>
              <a:t>5/30/2023</a:t>
            </a:fld>
            <a:endParaRPr lang="en-US" noProof="0"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noProof="0" dirty="0"/>
              <a:t>
              </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D22F896-40B5-4ADD-8801-0D06FADFA095}" type="slidenum">
              <a:rPr lang="en-US" noProof="0" smtClean="0"/>
              <a:t>‹#›</a:t>
            </a:fld>
            <a:endParaRPr lang="en-US" noProof="0"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7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Vertical Text Placeholder 2"/>
          <p:cNvSpPr>
            <a:spLocks noGrp="1"/>
          </p:cNvSpPr>
          <p:nvPr>
            <p:ph type="body" orient="vert" idx="1"/>
          </p:nvPr>
        </p:nvSpPr>
        <p:spPr/>
        <p:txBody>
          <a:bodyPr vert="eaVe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D857E33E-8B18-4087-B112-809917729534}" type="datetimeFigureOut">
              <a:rPr lang="en-US" noProof="0" smtClean="0"/>
              <a:t>5/30/2023</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4355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D3FFE419-2371-464F-8239-3959401C3561}" type="datetimeFigureOut">
              <a:rPr lang="en-US" noProof="0" smtClean="0"/>
              <a:t>5/30/2023</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1994763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97D162C4-EDD9-4389-A98B-B87ECEA2A816}" type="datetimeFigureOut">
              <a:rPr lang="en-US" noProof="0" smtClean="0"/>
              <a:t>5/30/2023</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47203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noProof="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noProof="0" smtClean="0"/>
              <a:t>5/30/2023</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36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CA954B2F-12DE-47F5-8894-472B206D2E1E}" type="datetimeFigureOut">
              <a:rPr lang="en-US" noProof="0" smtClean="0"/>
              <a:t>5/30/2023</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218167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noProof="0"/>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3CBC1C18-307B-4F68-A007-B5B542270E8D}" type="datetimeFigureOut">
              <a:rPr lang="en-US" noProof="0" smtClean="0"/>
              <a:t>5/30/2023</a:t>
            </a:fld>
            <a:endParaRPr lang="en-US" noProof="0" dirty="0"/>
          </a:p>
        </p:txBody>
      </p:sp>
      <p:sp>
        <p:nvSpPr>
          <p:cNvPr id="8" name="Footer Placeholder 7"/>
          <p:cNvSpPr>
            <a:spLocks noGrp="1"/>
          </p:cNvSpPr>
          <p:nvPr>
            <p:ph type="ftr" sz="quarter" idx="11"/>
          </p:nvPr>
        </p:nvSpPr>
        <p:spPr/>
        <p:txBody>
          <a:bodyPr/>
          <a:lstStyle/>
          <a:p>
            <a:r>
              <a:rPr lang="en-US" noProof="0" dirty="0"/>
              <a:t>
              </a:t>
            </a:r>
          </a:p>
        </p:txBody>
      </p:sp>
      <p:sp>
        <p:nvSpPr>
          <p:cNvPr id="9" name="Slide Number Placeholder 8"/>
          <p:cNvSpPr>
            <a:spLocks noGrp="1"/>
          </p:cNvSpPr>
          <p:nvPr>
            <p:ph type="sldNum" sz="quarter" idx="12"/>
          </p:nvPr>
        </p:nvSpPr>
        <p:spPr/>
        <p:txBody>
          <a:bodyPr/>
          <a:lstStyle/>
          <a:p>
            <a:fld id="{6D22F896-40B5-4ADD-8801-0D06FADFA095}" type="slidenum">
              <a:rPr lang="en-US" noProof="0" smtClean="0"/>
              <a:pPr/>
              <a:t>‹#›</a:t>
            </a:fld>
            <a:endParaRPr lang="en-US" noProof="0" dirty="0"/>
          </a:p>
        </p:txBody>
      </p:sp>
    </p:spTree>
    <p:extLst>
      <p:ext uri="{BB962C8B-B14F-4D97-AF65-F5344CB8AC3E}">
        <p14:creationId xmlns:p14="http://schemas.microsoft.com/office/powerpoint/2010/main" val="196335257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noProof="0" smtClean="0"/>
              <a:t>5/30/2023</a:t>
            </a:fld>
            <a:endParaRPr lang="en-US" noProof="0" dirty="0"/>
          </a:p>
        </p:txBody>
      </p:sp>
      <p:sp>
        <p:nvSpPr>
          <p:cNvPr id="4" name="Footer Placeholder 3"/>
          <p:cNvSpPr>
            <a:spLocks noGrp="1"/>
          </p:cNvSpPr>
          <p:nvPr>
            <p:ph type="ftr" sz="quarter" idx="11"/>
          </p:nvPr>
        </p:nvSpPr>
        <p:spPr/>
        <p:txBody>
          <a:bodyPr/>
          <a:lstStyle/>
          <a:p>
            <a:r>
              <a:rPr lang="en-US" noProof="0" dirty="0"/>
              <a:t>
              </a:t>
            </a:r>
          </a:p>
        </p:txBody>
      </p:sp>
      <p:sp>
        <p:nvSpPr>
          <p:cNvPr id="5" name="Slide Number Placeholder 4"/>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00542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noProof="0" smtClean="0"/>
              <a:t>5/30/2023</a:t>
            </a:fld>
            <a:endParaRPr lang="en-US" noProof="0" dirty="0"/>
          </a:p>
        </p:txBody>
      </p:sp>
      <p:sp>
        <p:nvSpPr>
          <p:cNvPr id="3" name="Footer Placeholder 2"/>
          <p:cNvSpPr>
            <a:spLocks noGrp="1"/>
          </p:cNvSpPr>
          <p:nvPr>
            <p:ph type="ftr" sz="quarter" idx="11"/>
          </p:nvPr>
        </p:nvSpPr>
        <p:spPr/>
        <p:txBody>
          <a:bodyPr/>
          <a:lstStyle/>
          <a:p>
            <a:r>
              <a:rPr lang="en-US" noProof="0" dirty="0"/>
              <a:t>
              </a:t>
            </a:r>
          </a:p>
        </p:txBody>
      </p:sp>
      <p:sp>
        <p:nvSpPr>
          <p:cNvPr id="4" name="Slide Number Placeholder 3"/>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9882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noProof="0"/>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noProof="0" smtClean="0"/>
              <a:t>5/30/2023</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215838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noProof="0"/>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noProof="0" smtClean="0"/>
              <a:t>5/30/2023</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7408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3CBC1C18-307B-4F68-A007-B5B542270E8D}" type="datetimeFigureOut">
              <a:rPr lang="en-US" noProof="0" smtClean="0"/>
              <a:t>5/30/2023</a:t>
            </a:fld>
            <a:endParaRPr lang="en-US" noProof="0"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noProof="0" dirty="0"/>
              <a:t>
              </a:t>
            </a: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D22F896-40B5-4ADD-8801-0D06FADFA095}" type="slidenum">
              <a:rPr lang="en-US" noProof="0" smtClean="0"/>
              <a:pPr/>
              <a:t>‹#›</a:t>
            </a:fld>
            <a:endParaRPr lang="en-US" noProof="0" dirty="0"/>
          </a:p>
        </p:txBody>
      </p:sp>
    </p:spTree>
    <p:extLst>
      <p:ext uri="{BB962C8B-B14F-4D97-AF65-F5344CB8AC3E}">
        <p14:creationId xmlns:p14="http://schemas.microsoft.com/office/powerpoint/2010/main" val="17022588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60000"/>
                <a:lumOff val="40000"/>
              </a:schemeClr>
            </a:gs>
            <a:gs pos="0">
              <a:schemeClr val="accent3">
                <a:lumMod val="75000"/>
              </a:schemeClr>
            </a:gs>
            <a:gs pos="91500">
              <a:srgbClr val="E4ECA6"/>
            </a:gs>
            <a:gs pos="76000">
              <a:schemeClr val="accent3">
                <a:lumMod val="60000"/>
                <a:lumOff val="40000"/>
              </a:schemeClr>
            </a:gs>
            <a:gs pos="95750">
              <a:srgbClr val="F2E2A0"/>
            </a:gs>
            <a:gs pos="100000">
              <a:schemeClr val="accent3">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78D6-F072-48E7-8270-20EFBDD26F36}"/>
              </a:ext>
            </a:extLst>
          </p:cNvPr>
          <p:cNvSpPr>
            <a:spLocks noGrp="1"/>
          </p:cNvSpPr>
          <p:nvPr>
            <p:ph type="ctrTitle"/>
          </p:nvPr>
        </p:nvSpPr>
        <p:spPr>
          <a:xfrm>
            <a:off x="1109980" y="4206240"/>
            <a:ext cx="9966960" cy="1325880"/>
          </a:xfrm>
          <a:gradFill>
            <a:gsLst>
              <a:gs pos="0">
                <a:schemeClr val="accent3">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ar-JO" sz="6600" cap="none" dirty="0">
                <a:solidFill>
                  <a:schemeClr val="tx1">
                    <a:lumMod val="85000"/>
                    <a:lumOff val="15000"/>
                  </a:schemeClr>
                </a:solidFill>
              </a:rPr>
              <a:t>المدرج الروماني</a:t>
            </a:r>
            <a:endParaRPr lang="en-US" sz="6600" cap="none" dirty="0">
              <a:solidFill>
                <a:schemeClr val="tx1">
                  <a:lumMod val="85000"/>
                  <a:lumOff val="15000"/>
                </a:schemeClr>
              </a:solidFill>
            </a:endParaRPr>
          </a:p>
        </p:txBody>
      </p:sp>
      <p:sp>
        <p:nvSpPr>
          <p:cNvPr id="3" name="Subtitle 2">
            <a:extLst>
              <a:ext uri="{FF2B5EF4-FFF2-40B4-BE49-F238E27FC236}">
                <a16:creationId xmlns:a16="http://schemas.microsoft.com/office/drawing/2014/main" id="{3FC7BD98-5486-489C-BAA0-A69CEFF691B3}"/>
              </a:ext>
            </a:extLst>
          </p:cNvPr>
          <p:cNvSpPr>
            <a:spLocks noGrp="1"/>
          </p:cNvSpPr>
          <p:nvPr>
            <p:ph type="subTitle" idx="1"/>
          </p:nvPr>
        </p:nvSpPr>
        <p:spPr>
          <a:xfrm>
            <a:off x="1709530" y="5598293"/>
            <a:ext cx="8767860" cy="553690"/>
          </a:xfrm>
        </p:spPr>
        <p:txBody>
          <a:bodyPr>
            <a:normAutofit/>
          </a:bodyPr>
          <a:lstStyle/>
          <a:p>
            <a:r>
              <a:rPr lang="ar-JO" sz="2000" dirty="0">
                <a:solidFill>
                  <a:schemeClr val="tx1">
                    <a:lumMod val="95000"/>
                    <a:lumOff val="5000"/>
                  </a:schemeClr>
                </a:solidFill>
              </a:rPr>
              <a:t>إعداد الطالب هاشم مهند أبو دية</a:t>
            </a:r>
            <a:endParaRPr lang="en-US" sz="2000" dirty="0">
              <a:solidFill>
                <a:schemeClr val="tx1">
                  <a:lumMod val="95000"/>
                  <a:lumOff val="5000"/>
                </a:schemeClr>
              </a:solidFill>
            </a:endParaRPr>
          </a:p>
        </p:txBody>
      </p:sp>
      <p:pic>
        <p:nvPicPr>
          <p:cNvPr id="1026" name="Picture 2" descr="https://cdn1-m.alittihad.ae/store/archive/image/2021/4/24/7720da13-28c1-43f3-a5aa-0ebc774ff944.jpg?width=1300"/>
          <p:cNvPicPr>
            <a:picLocks noChangeAspect="1" noChangeArrowheads="1"/>
          </p:cNvPicPr>
          <p:nvPr/>
        </p:nvPicPr>
        <p:blipFill rotWithShape="1">
          <a:blip r:embed="rId3">
            <a:extLst>
              <a:ext uri="{28A0092B-C50C-407E-A947-70E740481C1C}">
                <a14:useLocalDpi xmlns:a14="http://schemas.microsoft.com/office/drawing/2010/main" val="0"/>
              </a:ext>
            </a:extLst>
          </a:blip>
          <a:srcRect t="5176" r="360"/>
          <a:stretch/>
        </p:blipFill>
        <p:spPr bwMode="auto">
          <a:xfrm>
            <a:off x="1109980" y="0"/>
            <a:ext cx="9966959" cy="420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050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0">
              <a:schemeClr val="accent3">
                <a:lumMod val="75000"/>
              </a:schemeClr>
            </a:gs>
            <a:gs pos="91500">
              <a:srgbClr val="E4ECA6"/>
            </a:gs>
            <a:gs pos="76000">
              <a:schemeClr val="accent3">
                <a:lumMod val="60000"/>
                <a:lumOff val="40000"/>
              </a:schemeClr>
            </a:gs>
            <a:gs pos="95750">
              <a:srgbClr val="F2E2A0"/>
            </a:gs>
            <a:gs pos="100000">
              <a:schemeClr val="accent3">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Text Placeholder 4"/>
          <p:cNvSpPr>
            <a:spLocks noGrp="1"/>
          </p:cNvSpPr>
          <p:nvPr>
            <p:ph type="body" idx="1"/>
          </p:nvPr>
        </p:nvSpPr>
        <p:spPr/>
        <p:txBody>
          <a:bodyPr/>
          <a:lstStyle/>
          <a:p>
            <a:endParaRPr lang="en-US"/>
          </a:p>
        </p:txBody>
      </p:sp>
      <p:pic>
        <p:nvPicPr>
          <p:cNvPr id="9" name="Picture 2" descr="بدء فعاليات برنامج رمضانيات 2023 من المدرج الروماني"/>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51928" y="242596"/>
            <a:ext cx="5645952" cy="630749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3"/>
          </p:nvPr>
        </p:nvSpPr>
        <p:spPr/>
        <p:txBody>
          <a:bodyPr/>
          <a:lstStyle/>
          <a:p>
            <a:endParaRPr lang="en-US"/>
          </a:p>
        </p:txBody>
      </p:sp>
      <p:sp>
        <p:nvSpPr>
          <p:cNvPr id="8" name="Content Placeholder 7"/>
          <p:cNvSpPr>
            <a:spLocks noGrp="1"/>
          </p:cNvSpPr>
          <p:nvPr>
            <p:ph sz="quarter" idx="4"/>
          </p:nvPr>
        </p:nvSpPr>
        <p:spPr>
          <a:xfrm>
            <a:off x="6263640" y="1879567"/>
            <a:ext cx="4754880" cy="3383280"/>
          </a:xfrm>
        </p:spPr>
        <p:txBody>
          <a:bodyPr>
            <a:normAutofit/>
          </a:bodyPr>
          <a:lstStyle/>
          <a:p>
            <a:pPr algn="just" rtl="1"/>
            <a:endParaRPr lang="en-US" dirty="0">
              <a:solidFill>
                <a:schemeClr val="accent2">
                  <a:lumMod val="75000"/>
                </a:schemeClr>
              </a:solidFill>
            </a:endParaRPr>
          </a:p>
          <a:p>
            <a:pPr marL="45720" indent="0" algn="just" rtl="1">
              <a:buNone/>
            </a:pPr>
            <a:r>
              <a:rPr lang="ar-JO" sz="2000" dirty="0">
                <a:solidFill>
                  <a:schemeClr val="accent2">
                    <a:lumMod val="50000"/>
                  </a:schemeClr>
                </a:solidFill>
                <a:latin typeface="Simplified Arabic" panose="02020603050405020304" pitchFamily="18" charset="-78"/>
                <a:cs typeface="Simplified Arabic" panose="02020603050405020304" pitchFamily="18" charset="-78"/>
              </a:rPr>
              <a:t>نبذة تاريخية عن المدرج الروماني</a:t>
            </a:r>
            <a:endParaRPr lang="en-US" sz="2000" dirty="0">
              <a:solidFill>
                <a:schemeClr val="accent2">
                  <a:lumMod val="50000"/>
                </a:schemeClr>
              </a:solidFill>
              <a:latin typeface="Simplified Arabic" panose="02020603050405020304" pitchFamily="18" charset="-78"/>
              <a:cs typeface="Simplified Arabic" panose="02020603050405020304" pitchFamily="18" charset="-78"/>
            </a:endParaRPr>
          </a:p>
          <a:p>
            <a:pPr algn="just" rtl="1"/>
            <a:endParaRPr lang="en-US" dirty="0">
              <a:solidFill>
                <a:schemeClr val="accent2">
                  <a:lumMod val="75000"/>
                </a:schemeClr>
              </a:solidFill>
            </a:endParaRPr>
          </a:p>
          <a:p>
            <a:pPr marL="45720" indent="0" algn="just" rtl="1">
              <a:buNone/>
            </a:pPr>
            <a:r>
              <a:rPr lang="ar-JO" sz="1600" dirty="0">
                <a:solidFill>
                  <a:schemeClr val="accent2">
                    <a:lumMod val="75000"/>
                  </a:schemeClr>
                </a:solidFill>
                <a:latin typeface="Simplified Arabic" panose="02020603050405020304" pitchFamily="18" charset="-78"/>
                <a:cs typeface="Simplified Arabic" panose="02020603050405020304" pitchFamily="18" charset="-78"/>
              </a:rPr>
              <a:t>المدرّج الرّوماني الذي يقع في قلب العاصمة الأردنية عمّان، وبني منذ نحو 1800 عام، واحد من أعظم الآثار الرومانية على مستوى منطقة بلاد الشّام، بل لعّله من أجمل الطرز المعمارية مهابة وضخامة وأناقة.</a:t>
            </a:r>
          </a:p>
          <a:p>
            <a:pPr algn="just" rtl="1"/>
            <a:endParaRPr lang="en-US" dirty="0"/>
          </a:p>
        </p:txBody>
      </p:sp>
    </p:spTree>
    <p:extLst>
      <p:ext uri="{BB962C8B-B14F-4D97-AF65-F5344CB8AC3E}">
        <p14:creationId xmlns:p14="http://schemas.microsoft.com/office/powerpoint/2010/main" val="1380523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0">
              <a:schemeClr val="accent3">
                <a:lumMod val="75000"/>
              </a:schemeClr>
            </a:gs>
            <a:gs pos="91500">
              <a:srgbClr val="E4ECA6"/>
            </a:gs>
            <a:gs pos="76000">
              <a:schemeClr val="accent3">
                <a:lumMod val="60000"/>
                <a:lumOff val="40000"/>
              </a:schemeClr>
            </a:gs>
            <a:gs pos="95750">
              <a:srgbClr val="F2E2A0"/>
            </a:gs>
            <a:gs pos="100000">
              <a:schemeClr val="accent3">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pPr algn="just" rtl="1"/>
            <a:r>
              <a:rPr lang="ar-JO" sz="1600" dirty="0">
                <a:solidFill>
                  <a:schemeClr val="accent2">
                    <a:lumMod val="75000"/>
                  </a:schemeClr>
                </a:solidFill>
                <a:latin typeface="Simplified Arabic" panose="02020603050405020304" pitchFamily="18" charset="-78"/>
                <a:cs typeface="Simplified Arabic" panose="02020603050405020304" pitchFamily="18" charset="-78"/>
              </a:rPr>
              <a:t>ويعتبر المدرج الروماني أشهر أماكن السياحة التاريخية بأعمدته الشامخة، ومدرجاته المصممة بطريقة هندسية فريدة للفرجة والاستمتاع بالاستعراضات والتّسلية والمبارزات بين الرجال والوحوش الكاسرة وغيرها.</a:t>
            </a:r>
            <a:r>
              <a:rPr lang="ar-JO" dirty="0"/>
              <a:t> </a:t>
            </a:r>
            <a:endParaRPr lang="en-US" dirty="0"/>
          </a:p>
          <a:p>
            <a:endParaRPr lang="en-US" dirty="0"/>
          </a:p>
        </p:txBody>
      </p:sp>
      <p:sp>
        <p:nvSpPr>
          <p:cNvPr id="5" name="Text Placeholder 4"/>
          <p:cNvSpPr>
            <a:spLocks noGrp="1"/>
          </p:cNvSpPr>
          <p:nvPr>
            <p:ph type="body" sz="quarter" idx="3"/>
          </p:nvPr>
        </p:nvSpPr>
        <p:spPr/>
        <p:txBody>
          <a:bodyPr/>
          <a:lstStyle/>
          <a:p>
            <a:endParaRPr lang="en-US"/>
          </a:p>
        </p:txBody>
      </p:sp>
      <p:pic>
        <p:nvPicPr>
          <p:cNvPr id="3074" name="Picture 2" descr="travelistica.com.com: زياره المدرج الرومانى - عمان- �, صور و خرائط و  معلومات و المطاعم القريبه و المعالم القريبه و الفنادق القريبه المدرج  الرومانى"/>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096001" y="319177"/>
            <a:ext cx="5722188" cy="6193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952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0">
              <a:schemeClr val="accent3">
                <a:lumMod val="75000"/>
              </a:schemeClr>
            </a:gs>
            <a:gs pos="91500">
              <a:srgbClr val="E4ECA6"/>
            </a:gs>
            <a:gs pos="76000">
              <a:schemeClr val="accent3">
                <a:lumMod val="60000"/>
                <a:lumOff val="40000"/>
              </a:schemeClr>
            </a:gs>
            <a:gs pos="95750">
              <a:srgbClr val="F2E2A0"/>
            </a:gs>
            <a:gs pos="100000">
              <a:schemeClr val="accent3">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1587260"/>
            <a:ext cx="9875520" cy="1250831"/>
          </a:xfrm>
        </p:spPr>
        <p:txBody>
          <a:bodyPr>
            <a:normAutofit/>
          </a:bodyPr>
          <a:lstStyle/>
          <a:p>
            <a:pPr marL="45720" algn="just" rtl="1">
              <a:spcBef>
                <a:spcPts val="1400"/>
              </a:spcBef>
              <a:buClr>
                <a:schemeClr val="accent1"/>
              </a:buClr>
              <a:buSzPct val="80000"/>
            </a:pPr>
            <a:r>
              <a:rPr lang="ar-SA" sz="2000" dirty="0">
                <a:solidFill>
                  <a:schemeClr val="accent2">
                    <a:lumMod val="50000"/>
                  </a:schemeClr>
                </a:solidFill>
                <a:latin typeface="Simplified Arabic" panose="02020603050405020304" pitchFamily="18" charset="-78"/>
                <a:ea typeface="+mn-ea"/>
                <a:cs typeface="Simplified Arabic" panose="02020603050405020304" pitchFamily="18" charset="-78"/>
              </a:rPr>
              <a:t/>
            </a:r>
            <a:br>
              <a:rPr lang="ar-SA" sz="2000" dirty="0">
                <a:solidFill>
                  <a:schemeClr val="accent2">
                    <a:lumMod val="50000"/>
                  </a:schemeClr>
                </a:solidFill>
                <a:latin typeface="Simplified Arabic" panose="02020603050405020304" pitchFamily="18" charset="-78"/>
                <a:ea typeface="+mn-ea"/>
                <a:cs typeface="Simplified Arabic" panose="02020603050405020304" pitchFamily="18" charset="-78"/>
              </a:rPr>
            </a:br>
            <a:r>
              <a:rPr lang="ar-SA" sz="2000" dirty="0">
                <a:solidFill>
                  <a:schemeClr val="accent2">
                    <a:lumMod val="50000"/>
                  </a:schemeClr>
                </a:solidFill>
                <a:latin typeface="Simplified Arabic" panose="02020603050405020304" pitchFamily="18" charset="-78"/>
                <a:ea typeface="+mn-ea"/>
                <a:cs typeface="Simplified Arabic" panose="02020603050405020304" pitchFamily="18" charset="-78"/>
              </a:rPr>
              <a:t/>
            </a:r>
            <a:br>
              <a:rPr lang="ar-SA" sz="2000" dirty="0">
                <a:solidFill>
                  <a:schemeClr val="accent2">
                    <a:lumMod val="50000"/>
                  </a:schemeClr>
                </a:solidFill>
                <a:latin typeface="Simplified Arabic" panose="02020603050405020304" pitchFamily="18" charset="-78"/>
                <a:ea typeface="+mn-ea"/>
                <a:cs typeface="Simplified Arabic" panose="02020603050405020304" pitchFamily="18" charset="-78"/>
              </a:rPr>
            </a:br>
            <a:r>
              <a:rPr lang="ar-SA" sz="2000" dirty="0">
                <a:solidFill>
                  <a:schemeClr val="accent2">
                    <a:lumMod val="50000"/>
                  </a:schemeClr>
                </a:solidFill>
                <a:latin typeface="Simplified Arabic" panose="02020603050405020304" pitchFamily="18" charset="-78"/>
                <a:ea typeface="+mn-ea"/>
                <a:cs typeface="Simplified Arabic" panose="02020603050405020304" pitchFamily="18" charset="-78"/>
              </a:rPr>
              <a:t/>
            </a:r>
            <a:br>
              <a:rPr lang="ar-SA" sz="2000" dirty="0">
                <a:solidFill>
                  <a:schemeClr val="accent2">
                    <a:lumMod val="50000"/>
                  </a:schemeClr>
                </a:solidFill>
                <a:latin typeface="Simplified Arabic" panose="02020603050405020304" pitchFamily="18" charset="-78"/>
                <a:ea typeface="+mn-ea"/>
                <a:cs typeface="Simplified Arabic" panose="02020603050405020304" pitchFamily="18" charset="-78"/>
              </a:rPr>
            </a:br>
            <a:r>
              <a:rPr lang="ar-JO" sz="2000" dirty="0">
                <a:solidFill>
                  <a:schemeClr val="accent2">
                    <a:lumMod val="50000"/>
                  </a:schemeClr>
                </a:solidFill>
                <a:latin typeface="Simplified Arabic" panose="02020603050405020304" pitchFamily="18" charset="-78"/>
                <a:ea typeface="+mn-ea"/>
                <a:cs typeface="Simplified Arabic" panose="02020603050405020304" pitchFamily="18" charset="-78"/>
              </a:rPr>
              <a:t>جغرافية المدرج الروماني</a:t>
            </a:r>
            <a:endParaRPr lang="en-US" sz="2000" dirty="0">
              <a:solidFill>
                <a:schemeClr val="accent2">
                  <a:lumMod val="50000"/>
                </a:schemeClr>
              </a:solidFill>
              <a:latin typeface="Simplified Arabic" panose="02020603050405020304" pitchFamily="18" charset="-78"/>
              <a:ea typeface="+mn-ea"/>
              <a:cs typeface="Simplified Arabic" panose="02020603050405020304" pitchFamily="18" charset="-78"/>
            </a:endParaRPr>
          </a:p>
        </p:txBody>
      </p:sp>
      <p:sp>
        <p:nvSpPr>
          <p:cNvPr id="3" name="Text Placeholder 2"/>
          <p:cNvSpPr>
            <a:spLocks noGrp="1"/>
          </p:cNvSpPr>
          <p:nvPr>
            <p:ph type="body" idx="1"/>
          </p:nvPr>
        </p:nvSpPr>
        <p:spPr/>
        <p:txBody>
          <a:bodyPr/>
          <a:lstStyle/>
          <a:p>
            <a:endParaRPr lang="en-US"/>
          </a:p>
        </p:txBody>
      </p:sp>
      <p:pic>
        <p:nvPicPr>
          <p:cNvPr id="7170" name="Picture 2" descr="مهرجان &quot;صيف عمان&quot; ينطلق الخميس بأمسية للفنان عمر العبداللات على المدرج  الروماني"/>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45057" y="310551"/>
            <a:ext cx="5849471" cy="618513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a:xfrm>
            <a:off x="6343818" y="2075510"/>
            <a:ext cx="4754880" cy="3383280"/>
          </a:xfrm>
        </p:spPr>
        <p:txBody>
          <a:bodyPr>
            <a:normAutofit/>
          </a:bodyPr>
          <a:lstStyle/>
          <a:p>
            <a:pPr marL="45720" indent="0" algn="just" rtl="1">
              <a:buNone/>
            </a:pPr>
            <a:endParaRPr lang="ar-JO" dirty="0">
              <a:solidFill>
                <a:schemeClr val="accent2">
                  <a:lumMod val="75000"/>
                </a:schemeClr>
              </a:solidFill>
            </a:endParaRPr>
          </a:p>
          <a:p>
            <a:pPr marL="45720" indent="0" algn="just" rtl="1">
              <a:buNone/>
            </a:pPr>
            <a:endParaRPr lang="ar-JO" dirty="0">
              <a:solidFill>
                <a:schemeClr val="accent2">
                  <a:lumMod val="75000"/>
                </a:schemeClr>
              </a:solidFill>
            </a:endParaRPr>
          </a:p>
          <a:p>
            <a:pPr marL="45720" indent="0" algn="just" rtl="1">
              <a:buNone/>
            </a:pPr>
            <a:r>
              <a:rPr lang="ar-JO" sz="1600" dirty="0">
                <a:solidFill>
                  <a:schemeClr val="accent2">
                    <a:lumMod val="75000"/>
                  </a:schemeClr>
                </a:solidFill>
                <a:latin typeface="Simplified Arabic" panose="02020603050405020304" pitchFamily="18" charset="-78"/>
                <a:cs typeface="Simplified Arabic" panose="02020603050405020304" pitchFamily="18" charset="-78"/>
              </a:rPr>
              <a:t>ويتسع مسرح الحقبة الرومانية، عندما كانت مدينة عمان تُسمى فيلادلفيا، لقرابة 6000 شخص، ويقع في الجزء الشرقي من الساحة الهاشمية الشهيرة، وقد تم بناء المسرح موجهًا نحو الشمال لمنع تأثير الشمس على المتفرجين في عهد أنطونيوس حاكم فيلادلفيا في تلك الفترة</a:t>
            </a:r>
            <a:r>
              <a:rPr lang="ar-JO" sz="1600" dirty="0">
                <a:latin typeface="Simplified Arabic" panose="02020603050405020304" pitchFamily="18" charset="-78"/>
                <a:cs typeface="Simplified Arabic" panose="02020603050405020304" pitchFamily="18" charset="-78"/>
              </a:rPr>
              <a:t>.</a:t>
            </a:r>
            <a:endParaRPr lang="en-US" sz="1600"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226978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0">
              <a:schemeClr val="accent3">
                <a:lumMod val="75000"/>
              </a:schemeClr>
            </a:gs>
            <a:gs pos="91500">
              <a:srgbClr val="E4ECA6"/>
            </a:gs>
            <a:gs pos="76000">
              <a:schemeClr val="accent3">
                <a:lumMod val="60000"/>
                <a:lumOff val="40000"/>
              </a:schemeClr>
            </a:gs>
            <a:gs pos="95750">
              <a:srgbClr val="F2E2A0"/>
            </a:gs>
            <a:gs pos="100000">
              <a:schemeClr val="accent3">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normAutofit/>
          </a:bodyPr>
          <a:lstStyle/>
          <a:p>
            <a:pPr marL="45720" indent="0" algn="just" rtl="1">
              <a:buNone/>
            </a:pPr>
            <a:r>
              <a:rPr lang="ar-JO" sz="1600" dirty="0">
                <a:solidFill>
                  <a:schemeClr val="accent2">
                    <a:lumMod val="75000"/>
                  </a:schemeClr>
                </a:solidFill>
                <a:latin typeface="Simplified Arabic" panose="02020603050405020304" pitchFamily="18" charset="-78"/>
                <a:cs typeface="Simplified Arabic" panose="02020603050405020304" pitchFamily="18" charset="-78"/>
              </a:rPr>
              <a:t>ويضم المدرج متاحفًا رائعة، يضم أحدها معروضاتٍ للفلكور الأردني الذي يتمثل باللباس التقليدي لكل منطقة، والثاني لطريقة حياة البلاد الشعبية</a:t>
            </a:r>
            <a:r>
              <a:rPr lang="ar-SA" sz="1600" dirty="0">
                <a:solidFill>
                  <a:schemeClr val="accent2">
                    <a:lumMod val="75000"/>
                  </a:schemeClr>
                </a:solidFill>
                <a:latin typeface="Simplified Arabic" panose="02020603050405020304" pitchFamily="18" charset="-78"/>
                <a:cs typeface="Simplified Arabic" panose="02020603050405020304" pitchFamily="18" charset="-78"/>
              </a:rPr>
              <a:t>.</a:t>
            </a:r>
            <a:endParaRPr lang="en-US" sz="1600" dirty="0">
              <a:solidFill>
                <a:schemeClr val="accent2">
                  <a:lumMod val="75000"/>
                </a:schemeClr>
              </a:solidFill>
              <a:latin typeface="Simplified Arabic" panose="02020603050405020304" pitchFamily="18" charset="-78"/>
              <a:cs typeface="Simplified Arabic" panose="02020603050405020304" pitchFamily="18" charset="-78"/>
            </a:endParaRPr>
          </a:p>
        </p:txBody>
      </p:sp>
      <p:sp>
        <p:nvSpPr>
          <p:cNvPr id="5" name="Text Placeholder 4"/>
          <p:cNvSpPr>
            <a:spLocks noGrp="1"/>
          </p:cNvSpPr>
          <p:nvPr>
            <p:ph type="body" sz="quarter" idx="3"/>
          </p:nvPr>
        </p:nvSpPr>
        <p:spPr/>
        <p:txBody>
          <a:bodyPr/>
          <a:lstStyle/>
          <a:p>
            <a:endParaRPr lang="en-US"/>
          </a:p>
        </p:txBody>
      </p:sp>
      <p:pic>
        <p:nvPicPr>
          <p:cNvPr id="5122" name="Picture 2" descr="متحف الفلكلور الأردني في المدرج الروماني في عمان"/>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269173" y="284673"/>
            <a:ext cx="5583521" cy="6262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007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0">
              <a:schemeClr val="accent3">
                <a:lumMod val="75000"/>
              </a:schemeClr>
            </a:gs>
            <a:gs pos="91500">
              <a:srgbClr val="E4ECA6"/>
            </a:gs>
            <a:gs pos="76000">
              <a:schemeClr val="accent3">
                <a:lumMod val="60000"/>
                <a:lumOff val="40000"/>
              </a:schemeClr>
            </a:gs>
            <a:gs pos="95750">
              <a:srgbClr val="F2E2A0"/>
            </a:gs>
            <a:gs pos="100000">
              <a:schemeClr val="accent3">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6146" name="Picture 2" descr="متحف الآثار بالقرب من المدرج الروماني في عمان"/>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36430" y="276045"/>
            <a:ext cx="5759570" cy="6280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normAutofit/>
          </a:bodyPr>
          <a:lstStyle/>
          <a:p>
            <a:pPr algn="just" rtl="1"/>
            <a:r>
              <a:rPr lang="ar-JO" sz="1600" dirty="0">
                <a:solidFill>
                  <a:schemeClr val="accent2">
                    <a:lumMod val="75000"/>
                  </a:schemeClr>
                </a:solidFill>
                <a:latin typeface="Simplified Arabic" panose="02020603050405020304" pitchFamily="18" charset="-78"/>
                <a:cs typeface="Simplified Arabic" panose="02020603050405020304" pitchFamily="18" charset="-78"/>
              </a:rPr>
              <a:t>كما ويمكنك زيارة متحف الآثار الأردني الذي يضع بين يديك العديد من المعروضات الأثرية المرتبة بحسب التسلسل الزمني لتاريخ البلاد</a:t>
            </a:r>
            <a:r>
              <a:rPr lang="ar-JO" sz="1600" dirty="0">
                <a:latin typeface="Simplified Arabic" panose="02020603050405020304" pitchFamily="18" charset="-78"/>
                <a:cs typeface="Simplified Arabic" panose="02020603050405020304" pitchFamily="18" charset="-78"/>
              </a:rPr>
              <a:t>.</a:t>
            </a:r>
            <a:endParaRPr lang="en-US" sz="1600"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538711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0">
              <a:schemeClr val="accent3">
                <a:lumMod val="75000"/>
              </a:schemeClr>
            </a:gs>
            <a:gs pos="91500">
              <a:srgbClr val="E4ECA6"/>
            </a:gs>
            <a:gs pos="76000">
              <a:schemeClr val="accent3">
                <a:lumMod val="60000"/>
                <a:lumOff val="40000"/>
              </a:schemeClr>
            </a:gs>
            <a:gs pos="95750">
              <a:srgbClr val="F2E2A0"/>
            </a:gs>
            <a:gs pos="100000">
              <a:schemeClr val="accent3">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1143000" y="2001511"/>
            <a:ext cx="4403785" cy="777240"/>
          </a:xfrm>
        </p:spPr>
        <p:txBody>
          <a:bodyPr>
            <a:normAutofit/>
          </a:bodyPr>
          <a:lstStyle/>
          <a:p>
            <a:pPr marL="45720" algn="just" rtl="1">
              <a:spcBef>
                <a:spcPts val="1400"/>
              </a:spcBef>
            </a:pPr>
            <a:r>
              <a:rPr lang="ar-JO" sz="2000" dirty="0">
                <a:solidFill>
                  <a:schemeClr val="accent2">
                    <a:lumMod val="50000"/>
                  </a:schemeClr>
                </a:solidFill>
                <a:latin typeface="Simplified Arabic" panose="02020603050405020304" pitchFamily="18" charset="-78"/>
                <a:cs typeface="Simplified Arabic" panose="02020603050405020304" pitchFamily="18" charset="-78"/>
              </a:rPr>
              <a:t>الاهمية الإقتصادية للمدرج الروماني</a:t>
            </a:r>
            <a:endParaRPr lang="en-US" sz="2000" dirty="0">
              <a:solidFill>
                <a:schemeClr val="accent2">
                  <a:lumMod val="50000"/>
                </a:schemeClr>
              </a:solidFill>
              <a:latin typeface="Simplified Arabic" panose="02020603050405020304" pitchFamily="18" charset="-78"/>
              <a:cs typeface="Simplified Arabic" panose="02020603050405020304" pitchFamily="18" charset="-78"/>
            </a:endParaRPr>
          </a:p>
        </p:txBody>
      </p:sp>
      <p:sp>
        <p:nvSpPr>
          <p:cNvPr id="4" name="Content Placeholder 3"/>
          <p:cNvSpPr>
            <a:spLocks noGrp="1"/>
          </p:cNvSpPr>
          <p:nvPr>
            <p:ph sz="half" idx="2"/>
          </p:nvPr>
        </p:nvSpPr>
        <p:spPr>
          <a:xfrm>
            <a:off x="1143000" y="2721483"/>
            <a:ext cx="4403785" cy="3383280"/>
          </a:xfrm>
        </p:spPr>
        <p:txBody>
          <a:bodyPr/>
          <a:lstStyle/>
          <a:p>
            <a:pPr marL="45720" indent="0" algn="just" rtl="1">
              <a:buNone/>
            </a:pPr>
            <a:endParaRPr lang="ar-JO" dirty="0">
              <a:solidFill>
                <a:schemeClr val="accent2">
                  <a:lumMod val="75000"/>
                </a:schemeClr>
              </a:solidFill>
            </a:endParaRPr>
          </a:p>
          <a:p>
            <a:pPr marL="45720" indent="0" algn="just" rtl="1">
              <a:buNone/>
            </a:pPr>
            <a:r>
              <a:rPr lang="ar-JO" sz="1600" dirty="0">
                <a:solidFill>
                  <a:schemeClr val="accent2">
                    <a:lumMod val="75000"/>
                  </a:schemeClr>
                </a:solidFill>
                <a:latin typeface="Simplified Arabic" panose="02020603050405020304" pitchFamily="18" charset="-78"/>
                <a:cs typeface="Simplified Arabic" panose="02020603050405020304" pitchFamily="18" charset="-78"/>
              </a:rPr>
              <a:t>ويستطيع الزائر للمدرج الروماني الاستمتاع بأجواء عمان القديمة والتمتع بأشهى المأكولات التراثية وشراء التحف المميزة</a:t>
            </a:r>
            <a:r>
              <a:rPr lang="ar-JO" sz="1600" dirty="0">
                <a:latin typeface="Simplified Arabic" panose="02020603050405020304" pitchFamily="18" charset="-78"/>
                <a:cs typeface="Simplified Arabic" panose="02020603050405020304" pitchFamily="18" charset="-78"/>
              </a:rPr>
              <a:t>.</a:t>
            </a:r>
            <a:endParaRPr lang="en-US" sz="1600" dirty="0">
              <a:latin typeface="Simplified Arabic" panose="02020603050405020304" pitchFamily="18" charset="-78"/>
              <a:cs typeface="Simplified Arabic" panose="02020603050405020304" pitchFamily="18" charset="-78"/>
            </a:endParaRPr>
          </a:p>
        </p:txBody>
      </p:sp>
      <p:sp>
        <p:nvSpPr>
          <p:cNvPr id="5" name="Text Placeholder 4"/>
          <p:cNvSpPr>
            <a:spLocks noGrp="1"/>
          </p:cNvSpPr>
          <p:nvPr>
            <p:ph type="body" sz="quarter" idx="3"/>
          </p:nvPr>
        </p:nvSpPr>
        <p:spPr/>
        <p:txBody>
          <a:bodyPr/>
          <a:lstStyle/>
          <a:p>
            <a:endParaRPr lang="en-US"/>
          </a:p>
        </p:txBody>
      </p:sp>
      <p:pic>
        <p:nvPicPr>
          <p:cNvPr id="8194" name="Picture 2" descr="بازار مطرح مسقط؛ آشنایی با بازار مطرح در عمان✔️Muttrah Souq 🛒"/>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822830" y="301925"/>
            <a:ext cx="6064370" cy="6245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819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89000">
              <a:srgbClr val="FFC565"/>
            </a:gs>
            <a:gs pos="0">
              <a:schemeClr val="accent3">
                <a:lumMod val="60000"/>
                <a:lumOff val="40000"/>
              </a:schemeClr>
            </a:gs>
            <a:gs pos="5000">
              <a:schemeClr val="accent3">
                <a:lumMod val="75000"/>
              </a:schemeClr>
            </a:gs>
            <a:gs pos="91500">
              <a:schemeClr val="accent3"/>
            </a:gs>
            <a:gs pos="92000">
              <a:schemeClr val="accent3">
                <a:lumMod val="60000"/>
                <a:lumOff val="40000"/>
              </a:schemeClr>
            </a:gs>
            <a:gs pos="95750">
              <a:srgbClr val="F2E2A0"/>
            </a:gs>
            <a:gs pos="31000">
              <a:schemeClr val="accent3">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81407-D1A6-42DD-AE7A-4FA34ACD1317}"/>
              </a:ext>
            </a:extLst>
          </p:cNvPr>
          <p:cNvSpPr>
            <a:spLocks noGrp="1"/>
          </p:cNvSpPr>
          <p:nvPr>
            <p:ph type="title"/>
          </p:nvPr>
        </p:nvSpPr>
        <p:spPr>
          <a:xfrm>
            <a:off x="1143000" y="1511558"/>
            <a:ext cx="3363686" cy="2817846"/>
          </a:xfrm>
        </p:spPr>
        <p:txBody>
          <a:bodyPr>
            <a:normAutofit/>
          </a:bodyPr>
          <a:lstStyle/>
          <a:p>
            <a:pPr algn="just" rtl="1"/>
            <a:r>
              <a:rPr lang="ar-JO">
                <a:solidFill>
                  <a:schemeClr val="accent2">
                    <a:lumMod val="75000"/>
                  </a:schemeClr>
                </a:solidFill>
              </a:rPr>
              <a:t>شكرا لإستماعكم</a:t>
            </a:r>
            <a:endParaRPr lang="en-US" dirty="0">
              <a:solidFill>
                <a:schemeClr val="accent2">
                  <a:lumMod val="75000"/>
                </a:schemeClr>
              </a:solidFill>
            </a:endParaRPr>
          </a:p>
        </p:txBody>
      </p:sp>
      <p:pic>
        <p:nvPicPr>
          <p:cNvPr id="9218" name="Picture 2" descr="مبادرة التخضير العالمية 2022 تستهدف المدرج الروماني | رؤيا الإخباري"/>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91538" y="1511558"/>
            <a:ext cx="6934200" cy="381000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23596" y="3959223"/>
            <a:ext cx="2837873" cy="2128405"/>
          </a:xfrm>
          <a:prstGeom prst="rect">
            <a:avLst/>
          </a:prstGeom>
        </p:spPr>
      </p:pic>
    </p:spTree>
    <p:extLst>
      <p:ext uri="{BB962C8B-B14F-4D97-AF65-F5344CB8AC3E}">
        <p14:creationId xmlns:p14="http://schemas.microsoft.com/office/powerpoint/2010/main" val="1646983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20230529-WA020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08238" y="2057400"/>
            <a:ext cx="7342187" cy="4038600"/>
          </a:xfrm>
        </p:spPr>
      </p:pic>
    </p:spTree>
    <p:extLst>
      <p:ext uri="{BB962C8B-B14F-4D97-AF65-F5344CB8AC3E}">
        <p14:creationId xmlns:p14="http://schemas.microsoft.com/office/powerpoint/2010/main" val="2502540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AD055F-6A08-4727-8DB8-D3FD1D1AA779}">
  <ds:schemaRefs>
    <ds:schemaRef ds:uri="http://schemas.microsoft.com/sharepoint/v3/contenttype/forms"/>
  </ds:schemaRefs>
</ds:datastoreItem>
</file>

<file path=customXml/itemProps2.xml><?xml version="1.0" encoding="utf-8"?>
<ds:datastoreItem xmlns:ds="http://schemas.openxmlformats.org/officeDocument/2006/customXml" ds:itemID="{9557C456-CC1D-4991-B397-26B0CCF834E5}">
  <ds:schemaRefs>
    <ds:schemaRef ds:uri="http://purl.org/dc/dcmitype/"/>
    <ds:schemaRef ds:uri="http://schemas.microsoft.com/office/2006/documentManagement/types"/>
    <ds:schemaRef ds:uri="16c05727-aa75-4e4a-9b5f-8a80a1165891"/>
    <ds:schemaRef ds:uri="http://schemas.openxmlformats.org/package/2006/metadata/core-properties"/>
    <ds:schemaRef ds:uri="http://purl.org/dc/terms/"/>
    <ds:schemaRef ds:uri="http://schemas.microsoft.com/office/infopath/2007/PartnerControls"/>
    <ds:schemaRef ds:uri="http://purl.org/dc/elements/1.1/"/>
    <ds:schemaRef ds:uri="71af3243-3dd4-4a8d-8c0d-dd76da1f02a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30FAE8E-18A7-4D4B-B1D5-F068BB36F4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199</Words>
  <Application>Microsoft Office PowerPoint</Application>
  <PresentationFormat>Widescreen</PresentationFormat>
  <Paragraphs>19</Paragraphs>
  <Slides>9</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Calibri</vt:lpstr>
      <vt:lpstr>Corbel</vt:lpstr>
      <vt:lpstr>Simplified Arabic</vt:lpstr>
      <vt:lpstr>Tahoma</vt:lpstr>
      <vt:lpstr>Basis</vt:lpstr>
      <vt:lpstr>المدرج الروماني</vt:lpstr>
      <vt:lpstr>PowerPoint Presentation</vt:lpstr>
      <vt:lpstr>PowerPoint Presentation</vt:lpstr>
      <vt:lpstr>   جغرافية المدرج الروماني</vt:lpstr>
      <vt:lpstr>PowerPoint Presentation</vt:lpstr>
      <vt:lpstr>PowerPoint Presentation</vt:lpstr>
      <vt:lpstr>PowerPoint Presentation</vt:lpstr>
      <vt:lpstr>شكرا لإستماعكم</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2023-05-23T06:28:34Z</dcterms:created>
  <dcterms:modified xsi:type="dcterms:W3CDTF">2023-05-30T08:19:59Z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