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86"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ECF41F-1FA7-4A25-8377-86522DD2E3A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4EEBEE4-67B1-4147-A082-EFDD2316BB2D}">
      <dgm:prSet/>
      <dgm:spPr>
        <a:noFill/>
      </dgm:spPr>
      <dgm:t>
        <a:bodyPr/>
        <a:lstStyle/>
        <a:p>
          <a:r>
            <a:rPr lang="ar-JO" b="1" dirty="0"/>
            <a:t>عدد سكان المحافظة : (262100) نسمة.</a:t>
          </a:r>
          <a:endParaRPr lang="en-US" dirty="0"/>
        </a:p>
      </dgm:t>
    </dgm:pt>
    <dgm:pt modelId="{B032317B-FFCF-4CA7-A489-CFCBB5B05FF8}" type="parTrans" cxnId="{0AE73037-8B59-4803-84FE-F80C8C98FC36}">
      <dgm:prSet/>
      <dgm:spPr/>
      <dgm:t>
        <a:bodyPr/>
        <a:lstStyle/>
        <a:p>
          <a:endParaRPr lang="en-US"/>
        </a:p>
      </dgm:t>
    </dgm:pt>
    <dgm:pt modelId="{06A5EA40-4183-44F9-91C0-78FFBC8537CB}" type="sibTrans" cxnId="{0AE73037-8B59-4803-84FE-F80C8C98FC36}">
      <dgm:prSet/>
      <dgm:spPr/>
      <dgm:t>
        <a:bodyPr/>
        <a:lstStyle/>
        <a:p>
          <a:endParaRPr lang="en-US"/>
        </a:p>
      </dgm:t>
    </dgm:pt>
    <dgm:pt modelId="{5B7BA880-A352-4503-9D79-6160ADF1D7F8}">
      <dgm:prSet/>
      <dgm:spPr>
        <a:noFill/>
      </dgm:spPr>
      <dgm:t>
        <a:bodyPr/>
        <a:lstStyle/>
        <a:p>
          <a:r>
            <a:rPr lang="ar-JO" b="1" dirty="0"/>
            <a:t>مساحة المحافظة : (410) كم2.</a:t>
          </a:r>
          <a:endParaRPr lang="en-US" dirty="0"/>
        </a:p>
      </dgm:t>
    </dgm:pt>
    <dgm:pt modelId="{761BE7EF-B18A-479A-8841-58607B5E8BC3}" type="parTrans" cxnId="{81C826AB-8575-40E7-A474-98C20E3C725E}">
      <dgm:prSet/>
      <dgm:spPr/>
      <dgm:t>
        <a:bodyPr/>
        <a:lstStyle/>
        <a:p>
          <a:endParaRPr lang="en-US"/>
        </a:p>
      </dgm:t>
    </dgm:pt>
    <dgm:pt modelId="{3C6AA595-B37D-48FB-BA95-2257851F7A07}" type="sibTrans" cxnId="{81C826AB-8575-40E7-A474-98C20E3C725E}">
      <dgm:prSet/>
      <dgm:spPr/>
      <dgm:t>
        <a:bodyPr/>
        <a:lstStyle/>
        <a:p>
          <a:endParaRPr lang="en-US"/>
        </a:p>
      </dgm:t>
    </dgm:pt>
    <dgm:pt modelId="{72D9B90F-FC2C-4842-ACF6-C2F951EBD461}">
      <dgm:prSet/>
      <dgm:spPr>
        <a:noFill/>
      </dgm:spPr>
      <dgm:t>
        <a:bodyPr/>
        <a:lstStyle/>
        <a:p>
          <a:pPr rtl="1"/>
          <a:r>
            <a:rPr lang="ar-JO" b="1" dirty="0"/>
            <a:t>الكثافة السكانية للمحافظة : (639.6) نسمة/كم.</a:t>
          </a:r>
          <a:endParaRPr lang="en-US" dirty="0"/>
        </a:p>
      </dgm:t>
    </dgm:pt>
    <dgm:pt modelId="{11B6F079-6629-4392-A188-A16412B1364A}" type="parTrans" cxnId="{735ABF07-8DAA-4DBA-8C05-600C40EC7B30}">
      <dgm:prSet/>
      <dgm:spPr/>
      <dgm:t>
        <a:bodyPr/>
        <a:lstStyle/>
        <a:p>
          <a:endParaRPr lang="en-US"/>
        </a:p>
      </dgm:t>
    </dgm:pt>
    <dgm:pt modelId="{4DA00046-F1A9-4891-9F88-2A5D239A65F0}" type="sibTrans" cxnId="{735ABF07-8DAA-4DBA-8C05-600C40EC7B30}">
      <dgm:prSet/>
      <dgm:spPr/>
      <dgm:t>
        <a:bodyPr/>
        <a:lstStyle/>
        <a:p>
          <a:endParaRPr lang="en-US"/>
        </a:p>
      </dgm:t>
    </dgm:pt>
    <dgm:pt modelId="{E40A293B-A7C4-4857-9903-6B9044B3ABDE}">
      <dgm:prSet/>
      <dgm:spPr>
        <a:noFill/>
      </dgm:spPr>
      <dgm:t>
        <a:bodyPr/>
        <a:lstStyle/>
        <a:p>
          <a:r>
            <a:rPr lang="ar-JO" b="1" dirty="0"/>
            <a:t>معدل البطالة : (%18).</a:t>
          </a:r>
          <a:endParaRPr lang="en-US" dirty="0"/>
        </a:p>
      </dgm:t>
    </dgm:pt>
    <dgm:pt modelId="{1EDFCF23-2288-46C7-89AD-BACF2D7A0CD5}" type="parTrans" cxnId="{694493E1-F304-4B51-A858-0C06F344B043}">
      <dgm:prSet/>
      <dgm:spPr/>
      <dgm:t>
        <a:bodyPr/>
        <a:lstStyle/>
        <a:p>
          <a:endParaRPr lang="en-US"/>
        </a:p>
      </dgm:t>
    </dgm:pt>
    <dgm:pt modelId="{3A239DCF-1330-43EA-9839-088041FB5F21}" type="sibTrans" cxnId="{694493E1-F304-4B51-A858-0C06F344B043}">
      <dgm:prSet/>
      <dgm:spPr/>
      <dgm:t>
        <a:bodyPr/>
        <a:lstStyle/>
        <a:p>
          <a:endParaRPr lang="en-US"/>
        </a:p>
      </dgm:t>
    </dgm:pt>
    <dgm:pt modelId="{C26A0D5E-E198-4649-A618-30B8FFA6516C}" type="pres">
      <dgm:prSet presAssocID="{7FECF41F-1FA7-4A25-8377-86522DD2E3A5}" presName="hierChild1" presStyleCnt="0">
        <dgm:presLayoutVars>
          <dgm:orgChart val="1"/>
          <dgm:chPref val="1"/>
          <dgm:dir/>
          <dgm:animOne val="branch"/>
          <dgm:animLvl val="lvl"/>
          <dgm:resizeHandles/>
        </dgm:presLayoutVars>
      </dgm:prSet>
      <dgm:spPr/>
    </dgm:pt>
    <dgm:pt modelId="{F04F02B7-7834-4A59-ACD4-48555CE24FB1}" type="pres">
      <dgm:prSet presAssocID="{54EEBEE4-67B1-4147-A082-EFDD2316BB2D}" presName="hierRoot1" presStyleCnt="0">
        <dgm:presLayoutVars>
          <dgm:hierBranch val="init"/>
        </dgm:presLayoutVars>
      </dgm:prSet>
      <dgm:spPr/>
    </dgm:pt>
    <dgm:pt modelId="{DF117D5C-6A2D-465F-BEED-98EF151BDE9F}" type="pres">
      <dgm:prSet presAssocID="{54EEBEE4-67B1-4147-A082-EFDD2316BB2D}" presName="rootComposite1" presStyleCnt="0"/>
      <dgm:spPr/>
    </dgm:pt>
    <dgm:pt modelId="{D6D7C0BC-684F-4721-9967-E50C926B70CB}" type="pres">
      <dgm:prSet presAssocID="{54EEBEE4-67B1-4147-A082-EFDD2316BB2D}" presName="rootText1" presStyleLbl="node0" presStyleIdx="0" presStyleCnt="4">
        <dgm:presLayoutVars>
          <dgm:chPref val="3"/>
        </dgm:presLayoutVars>
      </dgm:prSet>
      <dgm:spPr/>
    </dgm:pt>
    <dgm:pt modelId="{2A14D3FA-F1C0-451F-A55A-EF0BF9A1D7F2}" type="pres">
      <dgm:prSet presAssocID="{54EEBEE4-67B1-4147-A082-EFDD2316BB2D}" presName="rootConnector1" presStyleLbl="node1" presStyleIdx="0" presStyleCnt="0"/>
      <dgm:spPr/>
    </dgm:pt>
    <dgm:pt modelId="{9F2E170D-BC99-44ED-AB80-A0A4A58B727D}" type="pres">
      <dgm:prSet presAssocID="{54EEBEE4-67B1-4147-A082-EFDD2316BB2D}" presName="hierChild2" presStyleCnt="0"/>
      <dgm:spPr/>
    </dgm:pt>
    <dgm:pt modelId="{689616B6-1E72-49CA-91E6-A493AFAED150}" type="pres">
      <dgm:prSet presAssocID="{54EEBEE4-67B1-4147-A082-EFDD2316BB2D}" presName="hierChild3" presStyleCnt="0"/>
      <dgm:spPr/>
    </dgm:pt>
    <dgm:pt modelId="{15C4D0F4-74CD-46F0-B2ED-67B78CA9A3F8}" type="pres">
      <dgm:prSet presAssocID="{5B7BA880-A352-4503-9D79-6160ADF1D7F8}" presName="hierRoot1" presStyleCnt="0">
        <dgm:presLayoutVars>
          <dgm:hierBranch val="init"/>
        </dgm:presLayoutVars>
      </dgm:prSet>
      <dgm:spPr/>
    </dgm:pt>
    <dgm:pt modelId="{F6003E89-59CA-4A00-AC94-9D3FD7EE6890}" type="pres">
      <dgm:prSet presAssocID="{5B7BA880-A352-4503-9D79-6160ADF1D7F8}" presName="rootComposite1" presStyleCnt="0"/>
      <dgm:spPr/>
    </dgm:pt>
    <dgm:pt modelId="{7CCDF616-17AB-4C39-943E-A328C3E0FC7C}" type="pres">
      <dgm:prSet presAssocID="{5B7BA880-A352-4503-9D79-6160ADF1D7F8}" presName="rootText1" presStyleLbl="node0" presStyleIdx="1" presStyleCnt="4">
        <dgm:presLayoutVars>
          <dgm:chPref val="3"/>
        </dgm:presLayoutVars>
      </dgm:prSet>
      <dgm:spPr/>
    </dgm:pt>
    <dgm:pt modelId="{36A201B5-04AD-43EC-A76A-6441F0F5688B}" type="pres">
      <dgm:prSet presAssocID="{5B7BA880-A352-4503-9D79-6160ADF1D7F8}" presName="rootConnector1" presStyleLbl="node1" presStyleIdx="0" presStyleCnt="0"/>
      <dgm:spPr/>
    </dgm:pt>
    <dgm:pt modelId="{F4F4ABBE-AFD6-484F-9CFF-FB78E8AA4995}" type="pres">
      <dgm:prSet presAssocID="{5B7BA880-A352-4503-9D79-6160ADF1D7F8}" presName="hierChild2" presStyleCnt="0"/>
      <dgm:spPr/>
    </dgm:pt>
    <dgm:pt modelId="{E71E4067-25C9-4E8B-9CCC-1A5FF5836538}" type="pres">
      <dgm:prSet presAssocID="{5B7BA880-A352-4503-9D79-6160ADF1D7F8}" presName="hierChild3" presStyleCnt="0"/>
      <dgm:spPr/>
    </dgm:pt>
    <dgm:pt modelId="{AC902DC9-0744-49D4-A103-60D3127D1186}" type="pres">
      <dgm:prSet presAssocID="{72D9B90F-FC2C-4842-ACF6-C2F951EBD461}" presName="hierRoot1" presStyleCnt="0">
        <dgm:presLayoutVars>
          <dgm:hierBranch val="init"/>
        </dgm:presLayoutVars>
      </dgm:prSet>
      <dgm:spPr/>
    </dgm:pt>
    <dgm:pt modelId="{C52715BD-BD09-41B9-A125-71D1BB91F5B4}" type="pres">
      <dgm:prSet presAssocID="{72D9B90F-FC2C-4842-ACF6-C2F951EBD461}" presName="rootComposite1" presStyleCnt="0"/>
      <dgm:spPr/>
    </dgm:pt>
    <dgm:pt modelId="{14B08E4F-393B-414A-8A5D-B940BA7C9260}" type="pres">
      <dgm:prSet presAssocID="{72D9B90F-FC2C-4842-ACF6-C2F951EBD461}" presName="rootText1" presStyleLbl="node0" presStyleIdx="2" presStyleCnt="4">
        <dgm:presLayoutVars>
          <dgm:chPref val="3"/>
        </dgm:presLayoutVars>
      </dgm:prSet>
      <dgm:spPr/>
    </dgm:pt>
    <dgm:pt modelId="{672BFCD6-399C-4AE8-84C4-155BADBA9E41}" type="pres">
      <dgm:prSet presAssocID="{72D9B90F-FC2C-4842-ACF6-C2F951EBD461}" presName="rootConnector1" presStyleLbl="node1" presStyleIdx="0" presStyleCnt="0"/>
      <dgm:spPr/>
    </dgm:pt>
    <dgm:pt modelId="{7E3E20FE-851B-4225-8BEA-6863E97F9403}" type="pres">
      <dgm:prSet presAssocID="{72D9B90F-FC2C-4842-ACF6-C2F951EBD461}" presName="hierChild2" presStyleCnt="0"/>
      <dgm:spPr/>
    </dgm:pt>
    <dgm:pt modelId="{96179D77-DBC5-4309-941E-AB609D69DDD8}" type="pres">
      <dgm:prSet presAssocID="{72D9B90F-FC2C-4842-ACF6-C2F951EBD461}" presName="hierChild3" presStyleCnt="0"/>
      <dgm:spPr/>
    </dgm:pt>
    <dgm:pt modelId="{C25F0900-9079-4BD3-8B71-4B9E47043C15}" type="pres">
      <dgm:prSet presAssocID="{E40A293B-A7C4-4857-9903-6B9044B3ABDE}" presName="hierRoot1" presStyleCnt="0">
        <dgm:presLayoutVars>
          <dgm:hierBranch val="init"/>
        </dgm:presLayoutVars>
      </dgm:prSet>
      <dgm:spPr/>
    </dgm:pt>
    <dgm:pt modelId="{003F9650-B8BC-47CA-9B1C-8C268BB31C51}" type="pres">
      <dgm:prSet presAssocID="{E40A293B-A7C4-4857-9903-6B9044B3ABDE}" presName="rootComposite1" presStyleCnt="0"/>
      <dgm:spPr/>
    </dgm:pt>
    <dgm:pt modelId="{93A24AC5-D7DD-468E-B121-AC1B8083ED05}" type="pres">
      <dgm:prSet presAssocID="{E40A293B-A7C4-4857-9903-6B9044B3ABDE}" presName="rootText1" presStyleLbl="node0" presStyleIdx="3" presStyleCnt="4">
        <dgm:presLayoutVars>
          <dgm:chPref val="3"/>
        </dgm:presLayoutVars>
      </dgm:prSet>
      <dgm:spPr/>
    </dgm:pt>
    <dgm:pt modelId="{18A8DDE6-2C20-4000-92D7-0FD0E31B86F0}" type="pres">
      <dgm:prSet presAssocID="{E40A293B-A7C4-4857-9903-6B9044B3ABDE}" presName="rootConnector1" presStyleLbl="node1" presStyleIdx="0" presStyleCnt="0"/>
      <dgm:spPr/>
    </dgm:pt>
    <dgm:pt modelId="{677BD368-7A80-40B7-9B5B-5EDD1C303AA7}" type="pres">
      <dgm:prSet presAssocID="{E40A293B-A7C4-4857-9903-6B9044B3ABDE}" presName="hierChild2" presStyleCnt="0"/>
      <dgm:spPr/>
    </dgm:pt>
    <dgm:pt modelId="{ABC7DCA5-A9C0-40B0-AC9C-1B04CB08AAC5}" type="pres">
      <dgm:prSet presAssocID="{E40A293B-A7C4-4857-9903-6B9044B3ABDE}" presName="hierChild3" presStyleCnt="0"/>
      <dgm:spPr/>
    </dgm:pt>
  </dgm:ptLst>
  <dgm:cxnLst>
    <dgm:cxn modelId="{735ABF07-8DAA-4DBA-8C05-600C40EC7B30}" srcId="{7FECF41F-1FA7-4A25-8377-86522DD2E3A5}" destId="{72D9B90F-FC2C-4842-ACF6-C2F951EBD461}" srcOrd="2" destOrd="0" parTransId="{11B6F079-6629-4392-A188-A16412B1364A}" sibTransId="{4DA00046-F1A9-4891-9F88-2A5D239A65F0}"/>
    <dgm:cxn modelId="{C416F127-5533-4245-861C-6F7E549751D8}" type="presOf" srcId="{5B7BA880-A352-4503-9D79-6160ADF1D7F8}" destId="{7CCDF616-17AB-4C39-943E-A328C3E0FC7C}" srcOrd="0" destOrd="0" presId="urn:microsoft.com/office/officeart/2005/8/layout/orgChart1"/>
    <dgm:cxn modelId="{75D9512D-23F5-4F83-863C-F57AA96E34C7}" type="presOf" srcId="{54EEBEE4-67B1-4147-A082-EFDD2316BB2D}" destId="{D6D7C0BC-684F-4721-9967-E50C926B70CB}" srcOrd="0" destOrd="0" presId="urn:microsoft.com/office/officeart/2005/8/layout/orgChart1"/>
    <dgm:cxn modelId="{64C14E2E-5942-49DE-ADF0-8E18613CB35B}" type="presOf" srcId="{72D9B90F-FC2C-4842-ACF6-C2F951EBD461}" destId="{14B08E4F-393B-414A-8A5D-B940BA7C9260}" srcOrd="0" destOrd="0" presId="urn:microsoft.com/office/officeart/2005/8/layout/orgChart1"/>
    <dgm:cxn modelId="{0AE73037-8B59-4803-84FE-F80C8C98FC36}" srcId="{7FECF41F-1FA7-4A25-8377-86522DD2E3A5}" destId="{54EEBEE4-67B1-4147-A082-EFDD2316BB2D}" srcOrd="0" destOrd="0" parTransId="{B032317B-FFCF-4CA7-A489-CFCBB5B05FF8}" sibTransId="{06A5EA40-4183-44F9-91C0-78FFBC8537CB}"/>
    <dgm:cxn modelId="{D44CC265-0798-49AD-8DA1-5BD744780CE3}" type="presOf" srcId="{E40A293B-A7C4-4857-9903-6B9044B3ABDE}" destId="{18A8DDE6-2C20-4000-92D7-0FD0E31B86F0}" srcOrd="1" destOrd="0" presId="urn:microsoft.com/office/officeart/2005/8/layout/orgChart1"/>
    <dgm:cxn modelId="{F5B2DC69-FBB6-4238-B189-E21A79ED0382}" type="presOf" srcId="{E40A293B-A7C4-4857-9903-6B9044B3ABDE}" destId="{93A24AC5-D7DD-468E-B121-AC1B8083ED05}" srcOrd="0" destOrd="0" presId="urn:microsoft.com/office/officeart/2005/8/layout/orgChart1"/>
    <dgm:cxn modelId="{541F394C-90A3-42DF-BF64-1DDBE8FEABC4}" type="presOf" srcId="{5B7BA880-A352-4503-9D79-6160ADF1D7F8}" destId="{36A201B5-04AD-43EC-A76A-6441F0F5688B}" srcOrd="1" destOrd="0" presId="urn:microsoft.com/office/officeart/2005/8/layout/orgChart1"/>
    <dgm:cxn modelId="{F9B4A458-048A-4231-888D-B24B1564C7E1}" type="presOf" srcId="{7FECF41F-1FA7-4A25-8377-86522DD2E3A5}" destId="{C26A0D5E-E198-4649-A618-30B8FFA6516C}" srcOrd="0" destOrd="0" presId="urn:microsoft.com/office/officeart/2005/8/layout/orgChart1"/>
    <dgm:cxn modelId="{938A4384-83F1-45DC-B2EE-E95BD5CC9356}" type="presOf" srcId="{54EEBEE4-67B1-4147-A082-EFDD2316BB2D}" destId="{2A14D3FA-F1C0-451F-A55A-EF0BF9A1D7F2}" srcOrd="1" destOrd="0" presId="urn:microsoft.com/office/officeart/2005/8/layout/orgChart1"/>
    <dgm:cxn modelId="{81C826AB-8575-40E7-A474-98C20E3C725E}" srcId="{7FECF41F-1FA7-4A25-8377-86522DD2E3A5}" destId="{5B7BA880-A352-4503-9D79-6160ADF1D7F8}" srcOrd="1" destOrd="0" parTransId="{761BE7EF-B18A-479A-8841-58607B5E8BC3}" sibTransId="{3C6AA595-B37D-48FB-BA95-2257851F7A07}"/>
    <dgm:cxn modelId="{5809FAC0-CC3F-4E73-BD0D-08E16CFD4FFA}" type="presOf" srcId="{72D9B90F-FC2C-4842-ACF6-C2F951EBD461}" destId="{672BFCD6-399C-4AE8-84C4-155BADBA9E41}" srcOrd="1" destOrd="0" presId="urn:microsoft.com/office/officeart/2005/8/layout/orgChart1"/>
    <dgm:cxn modelId="{694493E1-F304-4B51-A858-0C06F344B043}" srcId="{7FECF41F-1FA7-4A25-8377-86522DD2E3A5}" destId="{E40A293B-A7C4-4857-9903-6B9044B3ABDE}" srcOrd="3" destOrd="0" parTransId="{1EDFCF23-2288-46C7-89AD-BACF2D7A0CD5}" sibTransId="{3A239DCF-1330-43EA-9839-088041FB5F21}"/>
    <dgm:cxn modelId="{88A899B3-2337-4D16-A7EE-AC45F895F3DF}" type="presParOf" srcId="{C26A0D5E-E198-4649-A618-30B8FFA6516C}" destId="{F04F02B7-7834-4A59-ACD4-48555CE24FB1}" srcOrd="0" destOrd="0" presId="urn:microsoft.com/office/officeart/2005/8/layout/orgChart1"/>
    <dgm:cxn modelId="{5F2CCEE3-A8C1-420B-AC25-119874E2425B}" type="presParOf" srcId="{F04F02B7-7834-4A59-ACD4-48555CE24FB1}" destId="{DF117D5C-6A2D-465F-BEED-98EF151BDE9F}" srcOrd="0" destOrd="0" presId="urn:microsoft.com/office/officeart/2005/8/layout/orgChart1"/>
    <dgm:cxn modelId="{1A9DE27B-53B5-48E0-8262-50ED44297357}" type="presParOf" srcId="{DF117D5C-6A2D-465F-BEED-98EF151BDE9F}" destId="{D6D7C0BC-684F-4721-9967-E50C926B70CB}" srcOrd="0" destOrd="0" presId="urn:microsoft.com/office/officeart/2005/8/layout/orgChart1"/>
    <dgm:cxn modelId="{F9C5EED1-DEF6-488C-B057-E4E5B51AE67B}" type="presParOf" srcId="{DF117D5C-6A2D-465F-BEED-98EF151BDE9F}" destId="{2A14D3FA-F1C0-451F-A55A-EF0BF9A1D7F2}" srcOrd="1" destOrd="0" presId="urn:microsoft.com/office/officeart/2005/8/layout/orgChart1"/>
    <dgm:cxn modelId="{871A851E-8EF0-42AF-A7BB-8490EB52C82B}" type="presParOf" srcId="{F04F02B7-7834-4A59-ACD4-48555CE24FB1}" destId="{9F2E170D-BC99-44ED-AB80-A0A4A58B727D}" srcOrd="1" destOrd="0" presId="urn:microsoft.com/office/officeart/2005/8/layout/orgChart1"/>
    <dgm:cxn modelId="{3C730C8B-6D51-4D85-89C1-4CD7B206B24D}" type="presParOf" srcId="{F04F02B7-7834-4A59-ACD4-48555CE24FB1}" destId="{689616B6-1E72-49CA-91E6-A493AFAED150}" srcOrd="2" destOrd="0" presId="urn:microsoft.com/office/officeart/2005/8/layout/orgChart1"/>
    <dgm:cxn modelId="{670FE6AC-0438-496D-96BB-D1F244C0C6E0}" type="presParOf" srcId="{C26A0D5E-E198-4649-A618-30B8FFA6516C}" destId="{15C4D0F4-74CD-46F0-B2ED-67B78CA9A3F8}" srcOrd="1" destOrd="0" presId="urn:microsoft.com/office/officeart/2005/8/layout/orgChart1"/>
    <dgm:cxn modelId="{03EBE496-93BA-4868-A144-6C9A2694C0B7}" type="presParOf" srcId="{15C4D0F4-74CD-46F0-B2ED-67B78CA9A3F8}" destId="{F6003E89-59CA-4A00-AC94-9D3FD7EE6890}" srcOrd="0" destOrd="0" presId="urn:microsoft.com/office/officeart/2005/8/layout/orgChart1"/>
    <dgm:cxn modelId="{35FBE586-9CEB-468A-9379-F0161EFD0C71}" type="presParOf" srcId="{F6003E89-59CA-4A00-AC94-9D3FD7EE6890}" destId="{7CCDF616-17AB-4C39-943E-A328C3E0FC7C}" srcOrd="0" destOrd="0" presId="urn:microsoft.com/office/officeart/2005/8/layout/orgChart1"/>
    <dgm:cxn modelId="{39ADB222-B93D-42F1-A4AF-3BDCD2A8D7D0}" type="presParOf" srcId="{F6003E89-59CA-4A00-AC94-9D3FD7EE6890}" destId="{36A201B5-04AD-43EC-A76A-6441F0F5688B}" srcOrd="1" destOrd="0" presId="urn:microsoft.com/office/officeart/2005/8/layout/orgChart1"/>
    <dgm:cxn modelId="{C78FE576-EAA1-4EA2-AA37-282DB3A627AD}" type="presParOf" srcId="{15C4D0F4-74CD-46F0-B2ED-67B78CA9A3F8}" destId="{F4F4ABBE-AFD6-484F-9CFF-FB78E8AA4995}" srcOrd="1" destOrd="0" presId="urn:microsoft.com/office/officeart/2005/8/layout/orgChart1"/>
    <dgm:cxn modelId="{41D05199-8775-4E76-8B47-DB79D03091F6}" type="presParOf" srcId="{15C4D0F4-74CD-46F0-B2ED-67B78CA9A3F8}" destId="{E71E4067-25C9-4E8B-9CCC-1A5FF5836538}" srcOrd="2" destOrd="0" presId="urn:microsoft.com/office/officeart/2005/8/layout/orgChart1"/>
    <dgm:cxn modelId="{41A58B45-5E05-45E3-A177-B9259F56B70F}" type="presParOf" srcId="{C26A0D5E-E198-4649-A618-30B8FFA6516C}" destId="{AC902DC9-0744-49D4-A103-60D3127D1186}" srcOrd="2" destOrd="0" presId="urn:microsoft.com/office/officeart/2005/8/layout/orgChart1"/>
    <dgm:cxn modelId="{74A86508-AADA-454D-9DFF-CFB634DE8442}" type="presParOf" srcId="{AC902DC9-0744-49D4-A103-60D3127D1186}" destId="{C52715BD-BD09-41B9-A125-71D1BB91F5B4}" srcOrd="0" destOrd="0" presId="urn:microsoft.com/office/officeart/2005/8/layout/orgChart1"/>
    <dgm:cxn modelId="{9D8C5BCC-98B2-43D3-A0E6-6F454A8F6CC8}" type="presParOf" srcId="{C52715BD-BD09-41B9-A125-71D1BB91F5B4}" destId="{14B08E4F-393B-414A-8A5D-B940BA7C9260}" srcOrd="0" destOrd="0" presId="urn:microsoft.com/office/officeart/2005/8/layout/orgChart1"/>
    <dgm:cxn modelId="{62D9EDE0-4A3D-40F8-B6D5-22F4AC442F73}" type="presParOf" srcId="{C52715BD-BD09-41B9-A125-71D1BB91F5B4}" destId="{672BFCD6-399C-4AE8-84C4-155BADBA9E41}" srcOrd="1" destOrd="0" presId="urn:microsoft.com/office/officeart/2005/8/layout/orgChart1"/>
    <dgm:cxn modelId="{D54BAFC3-FF62-4302-B755-2A8E6F105B45}" type="presParOf" srcId="{AC902DC9-0744-49D4-A103-60D3127D1186}" destId="{7E3E20FE-851B-4225-8BEA-6863E97F9403}" srcOrd="1" destOrd="0" presId="urn:microsoft.com/office/officeart/2005/8/layout/orgChart1"/>
    <dgm:cxn modelId="{53D2A490-F61F-46F8-81F1-4B990400A70F}" type="presParOf" srcId="{AC902DC9-0744-49D4-A103-60D3127D1186}" destId="{96179D77-DBC5-4309-941E-AB609D69DDD8}" srcOrd="2" destOrd="0" presId="urn:microsoft.com/office/officeart/2005/8/layout/orgChart1"/>
    <dgm:cxn modelId="{32D83BDA-D967-4CA0-975D-F4F07E876463}" type="presParOf" srcId="{C26A0D5E-E198-4649-A618-30B8FFA6516C}" destId="{C25F0900-9079-4BD3-8B71-4B9E47043C15}" srcOrd="3" destOrd="0" presId="urn:microsoft.com/office/officeart/2005/8/layout/orgChart1"/>
    <dgm:cxn modelId="{62813078-EBDA-4BCA-B387-80940713449C}" type="presParOf" srcId="{C25F0900-9079-4BD3-8B71-4B9E47043C15}" destId="{003F9650-B8BC-47CA-9B1C-8C268BB31C51}" srcOrd="0" destOrd="0" presId="urn:microsoft.com/office/officeart/2005/8/layout/orgChart1"/>
    <dgm:cxn modelId="{0A2BEF3E-2A01-4C41-B0C1-CC67A732B777}" type="presParOf" srcId="{003F9650-B8BC-47CA-9B1C-8C268BB31C51}" destId="{93A24AC5-D7DD-468E-B121-AC1B8083ED05}" srcOrd="0" destOrd="0" presId="urn:microsoft.com/office/officeart/2005/8/layout/orgChart1"/>
    <dgm:cxn modelId="{00DEDB0F-BB5F-412B-BA7D-A3B5944D82FC}" type="presParOf" srcId="{003F9650-B8BC-47CA-9B1C-8C268BB31C51}" destId="{18A8DDE6-2C20-4000-92D7-0FD0E31B86F0}" srcOrd="1" destOrd="0" presId="urn:microsoft.com/office/officeart/2005/8/layout/orgChart1"/>
    <dgm:cxn modelId="{E016F730-A6AA-4934-9820-95677F54C807}" type="presParOf" srcId="{C25F0900-9079-4BD3-8B71-4B9E47043C15}" destId="{677BD368-7A80-40B7-9B5B-5EDD1C303AA7}" srcOrd="1" destOrd="0" presId="urn:microsoft.com/office/officeart/2005/8/layout/orgChart1"/>
    <dgm:cxn modelId="{E5F82C10-B95F-44FA-8426-2FDD487D255D}" type="presParOf" srcId="{C25F0900-9079-4BD3-8B71-4B9E47043C15}" destId="{ABC7DCA5-A9C0-40B0-AC9C-1B04CB08AAC5}"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BC3CEA-8DB2-4665-934F-E24462253C4D}"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C12F918-7C92-4963-9A41-8CB0B40BBCBA}">
      <dgm:prSet custT="1"/>
      <dgm:spPr>
        <a:noFill/>
        <a:ln>
          <a:noFill/>
        </a:ln>
      </dgm:spPr>
      <dgm:t>
        <a:bodyPr/>
        <a:lstStyle/>
        <a:p>
          <a:pPr algn="just"/>
          <a:r>
            <a:rPr lang="ar-JO" sz="1600" b="1" dirty="0">
              <a:latin typeface="Simplified Arabic" panose="02020603050405020304" pitchFamily="18" charset="-78"/>
              <a:cs typeface="Simplified Arabic" panose="02020603050405020304" pitchFamily="18" charset="-78"/>
            </a:rPr>
            <a:t>شارع الأعمدة يعتبر الشارع الأساسي في المنطقة، يصل طوله إلى حوالي كيلومتر، وهو مبلطٌ من الجانبين، ويحيط به 71 عموداً من الرخام، من أصل 520 عموداً كانت موجودة سابقاً.</a:t>
          </a:r>
          <a:endParaRPr lang="en-US" sz="1600" dirty="0">
            <a:latin typeface="Simplified Arabic" panose="02020603050405020304" pitchFamily="18" charset="-78"/>
            <a:cs typeface="Simplified Arabic" panose="02020603050405020304" pitchFamily="18" charset="-78"/>
          </a:endParaRPr>
        </a:p>
      </dgm:t>
    </dgm:pt>
    <dgm:pt modelId="{6A11E7F1-05C2-4572-A3A9-DA6C85995595}" type="parTrans" cxnId="{9557AA9B-66D8-4AD9-907A-0C8981304782}">
      <dgm:prSet/>
      <dgm:spPr/>
      <dgm:t>
        <a:bodyPr/>
        <a:lstStyle/>
        <a:p>
          <a:endParaRPr lang="en-US"/>
        </a:p>
      </dgm:t>
    </dgm:pt>
    <dgm:pt modelId="{6FE97A7E-F606-419C-9697-6BBB081E68EC}" type="sibTrans" cxnId="{9557AA9B-66D8-4AD9-907A-0C8981304782}">
      <dgm:prSet/>
      <dgm:spPr/>
      <dgm:t>
        <a:bodyPr/>
        <a:lstStyle/>
        <a:p>
          <a:endParaRPr lang="en-US"/>
        </a:p>
      </dgm:t>
    </dgm:pt>
    <dgm:pt modelId="{83BB92BB-C688-4721-88EB-8B1D86EB9F4D}">
      <dgm:prSet custT="1"/>
      <dgm:spPr>
        <a:noFill/>
        <a:ln>
          <a:noFill/>
        </a:ln>
      </dgm:spPr>
      <dgm:t>
        <a:bodyPr/>
        <a:lstStyle/>
        <a:p>
          <a:pPr algn="just" rtl="1"/>
          <a:r>
            <a:rPr lang="ar-JO" sz="1600" b="1" i="0" dirty="0">
              <a:latin typeface="Simplified Arabic" panose="02020603050405020304" pitchFamily="18" charset="-78"/>
              <a:cs typeface="Simplified Arabic" panose="02020603050405020304" pitchFamily="18" charset="-78"/>
            </a:rPr>
            <a:t>سبيل الحوريات هو عبارة عن بناء تم تشييده في القرن الثاني للميلاد، يضم مجموعةً من النوافير المخصّصة للحوريات، من أشهرها سبيل نمفيوم المبني في العام 191م، والذي يتكوّن من طابقين من الأحواض الرخامية ونوافير من المياه الخلابة التي تسحر السيّاح والزائرين.</a:t>
          </a:r>
          <a:endParaRPr lang="en-US" sz="1600" dirty="0">
            <a:latin typeface="Simplified Arabic" panose="02020603050405020304" pitchFamily="18" charset="-78"/>
            <a:cs typeface="Simplified Arabic" panose="02020603050405020304" pitchFamily="18" charset="-78"/>
          </a:endParaRPr>
        </a:p>
      </dgm:t>
    </dgm:pt>
    <dgm:pt modelId="{E39BC0E1-E71E-4C97-B903-C18CE4367711}" type="parTrans" cxnId="{956FD9BE-143E-4199-AF45-AF767020A7A1}">
      <dgm:prSet/>
      <dgm:spPr/>
      <dgm:t>
        <a:bodyPr/>
        <a:lstStyle/>
        <a:p>
          <a:endParaRPr lang="en-US"/>
        </a:p>
      </dgm:t>
    </dgm:pt>
    <dgm:pt modelId="{A37E8F2C-7130-4446-95BF-C9AC68F35335}" type="sibTrans" cxnId="{956FD9BE-143E-4199-AF45-AF767020A7A1}">
      <dgm:prSet/>
      <dgm:spPr/>
      <dgm:t>
        <a:bodyPr/>
        <a:lstStyle/>
        <a:p>
          <a:endParaRPr lang="en-US"/>
        </a:p>
      </dgm:t>
    </dgm:pt>
    <dgm:pt modelId="{CA1806FA-2D20-4022-A3C5-F0B014686BE4}">
      <dgm:prSet custT="1"/>
      <dgm:spPr>
        <a:noFill/>
        <a:ln>
          <a:noFill/>
        </a:ln>
      </dgm:spPr>
      <dgm:t>
        <a:bodyPr/>
        <a:lstStyle/>
        <a:p>
          <a:pPr algn="just"/>
          <a:r>
            <a:rPr lang="ar-JO" sz="1600" b="1" i="0" dirty="0">
              <a:latin typeface="Simplified Arabic" panose="02020603050405020304" pitchFamily="18" charset="-78"/>
              <a:cs typeface="Simplified Arabic" panose="02020603050405020304" pitchFamily="18" charset="-78"/>
            </a:rPr>
            <a:t>معبد ارتميس تم تشييده في القرن الثاني للميلاد، وقد كان مخصّصاً للآلهة المسؤولة عن حراسة المدينة، كما أنه يحتوي على معابد أخرى لزفس، وزيوس، بالإضافة إلى مقبرة، وحمامات، وقنواتٍ للري.</a:t>
          </a:r>
          <a:endParaRPr lang="en-US" sz="1600" dirty="0">
            <a:latin typeface="Simplified Arabic" panose="02020603050405020304" pitchFamily="18" charset="-78"/>
            <a:cs typeface="Simplified Arabic" panose="02020603050405020304" pitchFamily="18" charset="-78"/>
          </a:endParaRPr>
        </a:p>
      </dgm:t>
    </dgm:pt>
    <dgm:pt modelId="{098AEED3-26CD-424E-9AA5-B739CD83B69C}" type="parTrans" cxnId="{D39DB127-C8DE-4CE1-B0EF-D4311C5BEA0C}">
      <dgm:prSet/>
      <dgm:spPr/>
      <dgm:t>
        <a:bodyPr/>
        <a:lstStyle/>
        <a:p>
          <a:endParaRPr lang="en-US"/>
        </a:p>
      </dgm:t>
    </dgm:pt>
    <dgm:pt modelId="{895471CC-F8FC-4FB5-84D4-8DF425CBDF50}" type="sibTrans" cxnId="{D39DB127-C8DE-4CE1-B0EF-D4311C5BEA0C}">
      <dgm:prSet/>
      <dgm:spPr/>
      <dgm:t>
        <a:bodyPr/>
        <a:lstStyle/>
        <a:p>
          <a:endParaRPr lang="en-US"/>
        </a:p>
      </dgm:t>
    </dgm:pt>
    <dgm:pt modelId="{5E9CE97A-E0A9-47B1-A5E7-24DFE379AFD1}">
      <dgm:prSet custT="1"/>
      <dgm:spPr>
        <a:noFill/>
        <a:ln>
          <a:noFill/>
        </a:ln>
      </dgm:spPr>
      <dgm:t>
        <a:bodyPr/>
        <a:lstStyle/>
        <a:p>
          <a:pPr algn="just"/>
          <a:r>
            <a:rPr lang="ar-JO" sz="1600" b="1" i="0" dirty="0">
              <a:latin typeface="Simplified Arabic" panose="02020603050405020304" pitchFamily="18" charset="-78"/>
              <a:cs typeface="Simplified Arabic" panose="02020603050405020304" pitchFamily="18" charset="-78"/>
            </a:rPr>
            <a:t>المسجد الحميدي هو من أشهر المساجد الموجودة في جرش، سمّي نسبةً إلى السلطان عبد الحميد، تم تشييده مع نهاية القرن التاسع.</a:t>
          </a:r>
          <a:br>
            <a:rPr lang="ar-JO" sz="1600" b="1" dirty="0">
              <a:latin typeface="Simplified Arabic" panose="02020603050405020304" pitchFamily="18" charset="-78"/>
              <a:cs typeface="Simplified Arabic" panose="02020603050405020304" pitchFamily="18" charset="-78"/>
            </a:rPr>
          </a:br>
          <a:br>
            <a:rPr lang="ar-JO" sz="1400" dirty="0"/>
          </a:br>
          <a:endParaRPr lang="en-US" sz="1400" dirty="0"/>
        </a:p>
      </dgm:t>
    </dgm:pt>
    <dgm:pt modelId="{A00C7051-658E-4301-A7D8-CBE1E387DA17}" type="parTrans" cxnId="{1D1B2263-92AC-4F7A-9DD1-2D8458EF1399}">
      <dgm:prSet/>
      <dgm:spPr/>
      <dgm:t>
        <a:bodyPr/>
        <a:lstStyle/>
        <a:p>
          <a:endParaRPr lang="en-US"/>
        </a:p>
      </dgm:t>
    </dgm:pt>
    <dgm:pt modelId="{B63395ED-B011-4541-9D60-967E48BEC7F5}" type="sibTrans" cxnId="{1D1B2263-92AC-4F7A-9DD1-2D8458EF1399}">
      <dgm:prSet/>
      <dgm:spPr/>
      <dgm:t>
        <a:bodyPr/>
        <a:lstStyle/>
        <a:p>
          <a:endParaRPr lang="en-US"/>
        </a:p>
      </dgm:t>
    </dgm:pt>
    <dgm:pt modelId="{6AFB2FBA-09E9-4FEC-AD4A-FA548F0F6834}" type="pres">
      <dgm:prSet presAssocID="{3FBC3CEA-8DB2-4665-934F-E24462253C4D}" presName="diagram" presStyleCnt="0">
        <dgm:presLayoutVars>
          <dgm:chPref val="1"/>
          <dgm:dir/>
          <dgm:animOne val="branch"/>
          <dgm:animLvl val="lvl"/>
          <dgm:resizeHandles/>
        </dgm:presLayoutVars>
      </dgm:prSet>
      <dgm:spPr/>
    </dgm:pt>
    <dgm:pt modelId="{45B9DDA9-60C6-4E18-A568-D1A623C77C05}" type="pres">
      <dgm:prSet presAssocID="{3C12F918-7C92-4963-9A41-8CB0B40BBCBA}" presName="root" presStyleCnt="0"/>
      <dgm:spPr/>
    </dgm:pt>
    <dgm:pt modelId="{5EB0DAA4-02AD-47CD-AD21-28E8B9E56262}" type="pres">
      <dgm:prSet presAssocID="{3C12F918-7C92-4963-9A41-8CB0B40BBCBA}" presName="rootComposite" presStyleCnt="0"/>
      <dgm:spPr/>
    </dgm:pt>
    <dgm:pt modelId="{E6118A06-8867-43B7-A32E-ECDAF44C5DFF}" type="pres">
      <dgm:prSet presAssocID="{3C12F918-7C92-4963-9A41-8CB0B40BBCBA}" presName="rootText" presStyleLbl="node1" presStyleIdx="0" presStyleCnt="4" custScaleX="115706" custScaleY="97312" custLinFactNeighborX="6958"/>
      <dgm:spPr/>
    </dgm:pt>
    <dgm:pt modelId="{60A76885-F18E-4C8F-904B-35314C2FB738}" type="pres">
      <dgm:prSet presAssocID="{3C12F918-7C92-4963-9A41-8CB0B40BBCBA}" presName="rootConnector" presStyleLbl="node1" presStyleIdx="0" presStyleCnt="4"/>
      <dgm:spPr/>
    </dgm:pt>
    <dgm:pt modelId="{4EF29803-82B0-4745-817B-13B830552886}" type="pres">
      <dgm:prSet presAssocID="{3C12F918-7C92-4963-9A41-8CB0B40BBCBA}" presName="childShape" presStyleCnt="0"/>
      <dgm:spPr/>
    </dgm:pt>
    <dgm:pt modelId="{5C4D456E-C7B1-4771-BBA3-40C0941725B4}" type="pres">
      <dgm:prSet presAssocID="{83BB92BB-C688-4721-88EB-8B1D86EB9F4D}" presName="root" presStyleCnt="0"/>
      <dgm:spPr/>
    </dgm:pt>
    <dgm:pt modelId="{94B4FF8C-0F31-48FE-B6B4-0ACC39CA589F}" type="pres">
      <dgm:prSet presAssocID="{83BB92BB-C688-4721-88EB-8B1D86EB9F4D}" presName="rootComposite" presStyleCnt="0"/>
      <dgm:spPr/>
    </dgm:pt>
    <dgm:pt modelId="{14D71C56-3535-4482-B5B1-DB1FAA0C5F17}" type="pres">
      <dgm:prSet presAssocID="{83BB92BB-C688-4721-88EB-8B1D86EB9F4D}" presName="rootText" presStyleLbl="node1" presStyleIdx="1" presStyleCnt="4" custScaleX="158035" custLinFactNeighborX="3479" custLinFactNeighborY="-3450"/>
      <dgm:spPr/>
    </dgm:pt>
    <dgm:pt modelId="{AD7804A7-E3A8-44A3-8084-8CF01023D17E}" type="pres">
      <dgm:prSet presAssocID="{83BB92BB-C688-4721-88EB-8B1D86EB9F4D}" presName="rootConnector" presStyleLbl="node1" presStyleIdx="1" presStyleCnt="4"/>
      <dgm:spPr/>
    </dgm:pt>
    <dgm:pt modelId="{041771E1-288A-45A1-AD59-D95E94DF24DE}" type="pres">
      <dgm:prSet presAssocID="{83BB92BB-C688-4721-88EB-8B1D86EB9F4D}" presName="childShape" presStyleCnt="0"/>
      <dgm:spPr/>
    </dgm:pt>
    <dgm:pt modelId="{7E0DE991-218B-4535-A07B-46A835477335}" type="pres">
      <dgm:prSet presAssocID="{CA1806FA-2D20-4022-A3C5-F0B014686BE4}" presName="root" presStyleCnt="0"/>
      <dgm:spPr/>
    </dgm:pt>
    <dgm:pt modelId="{F28EBB72-562E-478A-A35F-7AC424169DF5}" type="pres">
      <dgm:prSet presAssocID="{CA1806FA-2D20-4022-A3C5-F0B014686BE4}" presName="rootComposite" presStyleCnt="0"/>
      <dgm:spPr/>
    </dgm:pt>
    <dgm:pt modelId="{7C732CFB-9D0A-4E87-A6DA-6B63E6E5C41E}" type="pres">
      <dgm:prSet presAssocID="{CA1806FA-2D20-4022-A3C5-F0B014686BE4}" presName="rootText" presStyleLbl="node1" presStyleIdx="2" presStyleCnt="4" custScaleX="116655" custLinFactNeighborY="-3450"/>
      <dgm:spPr/>
    </dgm:pt>
    <dgm:pt modelId="{F88AE0FC-C1A4-4A16-AEA8-130962A9289E}" type="pres">
      <dgm:prSet presAssocID="{CA1806FA-2D20-4022-A3C5-F0B014686BE4}" presName="rootConnector" presStyleLbl="node1" presStyleIdx="2" presStyleCnt="4"/>
      <dgm:spPr/>
    </dgm:pt>
    <dgm:pt modelId="{150223F7-06AD-43C6-B6C6-445C1D4DE351}" type="pres">
      <dgm:prSet presAssocID="{CA1806FA-2D20-4022-A3C5-F0B014686BE4}" presName="childShape" presStyleCnt="0"/>
      <dgm:spPr/>
    </dgm:pt>
    <dgm:pt modelId="{54463EF9-B1C5-490F-B21C-8702768A4DA9}" type="pres">
      <dgm:prSet presAssocID="{5E9CE97A-E0A9-47B1-A5E7-24DFE379AFD1}" presName="root" presStyleCnt="0"/>
      <dgm:spPr/>
    </dgm:pt>
    <dgm:pt modelId="{36E5C2B2-DD06-4C6A-B367-EA0BF561945F}" type="pres">
      <dgm:prSet presAssocID="{5E9CE97A-E0A9-47B1-A5E7-24DFE379AFD1}" presName="rootComposite" presStyleCnt="0"/>
      <dgm:spPr/>
    </dgm:pt>
    <dgm:pt modelId="{24EB1DC1-52AA-4B47-9E7D-95D645452EB6}" type="pres">
      <dgm:prSet presAssocID="{5E9CE97A-E0A9-47B1-A5E7-24DFE379AFD1}" presName="rootText" presStyleLbl="node1" presStyleIdx="3" presStyleCnt="4" custScaleX="114758" custScaleY="118311" custLinFactNeighborX="8" custLinFactNeighborY="-7426"/>
      <dgm:spPr/>
    </dgm:pt>
    <dgm:pt modelId="{3FE99078-19C3-45F5-A508-500E36816D36}" type="pres">
      <dgm:prSet presAssocID="{5E9CE97A-E0A9-47B1-A5E7-24DFE379AFD1}" presName="rootConnector" presStyleLbl="node1" presStyleIdx="3" presStyleCnt="4"/>
      <dgm:spPr/>
    </dgm:pt>
    <dgm:pt modelId="{0BD4B684-6527-494E-B064-E4196760D6CA}" type="pres">
      <dgm:prSet presAssocID="{5E9CE97A-E0A9-47B1-A5E7-24DFE379AFD1}" presName="childShape" presStyleCnt="0"/>
      <dgm:spPr/>
    </dgm:pt>
  </dgm:ptLst>
  <dgm:cxnLst>
    <dgm:cxn modelId="{6F26AF0F-B245-474E-B158-E3E0012523DB}" type="presOf" srcId="{3C12F918-7C92-4963-9A41-8CB0B40BBCBA}" destId="{E6118A06-8867-43B7-A32E-ECDAF44C5DFF}" srcOrd="0" destOrd="0" presId="urn:microsoft.com/office/officeart/2005/8/layout/hierarchy3"/>
    <dgm:cxn modelId="{D39DB127-C8DE-4CE1-B0EF-D4311C5BEA0C}" srcId="{3FBC3CEA-8DB2-4665-934F-E24462253C4D}" destId="{CA1806FA-2D20-4022-A3C5-F0B014686BE4}" srcOrd="2" destOrd="0" parTransId="{098AEED3-26CD-424E-9AA5-B739CD83B69C}" sibTransId="{895471CC-F8FC-4FB5-84D4-8DF425CBDF50}"/>
    <dgm:cxn modelId="{1D1B2263-92AC-4F7A-9DD1-2D8458EF1399}" srcId="{3FBC3CEA-8DB2-4665-934F-E24462253C4D}" destId="{5E9CE97A-E0A9-47B1-A5E7-24DFE379AFD1}" srcOrd="3" destOrd="0" parTransId="{A00C7051-658E-4301-A7D8-CBE1E387DA17}" sibTransId="{B63395ED-B011-4541-9D60-967E48BEC7F5}"/>
    <dgm:cxn modelId="{AEE26F68-BFFA-42F5-815C-D9E0CDCB52A1}" type="presOf" srcId="{3C12F918-7C92-4963-9A41-8CB0B40BBCBA}" destId="{60A76885-F18E-4C8F-904B-35314C2FB738}" srcOrd="1" destOrd="0" presId="urn:microsoft.com/office/officeart/2005/8/layout/hierarchy3"/>
    <dgm:cxn modelId="{8D884C84-CCE9-4638-95A9-EBCC6392C89A}" type="presOf" srcId="{CA1806FA-2D20-4022-A3C5-F0B014686BE4}" destId="{7C732CFB-9D0A-4E87-A6DA-6B63E6E5C41E}" srcOrd="0" destOrd="0" presId="urn:microsoft.com/office/officeart/2005/8/layout/hierarchy3"/>
    <dgm:cxn modelId="{A92D1A8F-9E8F-46A0-B86C-D3BFEC5F6755}" type="presOf" srcId="{5E9CE97A-E0A9-47B1-A5E7-24DFE379AFD1}" destId="{24EB1DC1-52AA-4B47-9E7D-95D645452EB6}" srcOrd="0" destOrd="0" presId="urn:microsoft.com/office/officeart/2005/8/layout/hierarchy3"/>
    <dgm:cxn modelId="{A49B8C9B-3B91-422D-B1F6-ADB9D48366BF}" type="presOf" srcId="{5E9CE97A-E0A9-47B1-A5E7-24DFE379AFD1}" destId="{3FE99078-19C3-45F5-A508-500E36816D36}" srcOrd="1" destOrd="0" presId="urn:microsoft.com/office/officeart/2005/8/layout/hierarchy3"/>
    <dgm:cxn modelId="{9557AA9B-66D8-4AD9-907A-0C8981304782}" srcId="{3FBC3CEA-8DB2-4665-934F-E24462253C4D}" destId="{3C12F918-7C92-4963-9A41-8CB0B40BBCBA}" srcOrd="0" destOrd="0" parTransId="{6A11E7F1-05C2-4572-A3A9-DA6C85995595}" sibTransId="{6FE97A7E-F606-419C-9697-6BBB081E68EC}"/>
    <dgm:cxn modelId="{ECA188AC-2ECC-445C-A62D-FEDE3434944E}" type="presOf" srcId="{CA1806FA-2D20-4022-A3C5-F0B014686BE4}" destId="{F88AE0FC-C1A4-4A16-AEA8-130962A9289E}" srcOrd="1" destOrd="0" presId="urn:microsoft.com/office/officeart/2005/8/layout/hierarchy3"/>
    <dgm:cxn modelId="{956FD9BE-143E-4199-AF45-AF767020A7A1}" srcId="{3FBC3CEA-8DB2-4665-934F-E24462253C4D}" destId="{83BB92BB-C688-4721-88EB-8B1D86EB9F4D}" srcOrd="1" destOrd="0" parTransId="{E39BC0E1-E71E-4C97-B903-C18CE4367711}" sibTransId="{A37E8F2C-7130-4446-95BF-C9AC68F35335}"/>
    <dgm:cxn modelId="{0F705EE3-7E4D-4874-8BE1-6A1FC36F931E}" type="presOf" srcId="{3FBC3CEA-8DB2-4665-934F-E24462253C4D}" destId="{6AFB2FBA-09E9-4FEC-AD4A-FA548F0F6834}" srcOrd="0" destOrd="0" presId="urn:microsoft.com/office/officeart/2005/8/layout/hierarchy3"/>
    <dgm:cxn modelId="{840B31E7-C5D8-40C3-8428-D42698F0FA6E}" type="presOf" srcId="{83BB92BB-C688-4721-88EB-8B1D86EB9F4D}" destId="{14D71C56-3535-4482-B5B1-DB1FAA0C5F17}" srcOrd="0" destOrd="0" presId="urn:microsoft.com/office/officeart/2005/8/layout/hierarchy3"/>
    <dgm:cxn modelId="{81CDB2ED-3552-48C4-BF3F-C8A803326BBA}" type="presOf" srcId="{83BB92BB-C688-4721-88EB-8B1D86EB9F4D}" destId="{AD7804A7-E3A8-44A3-8084-8CF01023D17E}" srcOrd="1" destOrd="0" presId="urn:microsoft.com/office/officeart/2005/8/layout/hierarchy3"/>
    <dgm:cxn modelId="{C1EB386B-AC82-4929-870A-9BB1D705F087}" type="presParOf" srcId="{6AFB2FBA-09E9-4FEC-AD4A-FA548F0F6834}" destId="{45B9DDA9-60C6-4E18-A568-D1A623C77C05}" srcOrd="0" destOrd="0" presId="urn:microsoft.com/office/officeart/2005/8/layout/hierarchy3"/>
    <dgm:cxn modelId="{E2ABBFF1-2A9D-4601-99B7-2F4FE9EB8B5E}" type="presParOf" srcId="{45B9DDA9-60C6-4E18-A568-D1A623C77C05}" destId="{5EB0DAA4-02AD-47CD-AD21-28E8B9E56262}" srcOrd="0" destOrd="0" presId="urn:microsoft.com/office/officeart/2005/8/layout/hierarchy3"/>
    <dgm:cxn modelId="{EA2DD7DA-70C9-40CC-86AB-C1E0DC421F46}" type="presParOf" srcId="{5EB0DAA4-02AD-47CD-AD21-28E8B9E56262}" destId="{E6118A06-8867-43B7-A32E-ECDAF44C5DFF}" srcOrd="0" destOrd="0" presId="urn:microsoft.com/office/officeart/2005/8/layout/hierarchy3"/>
    <dgm:cxn modelId="{A9AEDAD2-4A4D-4A9C-AD3F-D79EA79265BE}" type="presParOf" srcId="{5EB0DAA4-02AD-47CD-AD21-28E8B9E56262}" destId="{60A76885-F18E-4C8F-904B-35314C2FB738}" srcOrd="1" destOrd="0" presId="urn:microsoft.com/office/officeart/2005/8/layout/hierarchy3"/>
    <dgm:cxn modelId="{9C79E3A1-D1BD-4ED4-A2AB-DC8E557CC603}" type="presParOf" srcId="{45B9DDA9-60C6-4E18-A568-D1A623C77C05}" destId="{4EF29803-82B0-4745-817B-13B830552886}" srcOrd="1" destOrd="0" presId="urn:microsoft.com/office/officeart/2005/8/layout/hierarchy3"/>
    <dgm:cxn modelId="{64DABF03-6AFC-4F4E-8A14-711B8C942401}" type="presParOf" srcId="{6AFB2FBA-09E9-4FEC-AD4A-FA548F0F6834}" destId="{5C4D456E-C7B1-4771-BBA3-40C0941725B4}" srcOrd="1" destOrd="0" presId="urn:microsoft.com/office/officeart/2005/8/layout/hierarchy3"/>
    <dgm:cxn modelId="{C42C4C72-BB47-47FF-BC09-3B4CB0245D67}" type="presParOf" srcId="{5C4D456E-C7B1-4771-BBA3-40C0941725B4}" destId="{94B4FF8C-0F31-48FE-B6B4-0ACC39CA589F}" srcOrd="0" destOrd="0" presId="urn:microsoft.com/office/officeart/2005/8/layout/hierarchy3"/>
    <dgm:cxn modelId="{079310B7-CFA8-4030-8FC5-560F37C5648E}" type="presParOf" srcId="{94B4FF8C-0F31-48FE-B6B4-0ACC39CA589F}" destId="{14D71C56-3535-4482-B5B1-DB1FAA0C5F17}" srcOrd="0" destOrd="0" presId="urn:microsoft.com/office/officeart/2005/8/layout/hierarchy3"/>
    <dgm:cxn modelId="{02EF4D90-1709-4565-911A-FE2F71FC651F}" type="presParOf" srcId="{94B4FF8C-0F31-48FE-B6B4-0ACC39CA589F}" destId="{AD7804A7-E3A8-44A3-8084-8CF01023D17E}" srcOrd="1" destOrd="0" presId="urn:microsoft.com/office/officeart/2005/8/layout/hierarchy3"/>
    <dgm:cxn modelId="{B82D2A69-B0EC-4598-9E56-C625E12FD061}" type="presParOf" srcId="{5C4D456E-C7B1-4771-BBA3-40C0941725B4}" destId="{041771E1-288A-45A1-AD59-D95E94DF24DE}" srcOrd="1" destOrd="0" presId="urn:microsoft.com/office/officeart/2005/8/layout/hierarchy3"/>
    <dgm:cxn modelId="{A521EAF7-8210-4AA4-9542-56A53BB50CBD}" type="presParOf" srcId="{6AFB2FBA-09E9-4FEC-AD4A-FA548F0F6834}" destId="{7E0DE991-218B-4535-A07B-46A835477335}" srcOrd="2" destOrd="0" presId="urn:microsoft.com/office/officeart/2005/8/layout/hierarchy3"/>
    <dgm:cxn modelId="{4E44339C-07B8-4223-B42E-61258DD2CD6E}" type="presParOf" srcId="{7E0DE991-218B-4535-A07B-46A835477335}" destId="{F28EBB72-562E-478A-A35F-7AC424169DF5}" srcOrd="0" destOrd="0" presId="urn:microsoft.com/office/officeart/2005/8/layout/hierarchy3"/>
    <dgm:cxn modelId="{868E5ACD-90BE-4717-A068-723695819ACB}" type="presParOf" srcId="{F28EBB72-562E-478A-A35F-7AC424169DF5}" destId="{7C732CFB-9D0A-4E87-A6DA-6B63E6E5C41E}" srcOrd="0" destOrd="0" presId="urn:microsoft.com/office/officeart/2005/8/layout/hierarchy3"/>
    <dgm:cxn modelId="{B0D6CADA-9152-4F9E-8598-B093E8A73162}" type="presParOf" srcId="{F28EBB72-562E-478A-A35F-7AC424169DF5}" destId="{F88AE0FC-C1A4-4A16-AEA8-130962A9289E}" srcOrd="1" destOrd="0" presId="urn:microsoft.com/office/officeart/2005/8/layout/hierarchy3"/>
    <dgm:cxn modelId="{8AB4AA91-0C0F-443F-9C4E-39E1A8E74821}" type="presParOf" srcId="{7E0DE991-218B-4535-A07B-46A835477335}" destId="{150223F7-06AD-43C6-B6C6-445C1D4DE351}" srcOrd="1" destOrd="0" presId="urn:microsoft.com/office/officeart/2005/8/layout/hierarchy3"/>
    <dgm:cxn modelId="{FDBFF1BC-E5B0-490D-BEA9-8B819BA89A85}" type="presParOf" srcId="{6AFB2FBA-09E9-4FEC-AD4A-FA548F0F6834}" destId="{54463EF9-B1C5-490F-B21C-8702768A4DA9}" srcOrd="3" destOrd="0" presId="urn:microsoft.com/office/officeart/2005/8/layout/hierarchy3"/>
    <dgm:cxn modelId="{C332F0C5-0993-4A01-B028-F2AE243AED94}" type="presParOf" srcId="{54463EF9-B1C5-490F-B21C-8702768A4DA9}" destId="{36E5C2B2-DD06-4C6A-B367-EA0BF561945F}" srcOrd="0" destOrd="0" presId="urn:microsoft.com/office/officeart/2005/8/layout/hierarchy3"/>
    <dgm:cxn modelId="{1174877F-1A3D-4D1C-A5A0-8E727078B97C}" type="presParOf" srcId="{36E5C2B2-DD06-4C6A-B367-EA0BF561945F}" destId="{24EB1DC1-52AA-4B47-9E7D-95D645452EB6}" srcOrd="0" destOrd="0" presId="urn:microsoft.com/office/officeart/2005/8/layout/hierarchy3"/>
    <dgm:cxn modelId="{00AEAD5F-DAE7-4D44-99A2-77C68C2769ED}" type="presParOf" srcId="{36E5C2B2-DD06-4C6A-B367-EA0BF561945F}" destId="{3FE99078-19C3-45F5-A508-500E36816D36}" srcOrd="1" destOrd="0" presId="urn:microsoft.com/office/officeart/2005/8/layout/hierarchy3"/>
    <dgm:cxn modelId="{BAF7B5A3-868C-49B0-BE31-56A74DC8F7B0}" type="presParOf" srcId="{54463EF9-B1C5-490F-B21C-8702768A4DA9}" destId="{0BD4B684-6527-494E-B064-E4196760D6CA}" srcOrd="1" destOrd="0" presId="urn:microsoft.com/office/officeart/2005/8/layout/hierarchy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7C0BC-684F-4721-9967-E50C926B70CB}">
      <dsp:nvSpPr>
        <dsp:cNvPr id="0" name=""/>
        <dsp:cNvSpPr/>
      </dsp:nvSpPr>
      <dsp:spPr>
        <a:xfrm>
          <a:off x="3104" y="1051448"/>
          <a:ext cx="1295084" cy="647542"/>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ar-JO" sz="1500" b="1" kern="1200" dirty="0"/>
            <a:t>عدد سكان المحافظة : (262100) نسمة.</a:t>
          </a:r>
          <a:endParaRPr lang="en-US" sz="1500" kern="1200" dirty="0"/>
        </a:p>
      </dsp:txBody>
      <dsp:txXfrm>
        <a:off x="3104" y="1051448"/>
        <a:ext cx="1295084" cy="647542"/>
      </dsp:txXfrm>
    </dsp:sp>
    <dsp:sp modelId="{7CCDF616-17AB-4C39-943E-A328C3E0FC7C}">
      <dsp:nvSpPr>
        <dsp:cNvPr id="0" name=""/>
        <dsp:cNvSpPr/>
      </dsp:nvSpPr>
      <dsp:spPr>
        <a:xfrm>
          <a:off x="1570156" y="1051448"/>
          <a:ext cx="1295084" cy="647542"/>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ar-JO" sz="1500" b="1" kern="1200" dirty="0"/>
            <a:t>مساحة المحافظة : (410) كم2.</a:t>
          </a:r>
          <a:endParaRPr lang="en-US" sz="1500" kern="1200" dirty="0"/>
        </a:p>
      </dsp:txBody>
      <dsp:txXfrm>
        <a:off x="1570156" y="1051448"/>
        <a:ext cx="1295084" cy="647542"/>
      </dsp:txXfrm>
    </dsp:sp>
    <dsp:sp modelId="{14B08E4F-393B-414A-8A5D-B940BA7C9260}">
      <dsp:nvSpPr>
        <dsp:cNvPr id="0" name=""/>
        <dsp:cNvSpPr/>
      </dsp:nvSpPr>
      <dsp:spPr>
        <a:xfrm>
          <a:off x="3137208" y="1051448"/>
          <a:ext cx="1295084" cy="647542"/>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1">
            <a:lnSpc>
              <a:spcPct val="90000"/>
            </a:lnSpc>
            <a:spcBef>
              <a:spcPct val="0"/>
            </a:spcBef>
            <a:spcAft>
              <a:spcPct val="35000"/>
            </a:spcAft>
            <a:buNone/>
          </a:pPr>
          <a:r>
            <a:rPr lang="ar-JO" sz="1500" b="1" kern="1200" dirty="0"/>
            <a:t>الكثافة السكانية للمحافظة : (639.6) نسمة/كم.</a:t>
          </a:r>
          <a:endParaRPr lang="en-US" sz="1500" kern="1200" dirty="0"/>
        </a:p>
      </dsp:txBody>
      <dsp:txXfrm>
        <a:off x="3137208" y="1051448"/>
        <a:ext cx="1295084" cy="647542"/>
      </dsp:txXfrm>
    </dsp:sp>
    <dsp:sp modelId="{93A24AC5-D7DD-468E-B121-AC1B8083ED05}">
      <dsp:nvSpPr>
        <dsp:cNvPr id="0" name=""/>
        <dsp:cNvSpPr/>
      </dsp:nvSpPr>
      <dsp:spPr>
        <a:xfrm>
          <a:off x="4704260" y="1051448"/>
          <a:ext cx="1295084" cy="647542"/>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ar-JO" sz="1500" b="1" kern="1200" dirty="0"/>
            <a:t>معدل البطالة : (%18).</a:t>
          </a:r>
          <a:endParaRPr lang="en-US" sz="1500" kern="1200" dirty="0"/>
        </a:p>
      </dsp:txBody>
      <dsp:txXfrm>
        <a:off x="4704260" y="1051448"/>
        <a:ext cx="1295084" cy="647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18A06-8867-43B7-A32E-ECDAF44C5DFF}">
      <dsp:nvSpPr>
        <dsp:cNvPr id="0" name=""/>
        <dsp:cNvSpPr/>
      </dsp:nvSpPr>
      <dsp:spPr>
        <a:xfrm>
          <a:off x="142402" y="3154231"/>
          <a:ext cx="2365333" cy="994656"/>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just" defTabSz="711200">
            <a:lnSpc>
              <a:spcPct val="90000"/>
            </a:lnSpc>
            <a:spcBef>
              <a:spcPct val="0"/>
            </a:spcBef>
            <a:spcAft>
              <a:spcPct val="35000"/>
            </a:spcAft>
            <a:buNone/>
          </a:pPr>
          <a:r>
            <a:rPr lang="ar-JO" sz="1600" b="1" kern="1200" dirty="0">
              <a:latin typeface="Simplified Arabic" panose="02020603050405020304" pitchFamily="18" charset="-78"/>
              <a:cs typeface="Simplified Arabic" panose="02020603050405020304" pitchFamily="18" charset="-78"/>
            </a:rPr>
            <a:t>شارع الأعمدة يعتبر الشارع الأساسي في المنطقة، يصل طوله إلى حوالي كيلومتر، وهو مبلطٌ من الجانبين، ويحيط به 71 عموداً من الرخام، من أصل 520 عموداً كانت موجودة سابقاً.</a:t>
          </a:r>
          <a:endParaRPr lang="en-US" sz="1600" kern="1200" dirty="0">
            <a:latin typeface="Simplified Arabic" panose="02020603050405020304" pitchFamily="18" charset="-78"/>
            <a:cs typeface="Simplified Arabic" panose="02020603050405020304" pitchFamily="18" charset="-78"/>
          </a:endParaRPr>
        </a:p>
      </dsp:txBody>
      <dsp:txXfrm>
        <a:off x="171534" y="3183363"/>
        <a:ext cx="2307069" cy="936392"/>
      </dsp:txXfrm>
    </dsp:sp>
    <dsp:sp modelId="{14D71C56-3535-4482-B5B1-DB1FAA0C5F17}">
      <dsp:nvSpPr>
        <dsp:cNvPr id="0" name=""/>
        <dsp:cNvSpPr/>
      </dsp:nvSpPr>
      <dsp:spPr>
        <a:xfrm>
          <a:off x="2947682" y="3118968"/>
          <a:ext cx="3230649" cy="1022130"/>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just" defTabSz="711200" rtl="1">
            <a:lnSpc>
              <a:spcPct val="90000"/>
            </a:lnSpc>
            <a:spcBef>
              <a:spcPct val="0"/>
            </a:spcBef>
            <a:spcAft>
              <a:spcPct val="35000"/>
            </a:spcAft>
            <a:buNone/>
          </a:pPr>
          <a:r>
            <a:rPr lang="ar-JO" sz="1600" b="1" i="0" kern="1200" dirty="0">
              <a:latin typeface="Simplified Arabic" panose="02020603050405020304" pitchFamily="18" charset="-78"/>
              <a:cs typeface="Simplified Arabic" panose="02020603050405020304" pitchFamily="18" charset="-78"/>
            </a:rPr>
            <a:t>سبيل الحوريات هو عبارة عن بناء تم تشييده في القرن الثاني للميلاد، يضم مجموعةً من النوافير المخصّصة للحوريات، من أشهرها سبيل نمفيوم المبني في العام 191م، والذي يتكوّن من طابقين من الأحواض الرخامية ونوافير من المياه الخلابة التي تسحر السيّاح والزائرين.</a:t>
          </a:r>
          <a:endParaRPr lang="en-US" sz="1600" kern="1200" dirty="0">
            <a:latin typeface="Simplified Arabic" panose="02020603050405020304" pitchFamily="18" charset="-78"/>
            <a:cs typeface="Simplified Arabic" panose="02020603050405020304" pitchFamily="18" charset="-78"/>
          </a:endParaRPr>
        </a:p>
      </dsp:txBody>
      <dsp:txXfrm>
        <a:off x="2977619" y="3148905"/>
        <a:ext cx="3170775" cy="962256"/>
      </dsp:txXfrm>
    </dsp:sp>
    <dsp:sp modelId="{7C732CFB-9D0A-4E87-A6DA-6B63E6E5C41E}">
      <dsp:nvSpPr>
        <dsp:cNvPr id="0" name=""/>
        <dsp:cNvSpPr/>
      </dsp:nvSpPr>
      <dsp:spPr>
        <a:xfrm>
          <a:off x="6618276" y="3118968"/>
          <a:ext cx="2384733" cy="1022130"/>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just" defTabSz="711200">
            <a:lnSpc>
              <a:spcPct val="90000"/>
            </a:lnSpc>
            <a:spcBef>
              <a:spcPct val="0"/>
            </a:spcBef>
            <a:spcAft>
              <a:spcPct val="35000"/>
            </a:spcAft>
            <a:buNone/>
          </a:pPr>
          <a:r>
            <a:rPr lang="ar-JO" sz="1600" b="1" i="0" kern="1200" dirty="0">
              <a:latin typeface="Simplified Arabic" panose="02020603050405020304" pitchFamily="18" charset="-78"/>
              <a:cs typeface="Simplified Arabic" panose="02020603050405020304" pitchFamily="18" charset="-78"/>
            </a:rPr>
            <a:t>معبد ارتميس تم تشييده في القرن الثاني للميلاد، وقد كان مخصّصاً للآلهة المسؤولة عن حراسة المدينة، كما أنه يحتوي على معابد أخرى لزفس، وزيوس، بالإضافة إلى مقبرة، وحمامات، وقنواتٍ للري.</a:t>
          </a:r>
          <a:endParaRPr lang="en-US" sz="1600" kern="1200" dirty="0">
            <a:latin typeface="Simplified Arabic" panose="02020603050405020304" pitchFamily="18" charset="-78"/>
            <a:cs typeface="Simplified Arabic" panose="02020603050405020304" pitchFamily="18" charset="-78"/>
          </a:endParaRPr>
        </a:p>
      </dsp:txBody>
      <dsp:txXfrm>
        <a:off x="6648213" y="3148905"/>
        <a:ext cx="2324859" cy="962256"/>
      </dsp:txXfrm>
    </dsp:sp>
    <dsp:sp modelId="{24EB1DC1-52AA-4B47-9E7D-95D645452EB6}">
      <dsp:nvSpPr>
        <dsp:cNvPr id="0" name=""/>
        <dsp:cNvSpPr/>
      </dsp:nvSpPr>
      <dsp:spPr>
        <a:xfrm>
          <a:off x="9514239" y="3078328"/>
          <a:ext cx="2345953" cy="1209293"/>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just" defTabSz="711200">
            <a:lnSpc>
              <a:spcPct val="90000"/>
            </a:lnSpc>
            <a:spcBef>
              <a:spcPct val="0"/>
            </a:spcBef>
            <a:spcAft>
              <a:spcPct val="35000"/>
            </a:spcAft>
            <a:buNone/>
          </a:pPr>
          <a:r>
            <a:rPr lang="ar-JO" sz="1600" b="1" i="0" kern="1200" dirty="0">
              <a:latin typeface="Simplified Arabic" panose="02020603050405020304" pitchFamily="18" charset="-78"/>
              <a:cs typeface="Simplified Arabic" panose="02020603050405020304" pitchFamily="18" charset="-78"/>
            </a:rPr>
            <a:t>المسجد الحميدي هو من أشهر المساجد الموجودة في جرش، سمّي نسبةً إلى السلطان عبد الحميد، تم تشييده مع نهاية القرن التاسع.</a:t>
          </a:r>
          <a:br>
            <a:rPr lang="ar-JO" sz="1600" b="1" kern="1200" dirty="0">
              <a:latin typeface="Simplified Arabic" panose="02020603050405020304" pitchFamily="18" charset="-78"/>
              <a:cs typeface="Simplified Arabic" panose="02020603050405020304" pitchFamily="18" charset="-78"/>
            </a:rPr>
          </a:br>
          <a:br>
            <a:rPr lang="ar-JO" sz="1400" kern="1200" dirty="0"/>
          </a:br>
          <a:endParaRPr lang="en-US" sz="1400" kern="1200" dirty="0"/>
        </a:p>
      </dsp:txBody>
      <dsp:txXfrm>
        <a:off x="9549658" y="3113747"/>
        <a:ext cx="2275115" cy="113845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9D550-273A-4B3F-978E-33A9F23281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605275-9637-43A2-93EC-84529FABC0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CC896C-CCBB-4294-B2A3-E93DB9E99067}"/>
              </a:ext>
            </a:extLst>
          </p:cNvPr>
          <p:cNvSpPr>
            <a:spLocks noGrp="1"/>
          </p:cNvSpPr>
          <p:nvPr>
            <p:ph type="dt" sz="half" idx="10"/>
          </p:nvPr>
        </p:nvSpPr>
        <p:spPr/>
        <p:txBody>
          <a:bodyPr/>
          <a:lstStyle/>
          <a:p>
            <a:fld id="{A702053B-60B5-434E-BC18-BD93E1F2C2A0}" type="datetimeFigureOut">
              <a:rPr lang="en-US" smtClean="0"/>
              <a:t>5/30/2023</a:t>
            </a:fld>
            <a:endParaRPr lang="en-US"/>
          </a:p>
        </p:txBody>
      </p:sp>
      <p:sp>
        <p:nvSpPr>
          <p:cNvPr id="5" name="Footer Placeholder 4">
            <a:extLst>
              <a:ext uri="{FF2B5EF4-FFF2-40B4-BE49-F238E27FC236}">
                <a16:creationId xmlns:a16="http://schemas.microsoft.com/office/drawing/2014/main" id="{9503248A-BD95-4465-B400-9721FE000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04F6E6-320D-494D-943D-41D121BA47BC}"/>
              </a:ext>
            </a:extLst>
          </p:cNvPr>
          <p:cNvSpPr>
            <a:spLocks noGrp="1"/>
          </p:cNvSpPr>
          <p:nvPr>
            <p:ph type="sldNum" sz="quarter" idx="12"/>
          </p:nvPr>
        </p:nvSpPr>
        <p:spPr/>
        <p:txBody>
          <a:bodyPr/>
          <a:lstStyle/>
          <a:p>
            <a:fld id="{78C2383D-416F-40F2-8D89-B92262228B1A}" type="slidenum">
              <a:rPr lang="en-US" smtClean="0"/>
              <a:t>‹#›</a:t>
            </a:fld>
            <a:endParaRPr lang="en-US"/>
          </a:p>
        </p:txBody>
      </p:sp>
    </p:spTree>
    <p:extLst>
      <p:ext uri="{BB962C8B-B14F-4D97-AF65-F5344CB8AC3E}">
        <p14:creationId xmlns:p14="http://schemas.microsoft.com/office/powerpoint/2010/main" val="1234089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DE70-4FC5-48AB-8419-20050345CF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15F85C-91AA-41D3-B982-946809D8AC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FE433A-8731-4926-B436-96BE2F8C8AC7}"/>
              </a:ext>
            </a:extLst>
          </p:cNvPr>
          <p:cNvSpPr>
            <a:spLocks noGrp="1"/>
          </p:cNvSpPr>
          <p:nvPr>
            <p:ph type="dt" sz="half" idx="10"/>
          </p:nvPr>
        </p:nvSpPr>
        <p:spPr/>
        <p:txBody>
          <a:bodyPr/>
          <a:lstStyle/>
          <a:p>
            <a:fld id="{A702053B-60B5-434E-BC18-BD93E1F2C2A0}" type="datetimeFigureOut">
              <a:rPr lang="en-US" smtClean="0"/>
              <a:t>5/30/2023</a:t>
            </a:fld>
            <a:endParaRPr lang="en-US"/>
          </a:p>
        </p:txBody>
      </p:sp>
      <p:sp>
        <p:nvSpPr>
          <p:cNvPr id="5" name="Footer Placeholder 4">
            <a:extLst>
              <a:ext uri="{FF2B5EF4-FFF2-40B4-BE49-F238E27FC236}">
                <a16:creationId xmlns:a16="http://schemas.microsoft.com/office/drawing/2014/main" id="{A6E1A6EF-6E91-43E0-8251-C57CB4B5D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ED6B0-7E28-469D-85C9-E0F15AF94AF2}"/>
              </a:ext>
            </a:extLst>
          </p:cNvPr>
          <p:cNvSpPr>
            <a:spLocks noGrp="1"/>
          </p:cNvSpPr>
          <p:nvPr>
            <p:ph type="sldNum" sz="quarter" idx="12"/>
          </p:nvPr>
        </p:nvSpPr>
        <p:spPr/>
        <p:txBody>
          <a:bodyPr/>
          <a:lstStyle/>
          <a:p>
            <a:fld id="{78C2383D-416F-40F2-8D89-B92262228B1A}" type="slidenum">
              <a:rPr lang="en-US" smtClean="0"/>
              <a:t>‹#›</a:t>
            </a:fld>
            <a:endParaRPr lang="en-US"/>
          </a:p>
        </p:txBody>
      </p:sp>
    </p:spTree>
    <p:extLst>
      <p:ext uri="{BB962C8B-B14F-4D97-AF65-F5344CB8AC3E}">
        <p14:creationId xmlns:p14="http://schemas.microsoft.com/office/powerpoint/2010/main" val="385950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1496EE-C74B-4206-8C16-06D8F24325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B8D315-4581-4E8E-9124-83C62C3338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18EBF1-C7C1-417B-86B7-C6ECFE9EBDFC}"/>
              </a:ext>
            </a:extLst>
          </p:cNvPr>
          <p:cNvSpPr>
            <a:spLocks noGrp="1"/>
          </p:cNvSpPr>
          <p:nvPr>
            <p:ph type="dt" sz="half" idx="10"/>
          </p:nvPr>
        </p:nvSpPr>
        <p:spPr/>
        <p:txBody>
          <a:bodyPr/>
          <a:lstStyle/>
          <a:p>
            <a:fld id="{A702053B-60B5-434E-BC18-BD93E1F2C2A0}" type="datetimeFigureOut">
              <a:rPr lang="en-US" smtClean="0"/>
              <a:t>5/30/2023</a:t>
            </a:fld>
            <a:endParaRPr lang="en-US"/>
          </a:p>
        </p:txBody>
      </p:sp>
      <p:sp>
        <p:nvSpPr>
          <p:cNvPr id="5" name="Footer Placeholder 4">
            <a:extLst>
              <a:ext uri="{FF2B5EF4-FFF2-40B4-BE49-F238E27FC236}">
                <a16:creationId xmlns:a16="http://schemas.microsoft.com/office/drawing/2014/main" id="{0CC40571-6650-4073-9C6C-2510F598DB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D996F-33D5-4C7E-B236-FD650194618C}"/>
              </a:ext>
            </a:extLst>
          </p:cNvPr>
          <p:cNvSpPr>
            <a:spLocks noGrp="1"/>
          </p:cNvSpPr>
          <p:nvPr>
            <p:ph type="sldNum" sz="quarter" idx="12"/>
          </p:nvPr>
        </p:nvSpPr>
        <p:spPr/>
        <p:txBody>
          <a:bodyPr/>
          <a:lstStyle/>
          <a:p>
            <a:fld id="{78C2383D-416F-40F2-8D89-B92262228B1A}" type="slidenum">
              <a:rPr lang="en-US" smtClean="0"/>
              <a:t>‹#›</a:t>
            </a:fld>
            <a:endParaRPr lang="en-US"/>
          </a:p>
        </p:txBody>
      </p:sp>
    </p:spTree>
    <p:extLst>
      <p:ext uri="{BB962C8B-B14F-4D97-AF65-F5344CB8AC3E}">
        <p14:creationId xmlns:p14="http://schemas.microsoft.com/office/powerpoint/2010/main" val="37587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2007F-20E4-481A-9CA9-0B62E92410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219186-C5D2-4777-8C1B-633CCDC729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34ABB2-1CC1-42A0-89B8-E65846E7D4B0}"/>
              </a:ext>
            </a:extLst>
          </p:cNvPr>
          <p:cNvSpPr>
            <a:spLocks noGrp="1"/>
          </p:cNvSpPr>
          <p:nvPr>
            <p:ph type="dt" sz="half" idx="10"/>
          </p:nvPr>
        </p:nvSpPr>
        <p:spPr/>
        <p:txBody>
          <a:bodyPr/>
          <a:lstStyle/>
          <a:p>
            <a:fld id="{A702053B-60B5-434E-BC18-BD93E1F2C2A0}" type="datetimeFigureOut">
              <a:rPr lang="en-US" smtClean="0"/>
              <a:t>5/30/2023</a:t>
            </a:fld>
            <a:endParaRPr lang="en-US"/>
          </a:p>
        </p:txBody>
      </p:sp>
      <p:sp>
        <p:nvSpPr>
          <p:cNvPr id="5" name="Footer Placeholder 4">
            <a:extLst>
              <a:ext uri="{FF2B5EF4-FFF2-40B4-BE49-F238E27FC236}">
                <a16:creationId xmlns:a16="http://schemas.microsoft.com/office/drawing/2014/main" id="{651F061A-5DD7-43CD-8E3B-87BF4B45D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5F7B2-3F97-489A-832A-BFA04C123581}"/>
              </a:ext>
            </a:extLst>
          </p:cNvPr>
          <p:cNvSpPr>
            <a:spLocks noGrp="1"/>
          </p:cNvSpPr>
          <p:nvPr>
            <p:ph type="sldNum" sz="quarter" idx="12"/>
          </p:nvPr>
        </p:nvSpPr>
        <p:spPr/>
        <p:txBody>
          <a:bodyPr/>
          <a:lstStyle/>
          <a:p>
            <a:fld id="{78C2383D-416F-40F2-8D89-B92262228B1A}" type="slidenum">
              <a:rPr lang="en-US" smtClean="0"/>
              <a:t>‹#›</a:t>
            </a:fld>
            <a:endParaRPr lang="en-US"/>
          </a:p>
        </p:txBody>
      </p:sp>
    </p:spTree>
    <p:extLst>
      <p:ext uri="{BB962C8B-B14F-4D97-AF65-F5344CB8AC3E}">
        <p14:creationId xmlns:p14="http://schemas.microsoft.com/office/powerpoint/2010/main" val="3899516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B6029-38B8-4E1C-B354-3C8CE7BE65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AFF05C-2997-442B-9274-5090436001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C3B7F9-8D01-48AD-954F-56FC175E16A0}"/>
              </a:ext>
            </a:extLst>
          </p:cNvPr>
          <p:cNvSpPr>
            <a:spLocks noGrp="1"/>
          </p:cNvSpPr>
          <p:nvPr>
            <p:ph type="dt" sz="half" idx="10"/>
          </p:nvPr>
        </p:nvSpPr>
        <p:spPr/>
        <p:txBody>
          <a:bodyPr/>
          <a:lstStyle/>
          <a:p>
            <a:fld id="{A702053B-60B5-434E-BC18-BD93E1F2C2A0}" type="datetimeFigureOut">
              <a:rPr lang="en-US" smtClean="0"/>
              <a:t>5/30/2023</a:t>
            </a:fld>
            <a:endParaRPr lang="en-US"/>
          </a:p>
        </p:txBody>
      </p:sp>
      <p:sp>
        <p:nvSpPr>
          <p:cNvPr id="5" name="Footer Placeholder 4">
            <a:extLst>
              <a:ext uri="{FF2B5EF4-FFF2-40B4-BE49-F238E27FC236}">
                <a16:creationId xmlns:a16="http://schemas.microsoft.com/office/drawing/2014/main" id="{7487011E-6B71-4F41-886E-6B9473DD1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379A86-FECA-40A7-8A3C-F76868F950D6}"/>
              </a:ext>
            </a:extLst>
          </p:cNvPr>
          <p:cNvSpPr>
            <a:spLocks noGrp="1"/>
          </p:cNvSpPr>
          <p:nvPr>
            <p:ph type="sldNum" sz="quarter" idx="12"/>
          </p:nvPr>
        </p:nvSpPr>
        <p:spPr/>
        <p:txBody>
          <a:bodyPr/>
          <a:lstStyle/>
          <a:p>
            <a:fld id="{78C2383D-416F-40F2-8D89-B92262228B1A}" type="slidenum">
              <a:rPr lang="en-US" smtClean="0"/>
              <a:t>‹#›</a:t>
            </a:fld>
            <a:endParaRPr lang="en-US"/>
          </a:p>
        </p:txBody>
      </p:sp>
    </p:spTree>
    <p:extLst>
      <p:ext uri="{BB962C8B-B14F-4D97-AF65-F5344CB8AC3E}">
        <p14:creationId xmlns:p14="http://schemas.microsoft.com/office/powerpoint/2010/main" val="341376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D116D-C520-4D34-95B7-AAA662E2AA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3D9239-D0E1-4DE7-968A-42E2BD0616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C2782F-C02B-4780-8724-BBA4308F35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EF8188-8C3A-45C1-958F-2E0580E95794}"/>
              </a:ext>
            </a:extLst>
          </p:cNvPr>
          <p:cNvSpPr>
            <a:spLocks noGrp="1"/>
          </p:cNvSpPr>
          <p:nvPr>
            <p:ph type="dt" sz="half" idx="10"/>
          </p:nvPr>
        </p:nvSpPr>
        <p:spPr/>
        <p:txBody>
          <a:bodyPr/>
          <a:lstStyle/>
          <a:p>
            <a:fld id="{A702053B-60B5-434E-BC18-BD93E1F2C2A0}" type="datetimeFigureOut">
              <a:rPr lang="en-US" smtClean="0"/>
              <a:t>5/30/2023</a:t>
            </a:fld>
            <a:endParaRPr lang="en-US"/>
          </a:p>
        </p:txBody>
      </p:sp>
      <p:sp>
        <p:nvSpPr>
          <p:cNvPr id="6" name="Footer Placeholder 5">
            <a:extLst>
              <a:ext uri="{FF2B5EF4-FFF2-40B4-BE49-F238E27FC236}">
                <a16:creationId xmlns:a16="http://schemas.microsoft.com/office/drawing/2014/main" id="{659BC1ED-A87F-455D-9984-87A184A49B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6777E2-BF8E-463F-AA52-12B7CE21D26C}"/>
              </a:ext>
            </a:extLst>
          </p:cNvPr>
          <p:cNvSpPr>
            <a:spLocks noGrp="1"/>
          </p:cNvSpPr>
          <p:nvPr>
            <p:ph type="sldNum" sz="quarter" idx="12"/>
          </p:nvPr>
        </p:nvSpPr>
        <p:spPr/>
        <p:txBody>
          <a:bodyPr/>
          <a:lstStyle/>
          <a:p>
            <a:fld id="{78C2383D-416F-40F2-8D89-B92262228B1A}" type="slidenum">
              <a:rPr lang="en-US" smtClean="0"/>
              <a:t>‹#›</a:t>
            </a:fld>
            <a:endParaRPr lang="en-US"/>
          </a:p>
        </p:txBody>
      </p:sp>
    </p:spTree>
    <p:extLst>
      <p:ext uri="{BB962C8B-B14F-4D97-AF65-F5344CB8AC3E}">
        <p14:creationId xmlns:p14="http://schemas.microsoft.com/office/powerpoint/2010/main" val="4073217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2EB5E-A59F-41B3-9808-DAB57B641C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6B9020-8DA9-4BC6-9C0F-B105BA61F7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7BAF76-51AE-4A0F-B4E2-534B1F39CD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694F8B-7386-445E-8F58-5057A169E3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D2D846-19B1-4377-B9C9-79105BCAC1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1B08E1-4E44-4256-B822-3DFCF61A25EB}"/>
              </a:ext>
            </a:extLst>
          </p:cNvPr>
          <p:cNvSpPr>
            <a:spLocks noGrp="1"/>
          </p:cNvSpPr>
          <p:nvPr>
            <p:ph type="dt" sz="half" idx="10"/>
          </p:nvPr>
        </p:nvSpPr>
        <p:spPr/>
        <p:txBody>
          <a:bodyPr/>
          <a:lstStyle/>
          <a:p>
            <a:fld id="{A702053B-60B5-434E-BC18-BD93E1F2C2A0}" type="datetimeFigureOut">
              <a:rPr lang="en-US" smtClean="0"/>
              <a:t>5/30/2023</a:t>
            </a:fld>
            <a:endParaRPr lang="en-US"/>
          </a:p>
        </p:txBody>
      </p:sp>
      <p:sp>
        <p:nvSpPr>
          <p:cNvPr id="8" name="Footer Placeholder 7">
            <a:extLst>
              <a:ext uri="{FF2B5EF4-FFF2-40B4-BE49-F238E27FC236}">
                <a16:creationId xmlns:a16="http://schemas.microsoft.com/office/drawing/2014/main" id="{2F795C94-7BE1-4030-9618-0B72B021DB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5C6809-077B-4179-AE48-64FA6D0FDC94}"/>
              </a:ext>
            </a:extLst>
          </p:cNvPr>
          <p:cNvSpPr>
            <a:spLocks noGrp="1"/>
          </p:cNvSpPr>
          <p:nvPr>
            <p:ph type="sldNum" sz="quarter" idx="12"/>
          </p:nvPr>
        </p:nvSpPr>
        <p:spPr/>
        <p:txBody>
          <a:bodyPr/>
          <a:lstStyle/>
          <a:p>
            <a:fld id="{78C2383D-416F-40F2-8D89-B92262228B1A}" type="slidenum">
              <a:rPr lang="en-US" smtClean="0"/>
              <a:t>‹#›</a:t>
            </a:fld>
            <a:endParaRPr lang="en-US"/>
          </a:p>
        </p:txBody>
      </p:sp>
    </p:spTree>
    <p:extLst>
      <p:ext uri="{BB962C8B-B14F-4D97-AF65-F5344CB8AC3E}">
        <p14:creationId xmlns:p14="http://schemas.microsoft.com/office/powerpoint/2010/main" val="96634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362BF-C1ED-4801-AA3D-DC772FE756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0B1FED-C5A1-4BCC-AAA8-BB5F0E66AE7C}"/>
              </a:ext>
            </a:extLst>
          </p:cNvPr>
          <p:cNvSpPr>
            <a:spLocks noGrp="1"/>
          </p:cNvSpPr>
          <p:nvPr>
            <p:ph type="dt" sz="half" idx="10"/>
          </p:nvPr>
        </p:nvSpPr>
        <p:spPr/>
        <p:txBody>
          <a:bodyPr/>
          <a:lstStyle/>
          <a:p>
            <a:fld id="{A702053B-60B5-434E-BC18-BD93E1F2C2A0}" type="datetimeFigureOut">
              <a:rPr lang="en-US" smtClean="0"/>
              <a:t>5/30/2023</a:t>
            </a:fld>
            <a:endParaRPr lang="en-US"/>
          </a:p>
        </p:txBody>
      </p:sp>
      <p:sp>
        <p:nvSpPr>
          <p:cNvPr id="4" name="Footer Placeholder 3">
            <a:extLst>
              <a:ext uri="{FF2B5EF4-FFF2-40B4-BE49-F238E27FC236}">
                <a16:creationId xmlns:a16="http://schemas.microsoft.com/office/drawing/2014/main" id="{6E7418F8-C3A3-4A4E-BC96-A65D090CE3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D466A0-24BD-42DD-8C9F-E0E455CC2740}"/>
              </a:ext>
            </a:extLst>
          </p:cNvPr>
          <p:cNvSpPr>
            <a:spLocks noGrp="1"/>
          </p:cNvSpPr>
          <p:nvPr>
            <p:ph type="sldNum" sz="quarter" idx="12"/>
          </p:nvPr>
        </p:nvSpPr>
        <p:spPr/>
        <p:txBody>
          <a:bodyPr/>
          <a:lstStyle/>
          <a:p>
            <a:fld id="{78C2383D-416F-40F2-8D89-B92262228B1A}" type="slidenum">
              <a:rPr lang="en-US" smtClean="0"/>
              <a:t>‹#›</a:t>
            </a:fld>
            <a:endParaRPr lang="en-US"/>
          </a:p>
        </p:txBody>
      </p:sp>
    </p:spTree>
    <p:extLst>
      <p:ext uri="{BB962C8B-B14F-4D97-AF65-F5344CB8AC3E}">
        <p14:creationId xmlns:p14="http://schemas.microsoft.com/office/powerpoint/2010/main" val="2317999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55609C-E0E9-4DD8-9266-61BFC23B3629}"/>
              </a:ext>
            </a:extLst>
          </p:cNvPr>
          <p:cNvSpPr>
            <a:spLocks noGrp="1"/>
          </p:cNvSpPr>
          <p:nvPr>
            <p:ph type="dt" sz="half" idx="10"/>
          </p:nvPr>
        </p:nvSpPr>
        <p:spPr/>
        <p:txBody>
          <a:bodyPr/>
          <a:lstStyle/>
          <a:p>
            <a:fld id="{A702053B-60B5-434E-BC18-BD93E1F2C2A0}" type="datetimeFigureOut">
              <a:rPr lang="en-US" smtClean="0"/>
              <a:t>5/30/2023</a:t>
            </a:fld>
            <a:endParaRPr lang="en-US"/>
          </a:p>
        </p:txBody>
      </p:sp>
      <p:sp>
        <p:nvSpPr>
          <p:cNvPr id="3" name="Footer Placeholder 2">
            <a:extLst>
              <a:ext uri="{FF2B5EF4-FFF2-40B4-BE49-F238E27FC236}">
                <a16:creationId xmlns:a16="http://schemas.microsoft.com/office/drawing/2014/main" id="{5E4E86FF-D8E7-43DD-B6EF-C76697EB57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0753A0-3D8D-4DF0-8B8B-D082B89C86D0}"/>
              </a:ext>
            </a:extLst>
          </p:cNvPr>
          <p:cNvSpPr>
            <a:spLocks noGrp="1"/>
          </p:cNvSpPr>
          <p:nvPr>
            <p:ph type="sldNum" sz="quarter" idx="12"/>
          </p:nvPr>
        </p:nvSpPr>
        <p:spPr/>
        <p:txBody>
          <a:bodyPr/>
          <a:lstStyle/>
          <a:p>
            <a:fld id="{78C2383D-416F-40F2-8D89-B92262228B1A}" type="slidenum">
              <a:rPr lang="en-US" smtClean="0"/>
              <a:t>‹#›</a:t>
            </a:fld>
            <a:endParaRPr lang="en-US"/>
          </a:p>
        </p:txBody>
      </p:sp>
    </p:spTree>
    <p:extLst>
      <p:ext uri="{BB962C8B-B14F-4D97-AF65-F5344CB8AC3E}">
        <p14:creationId xmlns:p14="http://schemas.microsoft.com/office/powerpoint/2010/main" val="1682998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2BD8-EE29-4D75-996C-DC832730F4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C61CDE-378D-4E26-A289-E0C16447E0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3814E8-AC8D-44D0-A940-68B65F71B6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AAFB1D-BD78-49DA-A55C-08EE15E277EE}"/>
              </a:ext>
            </a:extLst>
          </p:cNvPr>
          <p:cNvSpPr>
            <a:spLocks noGrp="1"/>
          </p:cNvSpPr>
          <p:nvPr>
            <p:ph type="dt" sz="half" idx="10"/>
          </p:nvPr>
        </p:nvSpPr>
        <p:spPr/>
        <p:txBody>
          <a:bodyPr/>
          <a:lstStyle/>
          <a:p>
            <a:fld id="{A702053B-60B5-434E-BC18-BD93E1F2C2A0}" type="datetimeFigureOut">
              <a:rPr lang="en-US" smtClean="0"/>
              <a:t>5/30/2023</a:t>
            </a:fld>
            <a:endParaRPr lang="en-US"/>
          </a:p>
        </p:txBody>
      </p:sp>
      <p:sp>
        <p:nvSpPr>
          <p:cNvPr id="6" name="Footer Placeholder 5">
            <a:extLst>
              <a:ext uri="{FF2B5EF4-FFF2-40B4-BE49-F238E27FC236}">
                <a16:creationId xmlns:a16="http://schemas.microsoft.com/office/drawing/2014/main" id="{312CA99D-7C8C-4847-8FF1-F4DCC66ECA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29DBF3-A830-4594-AC87-8C30A84187FB}"/>
              </a:ext>
            </a:extLst>
          </p:cNvPr>
          <p:cNvSpPr>
            <a:spLocks noGrp="1"/>
          </p:cNvSpPr>
          <p:nvPr>
            <p:ph type="sldNum" sz="quarter" idx="12"/>
          </p:nvPr>
        </p:nvSpPr>
        <p:spPr/>
        <p:txBody>
          <a:bodyPr/>
          <a:lstStyle/>
          <a:p>
            <a:fld id="{78C2383D-416F-40F2-8D89-B92262228B1A}" type="slidenum">
              <a:rPr lang="en-US" smtClean="0"/>
              <a:t>‹#›</a:t>
            </a:fld>
            <a:endParaRPr lang="en-US"/>
          </a:p>
        </p:txBody>
      </p:sp>
    </p:spTree>
    <p:extLst>
      <p:ext uri="{BB962C8B-B14F-4D97-AF65-F5344CB8AC3E}">
        <p14:creationId xmlns:p14="http://schemas.microsoft.com/office/powerpoint/2010/main" val="118541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2A0B5-E59F-4245-A009-BE59A88184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17562A-89C5-4831-A669-42372181A0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074BE3-C510-4C16-824A-7EFD43B32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A324CA-27C5-4AE5-B352-A08E8D573036}"/>
              </a:ext>
            </a:extLst>
          </p:cNvPr>
          <p:cNvSpPr>
            <a:spLocks noGrp="1"/>
          </p:cNvSpPr>
          <p:nvPr>
            <p:ph type="dt" sz="half" idx="10"/>
          </p:nvPr>
        </p:nvSpPr>
        <p:spPr/>
        <p:txBody>
          <a:bodyPr/>
          <a:lstStyle/>
          <a:p>
            <a:fld id="{A702053B-60B5-434E-BC18-BD93E1F2C2A0}" type="datetimeFigureOut">
              <a:rPr lang="en-US" smtClean="0"/>
              <a:t>5/30/2023</a:t>
            </a:fld>
            <a:endParaRPr lang="en-US"/>
          </a:p>
        </p:txBody>
      </p:sp>
      <p:sp>
        <p:nvSpPr>
          <p:cNvPr id="6" name="Footer Placeholder 5">
            <a:extLst>
              <a:ext uri="{FF2B5EF4-FFF2-40B4-BE49-F238E27FC236}">
                <a16:creationId xmlns:a16="http://schemas.microsoft.com/office/drawing/2014/main" id="{B28A4785-7339-47BA-B9C7-BA7D5287D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732CF-1A20-42FB-AD77-C8D7D26346CE}"/>
              </a:ext>
            </a:extLst>
          </p:cNvPr>
          <p:cNvSpPr>
            <a:spLocks noGrp="1"/>
          </p:cNvSpPr>
          <p:nvPr>
            <p:ph type="sldNum" sz="quarter" idx="12"/>
          </p:nvPr>
        </p:nvSpPr>
        <p:spPr/>
        <p:txBody>
          <a:bodyPr/>
          <a:lstStyle/>
          <a:p>
            <a:fld id="{78C2383D-416F-40F2-8D89-B92262228B1A}" type="slidenum">
              <a:rPr lang="en-US" smtClean="0"/>
              <a:t>‹#›</a:t>
            </a:fld>
            <a:endParaRPr lang="en-US"/>
          </a:p>
        </p:txBody>
      </p:sp>
    </p:spTree>
    <p:extLst>
      <p:ext uri="{BB962C8B-B14F-4D97-AF65-F5344CB8AC3E}">
        <p14:creationId xmlns:p14="http://schemas.microsoft.com/office/powerpoint/2010/main" val="118500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A46F43-34B6-4C73-8390-C874B09C12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85AE53-E91B-48C0-A5D6-4DF70CF84C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50ABD-B50C-4283-A435-12AE937E8B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2053B-60B5-434E-BC18-BD93E1F2C2A0}" type="datetimeFigureOut">
              <a:rPr lang="en-US" smtClean="0"/>
              <a:t>5/30/2023</a:t>
            </a:fld>
            <a:endParaRPr lang="en-US"/>
          </a:p>
        </p:txBody>
      </p:sp>
      <p:sp>
        <p:nvSpPr>
          <p:cNvPr id="5" name="Footer Placeholder 4">
            <a:extLst>
              <a:ext uri="{FF2B5EF4-FFF2-40B4-BE49-F238E27FC236}">
                <a16:creationId xmlns:a16="http://schemas.microsoft.com/office/drawing/2014/main" id="{F5B4ACA5-85A7-4D76-88AE-E8B85D6456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9D9F83-0322-4BD2-9D73-6C6FB2A24D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2383D-416F-40F2-8D89-B92262228B1A}" type="slidenum">
              <a:rPr lang="en-US" smtClean="0"/>
              <a:t>‹#›</a:t>
            </a:fld>
            <a:endParaRPr lang="en-US"/>
          </a:p>
        </p:txBody>
      </p:sp>
    </p:spTree>
    <p:extLst>
      <p:ext uri="{BB962C8B-B14F-4D97-AF65-F5344CB8AC3E}">
        <p14:creationId xmlns:p14="http://schemas.microsoft.com/office/powerpoint/2010/main" val="1047703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7.jpeg"/><Relationship Id="rId7" Type="http://schemas.openxmlformats.org/officeDocument/2006/relationships/diagramLayout" Target="../diagrams/layout2.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9.jpg"/><Relationship Id="rId10" Type="http://schemas.microsoft.com/office/2007/relationships/diagramDrawing" Target="../diagrams/drawing2.xml"/><Relationship Id="rId4" Type="http://schemas.openxmlformats.org/officeDocument/2006/relationships/image" Target="../media/image8.jp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3" Type="http://schemas.openxmlformats.org/officeDocument/2006/relationships/hyperlink" Target="https://www.culture.gov.jo/AR/ListDetails/%D8%A3%D8%B1%D8%B4%D9%8A%D9%81_%D9%85%D8%AF%D9%86__%D8%A7%D9%84%D8%AB%D9%82%D8%A7%D9%81%D8%A9_%D8%A7%D9%84%D8%A3%D8%B1%D8%AF%D9%86%D9%8A%D8%A9/96/6"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s://mawdoo3.com/%D9%85%D8%B9%D9%84%D9%88%D9%85%D8%A7%D8%AA_%D8%B9%D9%86_%D8%A2%D8%AB%D8%A7%D8%B1_%D8%AC%D8%B1%D8%B4" TargetMode="External"/><Relationship Id="rId5" Type="http://schemas.openxmlformats.org/officeDocument/2006/relationships/hyperlink" Target="https://moi.gov.jo/AR/ListDetails/%D8%A7%D9%84%D9%85%D8%AD%D8%A7%D9%81%D8%B8%D8%A7%D8%AA_%D9%88%D8%A7%D9%84%D9%85%D8%B1%D8%A7%D9%83%D8%B2_%D8%A7%D9%84%D8%A5%D8%AF%D8%A7%D8%B1%D9%8A%D8%A9/54/10" TargetMode="External"/><Relationship Id="rId4" Type="http://schemas.openxmlformats.org/officeDocument/2006/relationships/hyperlink" Target="https://moi.gov.jo/AR/Pages/%D9%85%D8%B9%D9%84%D9%88%D9%85%D8%A7%D8%AA_%D8%B9%D8%A7%D9%85%D8%A9_%D8%B9%D9%86_%D8%A7%D9%84%D9%85%D8%AD%D8%A7%D9%81%D8%B8%D8%A9__%D8%AC%D8%B1%D8%B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B7C57F0-A579-466B-9932-7899DAF17858}"/>
              </a:ext>
            </a:extLst>
          </p:cNvPr>
          <p:cNvGrpSpPr/>
          <p:nvPr/>
        </p:nvGrpSpPr>
        <p:grpSpPr>
          <a:xfrm>
            <a:off x="-682877" y="-28630"/>
            <a:ext cx="10072769" cy="6147676"/>
            <a:chOff x="-682877" y="-28630"/>
            <a:chExt cx="10072769" cy="6147676"/>
          </a:xfrm>
        </p:grpSpPr>
        <p:sp>
          <p:nvSpPr>
            <p:cNvPr id="11" name="Rectangle 10">
              <a:extLst>
                <a:ext uri="{FF2B5EF4-FFF2-40B4-BE49-F238E27FC236}">
                  <a16:creationId xmlns:a16="http://schemas.microsoft.com/office/drawing/2014/main" id="{407966EC-45BA-479D-B260-CAA01DE7D567}"/>
                </a:ext>
              </a:extLst>
            </p:cNvPr>
            <p:cNvSpPr/>
            <p:nvPr/>
          </p:nvSpPr>
          <p:spPr>
            <a:xfrm rot="19622439">
              <a:off x="-682877" y="-28630"/>
              <a:ext cx="10072769" cy="6147676"/>
            </a:xfrm>
            <a:prstGeom prst="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A7ECE2C9-ABB4-42CD-A412-B2E56BECEFB2}"/>
                </a:ext>
              </a:extLst>
            </p:cNvPr>
            <p:cNvGrpSpPr/>
            <p:nvPr/>
          </p:nvGrpSpPr>
          <p:grpSpPr>
            <a:xfrm>
              <a:off x="1139783" y="2840588"/>
              <a:ext cx="4029075" cy="1468460"/>
              <a:chOff x="1139783" y="2840588"/>
              <a:chExt cx="4029075" cy="1468460"/>
            </a:xfrm>
          </p:grpSpPr>
          <p:sp>
            <p:nvSpPr>
              <p:cNvPr id="12" name="TextBox 11">
                <a:extLst>
                  <a:ext uri="{FF2B5EF4-FFF2-40B4-BE49-F238E27FC236}">
                    <a16:creationId xmlns:a16="http://schemas.microsoft.com/office/drawing/2014/main" id="{2F63AE03-9C64-4AA6-B5AA-C28206333E98}"/>
                  </a:ext>
                </a:extLst>
              </p:cNvPr>
              <p:cNvSpPr txBox="1"/>
              <p:nvPr/>
            </p:nvSpPr>
            <p:spPr>
              <a:xfrm>
                <a:off x="1139783" y="2840588"/>
                <a:ext cx="4029075" cy="1107996"/>
              </a:xfrm>
              <a:prstGeom prst="rect">
                <a:avLst/>
              </a:prstGeom>
              <a:noFill/>
            </p:spPr>
            <p:txBody>
              <a:bodyPr wrap="square" rtlCol="0">
                <a:spAutoFit/>
              </a:bodyPr>
              <a:lstStyle/>
              <a:p>
                <a:r>
                  <a:rPr lang="ar-JO" sz="6600" b="1" dirty="0">
                    <a:latin typeface="Simplified Arabic" panose="02020603050405020304" pitchFamily="18" charset="-78"/>
                    <a:cs typeface="Simplified Arabic" panose="02020603050405020304" pitchFamily="18" charset="-78"/>
                  </a:rPr>
                  <a:t>مدينة جرش </a:t>
                </a:r>
                <a:endParaRPr lang="en-US" sz="6600" b="1" dirty="0">
                  <a:latin typeface="Simplified Arabic" panose="02020603050405020304" pitchFamily="18" charset="-78"/>
                  <a:cs typeface="Simplified Arabic" panose="02020603050405020304" pitchFamily="18" charset="-78"/>
                </a:endParaRPr>
              </a:p>
            </p:txBody>
          </p:sp>
          <p:sp>
            <p:nvSpPr>
              <p:cNvPr id="13" name="TextBox 12">
                <a:extLst>
                  <a:ext uri="{FF2B5EF4-FFF2-40B4-BE49-F238E27FC236}">
                    <a16:creationId xmlns:a16="http://schemas.microsoft.com/office/drawing/2014/main" id="{29C16C0D-7B41-406C-8AC2-81C338EF436D}"/>
                  </a:ext>
                </a:extLst>
              </p:cNvPr>
              <p:cNvSpPr txBox="1"/>
              <p:nvPr/>
            </p:nvSpPr>
            <p:spPr>
              <a:xfrm>
                <a:off x="2082725" y="3724273"/>
                <a:ext cx="3077472" cy="584775"/>
              </a:xfrm>
              <a:prstGeom prst="rect">
                <a:avLst/>
              </a:prstGeom>
              <a:noFill/>
            </p:spPr>
            <p:txBody>
              <a:bodyPr wrap="square" rtlCol="0">
                <a:spAutoFit/>
              </a:bodyPr>
              <a:lstStyle/>
              <a:p>
                <a:pPr algn="just" rtl="1"/>
                <a:r>
                  <a:rPr lang="ar-JO" sz="1600" b="1" dirty="0">
                    <a:latin typeface="Simplified Arabic" panose="02020603050405020304" pitchFamily="18" charset="-78"/>
                    <a:cs typeface="Simplified Arabic" panose="02020603050405020304" pitchFamily="18" charset="-78"/>
                  </a:rPr>
                  <a:t>الطّالبة مريم رمزي هارون </a:t>
                </a:r>
              </a:p>
              <a:p>
                <a:pPr algn="just" rtl="1"/>
                <a:r>
                  <a:rPr lang="ar-JO" sz="1600" b="1" dirty="0">
                    <a:latin typeface="Simplified Arabic" panose="02020603050405020304" pitchFamily="18" charset="-78"/>
                    <a:cs typeface="Simplified Arabic" panose="02020603050405020304" pitchFamily="18" charset="-78"/>
                  </a:rPr>
                  <a:t>الصّف الخامس "ز"</a:t>
                </a:r>
                <a:endParaRPr lang="en-US" sz="1600" b="1" dirty="0">
                  <a:latin typeface="Simplified Arabic" panose="02020603050405020304" pitchFamily="18" charset="-78"/>
                  <a:cs typeface="Simplified Arabic" panose="02020603050405020304" pitchFamily="18" charset="-78"/>
                </a:endParaRPr>
              </a:p>
            </p:txBody>
          </p:sp>
        </p:grpSp>
      </p:grpSp>
      <p:grpSp>
        <p:nvGrpSpPr>
          <p:cNvPr id="10" name="Group 9">
            <a:extLst>
              <a:ext uri="{FF2B5EF4-FFF2-40B4-BE49-F238E27FC236}">
                <a16:creationId xmlns:a16="http://schemas.microsoft.com/office/drawing/2014/main" id="{BA96A5B4-F90C-4B48-8803-0FB18621B81D}"/>
              </a:ext>
            </a:extLst>
          </p:cNvPr>
          <p:cNvGrpSpPr/>
          <p:nvPr/>
        </p:nvGrpSpPr>
        <p:grpSpPr>
          <a:xfrm>
            <a:off x="5488821" y="0"/>
            <a:ext cx="7980465" cy="7198745"/>
            <a:chOff x="6927096" y="-431592"/>
            <a:chExt cx="7980465" cy="7198745"/>
          </a:xfrm>
          <a:blipFill>
            <a:blip r:embed="rId2"/>
            <a:stretch>
              <a:fillRect/>
            </a:stretch>
          </a:blipFill>
        </p:grpSpPr>
        <p:sp>
          <p:nvSpPr>
            <p:cNvPr id="5" name="Rectangle 4">
              <a:extLst>
                <a:ext uri="{FF2B5EF4-FFF2-40B4-BE49-F238E27FC236}">
                  <a16:creationId xmlns:a16="http://schemas.microsoft.com/office/drawing/2014/main" id="{7A565D50-3DFA-4669-8F9F-B31B31B9B69A}"/>
                </a:ext>
              </a:extLst>
            </p:cNvPr>
            <p:cNvSpPr/>
            <p:nvPr/>
          </p:nvSpPr>
          <p:spPr>
            <a:xfrm rot="19541168">
              <a:off x="7072087" y="2007672"/>
              <a:ext cx="7835474" cy="23082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6815F73-C40D-4C22-882D-94B8DFBFA678}"/>
                </a:ext>
              </a:extLst>
            </p:cNvPr>
            <p:cNvSpPr/>
            <p:nvPr/>
          </p:nvSpPr>
          <p:spPr>
            <a:xfrm rot="19541168">
              <a:off x="6927096" y="-431592"/>
              <a:ext cx="6638644" cy="23082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7A20FB-D61A-40DC-8105-A1634653C6FA}"/>
                </a:ext>
              </a:extLst>
            </p:cNvPr>
            <p:cNvSpPr/>
            <p:nvPr/>
          </p:nvSpPr>
          <p:spPr>
            <a:xfrm rot="19541168">
              <a:off x="9117769" y="4458943"/>
              <a:ext cx="5314726" cy="23082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978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E26F22E-6154-4EAD-8668-DF890778B219}"/>
              </a:ext>
            </a:extLst>
          </p:cNvPr>
          <p:cNvPicPr>
            <a:picLocks noChangeAspect="1"/>
          </p:cNvPicPr>
          <p:nvPr/>
        </p:nvPicPr>
        <p:blipFill rotWithShape="1">
          <a:blip r:embed="rId2">
            <a:extLst>
              <a:ext uri="{28A0092B-C50C-407E-A947-70E740481C1C}">
                <a14:useLocalDpi xmlns:a14="http://schemas.microsoft.com/office/drawing/2010/main" val="0"/>
              </a:ext>
            </a:extLst>
          </a:blip>
          <a:srcRect t="8186" b="8186"/>
          <a:stretch/>
        </p:blipFill>
        <p:spPr>
          <a:xfrm>
            <a:off x="-73152" y="0"/>
            <a:ext cx="12292584" cy="6858000"/>
          </a:xfrm>
          <a:prstGeom prst="rect">
            <a:avLst/>
          </a:prstGeom>
        </p:spPr>
      </p:pic>
      <p:sp>
        <p:nvSpPr>
          <p:cNvPr id="16" name="Rectangle 15">
            <a:extLst>
              <a:ext uri="{FF2B5EF4-FFF2-40B4-BE49-F238E27FC236}">
                <a16:creationId xmlns:a16="http://schemas.microsoft.com/office/drawing/2014/main" id="{20C44DBB-54E7-4A2A-AF63-43D082B207FB}"/>
              </a:ext>
            </a:extLst>
          </p:cNvPr>
          <p:cNvSpPr/>
          <p:nvPr/>
        </p:nvSpPr>
        <p:spPr>
          <a:xfrm>
            <a:off x="6096000" y="0"/>
            <a:ext cx="6096000" cy="6931152"/>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7DAA201-B160-4840-823A-CE76EC3B493C}"/>
              </a:ext>
            </a:extLst>
          </p:cNvPr>
          <p:cNvSpPr txBox="1"/>
          <p:nvPr/>
        </p:nvSpPr>
        <p:spPr>
          <a:xfrm>
            <a:off x="6562725" y="438150"/>
            <a:ext cx="5200650" cy="584775"/>
          </a:xfrm>
          <a:prstGeom prst="rect">
            <a:avLst/>
          </a:prstGeom>
          <a:noFill/>
        </p:spPr>
        <p:txBody>
          <a:bodyPr wrap="square" rtlCol="0">
            <a:spAutoFit/>
          </a:bodyPr>
          <a:lstStyle/>
          <a:p>
            <a:pPr algn="ctr"/>
            <a:r>
              <a:rPr lang="ar-JO" sz="3200" b="1" dirty="0">
                <a:solidFill>
                  <a:schemeClr val="bg1"/>
                </a:solidFill>
                <a:latin typeface="Simplified Arabic" panose="02020603050405020304" pitchFamily="18" charset="-78"/>
                <a:cs typeface="Simplified Arabic" panose="02020603050405020304" pitchFamily="18" charset="-78"/>
              </a:rPr>
              <a:t>تاريخ جرش</a:t>
            </a:r>
            <a:endParaRPr lang="en-US" sz="3200" b="1" dirty="0">
              <a:solidFill>
                <a:schemeClr val="bg1"/>
              </a:solidFill>
              <a:latin typeface="Simplified Arabic" panose="02020603050405020304" pitchFamily="18" charset="-78"/>
              <a:cs typeface="Simplified Arabic" panose="02020603050405020304" pitchFamily="18" charset="-78"/>
            </a:endParaRPr>
          </a:p>
        </p:txBody>
      </p:sp>
      <p:sp>
        <p:nvSpPr>
          <p:cNvPr id="18" name="TextBox 17">
            <a:extLst>
              <a:ext uri="{FF2B5EF4-FFF2-40B4-BE49-F238E27FC236}">
                <a16:creationId xmlns:a16="http://schemas.microsoft.com/office/drawing/2014/main" id="{1DDA87B4-B020-4962-93D9-4B61870AD030}"/>
              </a:ext>
            </a:extLst>
          </p:cNvPr>
          <p:cNvSpPr txBox="1"/>
          <p:nvPr/>
        </p:nvSpPr>
        <p:spPr>
          <a:xfrm>
            <a:off x="6353175" y="1219200"/>
            <a:ext cx="5705475" cy="4770537"/>
          </a:xfrm>
          <a:prstGeom prst="rect">
            <a:avLst/>
          </a:prstGeom>
          <a:noFill/>
        </p:spPr>
        <p:txBody>
          <a:bodyPr wrap="square" rtlCol="0">
            <a:spAutoFit/>
          </a:bodyPr>
          <a:lstStyle/>
          <a:p>
            <a:pPr algn="just" rtl="1"/>
            <a:r>
              <a:rPr lang="ar-JO" sz="1600" b="1" dirty="0">
                <a:solidFill>
                  <a:schemeClr val="bg1"/>
                </a:solidFill>
                <a:latin typeface="Simplified Arabic" panose="02020603050405020304" pitchFamily="18" charset="-78"/>
                <a:cs typeface="Simplified Arabic" panose="02020603050405020304" pitchFamily="18" charset="-78"/>
              </a:rPr>
              <a:t>يعود تاريخ تأسيس مدينة جرش (الأثرية) إلـــــــــى عهد الإسكندر الكبير في القرن الرابع قبل الميلاد أو ما يعرف بالعصر اليوناني، وكانت تسمى آنذاك (جراسا) في تحريف لاسمها السامي أو الكنعاني (جرشو) ومعناه مكان كثيف الأشجار. ويرى بعض المؤرخين أن نسبة التسمية تعود إلى شخص يسمى جرش بن عامر.</a:t>
            </a:r>
          </a:p>
          <a:p>
            <a:pPr algn="just"/>
            <a:endParaRPr lang="ar-JO" sz="1600" b="1" dirty="0">
              <a:solidFill>
                <a:schemeClr val="bg1"/>
              </a:solidFill>
              <a:latin typeface="Simplified Arabic" panose="02020603050405020304" pitchFamily="18" charset="-78"/>
              <a:cs typeface="Simplified Arabic" panose="02020603050405020304" pitchFamily="18" charset="-78"/>
            </a:endParaRPr>
          </a:p>
          <a:p>
            <a:pPr algn="just"/>
            <a:endParaRPr lang="ar-JO" sz="1600" b="1" dirty="0">
              <a:solidFill>
                <a:schemeClr val="bg1"/>
              </a:solidFill>
              <a:latin typeface="Simplified Arabic" panose="02020603050405020304" pitchFamily="18" charset="-78"/>
              <a:cs typeface="Simplified Arabic" panose="02020603050405020304" pitchFamily="18" charset="-78"/>
            </a:endParaRPr>
          </a:p>
          <a:p>
            <a:pPr algn="just" rtl="1"/>
            <a:r>
              <a:rPr lang="ar-JO" sz="1600" b="1" dirty="0">
                <a:solidFill>
                  <a:schemeClr val="bg1"/>
                </a:solidFill>
                <a:latin typeface="Simplified Arabic" panose="02020603050405020304" pitchFamily="18" charset="-78"/>
                <a:cs typeface="Simplified Arabic" panose="02020603050405020304" pitchFamily="18" charset="-78"/>
              </a:rPr>
              <a:t>عاشت مدينة جرش عصرها الذهبي تحت حكم الروم الذين أدخلوا إليها الديانة المسيحية بحلول العام 350 ميلادي. وفي عام 635 ميلادي وصلت جيوش الفتح الإسلامي إلى جرش بقيادة شرحبيل بن حسنة في عهد الخليفة الثاني عمر بن الخطاب ليعود الأمن والاستقرار إلى المنطقة كلهــــــــــــا ولتستعيد المدينة ازدهارها في العصر الأموي.</a:t>
            </a:r>
          </a:p>
          <a:p>
            <a:pPr algn="just"/>
            <a:endParaRPr lang="ar-JO" sz="1600" b="1" dirty="0">
              <a:solidFill>
                <a:schemeClr val="bg1"/>
              </a:solidFill>
              <a:latin typeface="Simplified Arabic" panose="02020603050405020304" pitchFamily="18" charset="-78"/>
              <a:cs typeface="Simplified Arabic" panose="02020603050405020304" pitchFamily="18" charset="-78"/>
            </a:endParaRPr>
          </a:p>
          <a:p>
            <a:pPr algn="just"/>
            <a:endParaRPr lang="ar-JO" sz="1600" b="1" dirty="0">
              <a:solidFill>
                <a:schemeClr val="bg1"/>
              </a:solidFill>
              <a:latin typeface="Simplified Arabic" panose="02020603050405020304" pitchFamily="18" charset="-78"/>
              <a:cs typeface="Simplified Arabic" panose="02020603050405020304" pitchFamily="18" charset="-78"/>
            </a:endParaRPr>
          </a:p>
          <a:p>
            <a:pPr algn="just" rtl="1"/>
            <a:r>
              <a:rPr lang="ar-JO" sz="1600" b="1" dirty="0">
                <a:solidFill>
                  <a:schemeClr val="bg1"/>
                </a:solidFill>
                <a:latin typeface="Simplified Arabic" panose="02020603050405020304" pitchFamily="18" charset="-78"/>
                <a:cs typeface="Simplified Arabic" panose="02020603050405020304" pitchFamily="18" charset="-78"/>
              </a:rPr>
              <a:t>إلى أن دمَّر زلزال عنيف أجزاء كبيرة من هذه المدينة سنة 747 ميلادية. وبقيت أنقاضها مطمورة في التراب مئات السنين إلى أن وصلها المستشرق الألماني سيتيزن سنة 1806 ليبدأ التنقيب عنها وإعادة الحياة إليها لتنهض (جرش) الحالية على يد أبنائها الفلاحين. إلى أن وصلت طلائع الهجرات الشركسية الذين هاجروا إلى الأردن من بلاد القفقاس العام 1878 للميلاد إثر الحرب العثمانية الروسية. ونهضت الزراعة في المنطقة بفعل خبراتهم الزراعية المتقدمة. </a:t>
            </a:r>
            <a:endParaRPr lang="en-US" sz="1600" b="1"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45417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178D6A-AF24-4E7B-BB48-8E16CA2E6D48}"/>
              </a:ext>
            </a:extLst>
          </p:cNvPr>
          <p:cNvPicPr>
            <a:picLocks noChangeAspect="1"/>
          </p:cNvPicPr>
          <p:nvPr/>
        </p:nvPicPr>
        <p:blipFill rotWithShape="1">
          <a:blip r:embed="rId2">
            <a:extLst>
              <a:ext uri="{28A0092B-C50C-407E-A947-70E740481C1C}">
                <a14:useLocalDpi xmlns:a14="http://schemas.microsoft.com/office/drawing/2010/main" val="0"/>
              </a:ext>
            </a:extLst>
          </a:blip>
          <a:srcRect t="12600" b="12600"/>
          <a:stretch/>
        </p:blipFill>
        <p:spPr>
          <a:xfrm>
            <a:off x="0" y="0"/>
            <a:ext cx="12320954" cy="6858000"/>
          </a:xfrm>
          <a:prstGeom prst="rect">
            <a:avLst/>
          </a:prstGeom>
        </p:spPr>
      </p:pic>
      <p:sp>
        <p:nvSpPr>
          <p:cNvPr id="7" name="Rectangle 6">
            <a:extLst>
              <a:ext uri="{FF2B5EF4-FFF2-40B4-BE49-F238E27FC236}">
                <a16:creationId xmlns:a16="http://schemas.microsoft.com/office/drawing/2014/main" id="{232A6FCC-8864-43C1-9395-59309EEB1DC8}"/>
              </a:ext>
            </a:extLst>
          </p:cNvPr>
          <p:cNvSpPr/>
          <p:nvPr/>
        </p:nvSpPr>
        <p:spPr>
          <a:xfrm>
            <a:off x="6224954" y="-36576"/>
            <a:ext cx="6096000" cy="6931152"/>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B5CCF3C6-40B3-4794-995B-DAF4E05597D4}"/>
              </a:ext>
            </a:extLst>
          </p:cNvPr>
          <p:cNvGrpSpPr/>
          <p:nvPr/>
        </p:nvGrpSpPr>
        <p:grpSpPr>
          <a:xfrm>
            <a:off x="6280404" y="233055"/>
            <a:ext cx="6002449" cy="5706878"/>
            <a:chOff x="6280404" y="233055"/>
            <a:chExt cx="6002449" cy="5706878"/>
          </a:xfrm>
        </p:grpSpPr>
        <p:sp>
          <p:nvSpPr>
            <p:cNvPr id="9" name="TextBox 8">
              <a:extLst>
                <a:ext uri="{FF2B5EF4-FFF2-40B4-BE49-F238E27FC236}">
                  <a16:creationId xmlns:a16="http://schemas.microsoft.com/office/drawing/2014/main" id="{407B7646-575B-47A2-8C55-5655A0C5D8AF}"/>
                </a:ext>
              </a:extLst>
            </p:cNvPr>
            <p:cNvSpPr txBox="1"/>
            <p:nvPr/>
          </p:nvSpPr>
          <p:spPr>
            <a:xfrm>
              <a:off x="6734908" y="233055"/>
              <a:ext cx="5076092" cy="584775"/>
            </a:xfrm>
            <a:prstGeom prst="rect">
              <a:avLst/>
            </a:prstGeom>
            <a:noFill/>
          </p:spPr>
          <p:txBody>
            <a:bodyPr wrap="square" rtlCol="0">
              <a:spAutoFit/>
            </a:bodyPr>
            <a:lstStyle/>
            <a:p>
              <a:pPr algn="ctr"/>
              <a:r>
                <a:rPr lang="ar-JO" sz="3200" dirty="0">
                  <a:solidFill>
                    <a:schemeClr val="bg1"/>
                  </a:solidFill>
                  <a:latin typeface="Simplified Arabic" panose="02020603050405020304" pitchFamily="18" charset="-78"/>
                  <a:cs typeface="Simplified Arabic" panose="02020603050405020304" pitchFamily="18" charset="-78"/>
                </a:rPr>
                <a:t>جغرافيّة مدينة جرش</a:t>
              </a:r>
              <a:endParaRPr lang="en-US" sz="3200" dirty="0">
                <a:solidFill>
                  <a:schemeClr val="bg1"/>
                </a:solidFill>
                <a:latin typeface="Simplified Arabic" panose="02020603050405020304" pitchFamily="18" charset="-78"/>
                <a:cs typeface="Simplified Arabic" panose="02020603050405020304" pitchFamily="18" charset="-78"/>
              </a:endParaRPr>
            </a:p>
          </p:txBody>
        </p:sp>
        <p:sp>
          <p:nvSpPr>
            <p:cNvPr id="10" name="TextBox 9">
              <a:extLst>
                <a:ext uri="{FF2B5EF4-FFF2-40B4-BE49-F238E27FC236}">
                  <a16:creationId xmlns:a16="http://schemas.microsoft.com/office/drawing/2014/main" id="{DB317596-29CB-4BE1-97A5-49D3C50F6734}"/>
                </a:ext>
              </a:extLst>
            </p:cNvPr>
            <p:cNvSpPr txBox="1"/>
            <p:nvPr/>
          </p:nvSpPr>
          <p:spPr>
            <a:xfrm>
              <a:off x="6280404" y="1101969"/>
              <a:ext cx="5911596" cy="2308324"/>
            </a:xfrm>
            <a:prstGeom prst="rect">
              <a:avLst/>
            </a:prstGeom>
            <a:noFill/>
          </p:spPr>
          <p:txBody>
            <a:bodyPr wrap="square" rtlCol="0">
              <a:spAutoFit/>
            </a:bodyPr>
            <a:lstStyle/>
            <a:p>
              <a:pPr lvl="2" algn="r"/>
              <a:r>
                <a:rPr lang="ar-JO" sz="1600" b="1" dirty="0">
                  <a:solidFill>
                    <a:schemeClr val="bg1"/>
                  </a:solidFill>
                  <a:latin typeface="Simplified Arabic" panose="02020603050405020304" pitchFamily="18" charset="-78"/>
                  <a:cs typeface="Simplified Arabic" panose="02020603050405020304" pitchFamily="18" charset="-78"/>
                </a:rPr>
                <a:t>تقع جرش على سهل، وهي محاطة بتلال مشجرة وأحواض مائية خصبة.</a:t>
              </a:r>
            </a:p>
            <a:p>
              <a:pPr lvl="2" algn="r"/>
              <a:endParaRPr lang="ar-JO" sz="1600" b="1" dirty="0">
                <a:solidFill>
                  <a:schemeClr val="bg1"/>
                </a:solidFill>
                <a:latin typeface="Simplified Arabic" panose="02020603050405020304" pitchFamily="18" charset="-78"/>
                <a:cs typeface="Simplified Arabic" panose="02020603050405020304" pitchFamily="18" charset="-78"/>
              </a:endParaRPr>
            </a:p>
            <a:p>
              <a:pPr marL="0" lvl="3" algn="just" rtl="1"/>
              <a:r>
                <a:rPr lang="ar-JO" sz="1600" dirty="0">
                  <a:solidFill>
                    <a:schemeClr val="bg1"/>
                  </a:solidFill>
                  <a:latin typeface="Simplified Arabic" panose="02020603050405020304" pitchFamily="18" charset="-78"/>
                  <a:cs typeface="Simplified Arabic" panose="02020603050405020304" pitchFamily="18" charset="-78"/>
                </a:rPr>
                <a:t> </a:t>
              </a:r>
              <a:r>
                <a:rPr lang="ar-JO" sz="1600" b="1" dirty="0">
                  <a:solidFill>
                    <a:schemeClr val="bg1"/>
                  </a:solidFill>
                  <a:latin typeface="Simplified Arabic" panose="02020603050405020304" pitchFamily="18" charset="-78"/>
                  <a:cs typeface="Simplified Arabic" panose="02020603050405020304" pitchFamily="18" charset="-78"/>
                </a:rPr>
                <a:t>وهي تقع في المنطقة الشمالية من المملكة الهاشمية على ارتفاع ستمائة متر عن سطح البحر، وهي تبعد حوالي 48 كم عن العاصمة عمان، ومن الممكن الوصول إليها إمّا بسلوك المعبر الجنوبي، والشرقي في عمان، أو المعبر الغربي في عجلون، أو الشمالي في  إربد.</a:t>
              </a:r>
            </a:p>
            <a:p>
              <a:pPr lvl="3" algn="just"/>
              <a:br>
                <a:rPr lang="ar-JO" sz="1600" b="1" dirty="0">
                  <a:solidFill>
                    <a:schemeClr val="bg1"/>
                  </a:solidFill>
                  <a:latin typeface="Simplified Arabic" panose="02020603050405020304" pitchFamily="18" charset="-78"/>
                  <a:cs typeface="Simplified Arabic" panose="02020603050405020304" pitchFamily="18" charset="-78"/>
                </a:rPr>
              </a:br>
              <a:br>
                <a:rPr lang="ar-JO" sz="1600" b="1" dirty="0">
                  <a:latin typeface="Simplified Arabic" panose="02020603050405020304" pitchFamily="18" charset="-78"/>
                  <a:cs typeface="Simplified Arabic" panose="02020603050405020304" pitchFamily="18" charset="-78"/>
                </a:rPr>
              </a:br>
              <a:endParaRPr lang="en-US" sz="1600" b="1" dirty="0">
                <a:solidFill>
                  <a:schemeClr val="bg1"/>
                </a:solidFill>
                <a:latin typeface="Simplified Arabic" panose="02020603050405020304" pitchFamily="18" charset="-78"/>
                <a:cs typeface="Simplified Arabic" panose="02020603050405020304" pitchFamily="18" charset="-78"/>
              </a:endParaRPr>
            </a:p>
          </p:txBody>
        </p:sp>
        <p:graphicFrame>
          <p:nvGraphicFramePr>
            <p:cNvPr id="13" name="Diagram 12">
              <a:extLst>
                <a:ext uri="{FF2B5EF4-FFF2-40B4-BE49-F238E27FC236}">
                  <a16:creationId xmlns:a16="http://schemas.microsoft.com/office/drawing/2014/main" id="{DB97C246-5551-476A-8608-E937F72F7C57}"/>
                </a:ext>
              </a:extLst>
            </p:cNvPr>
            <p:cNvGraphicFramePr/>
            <p:nvPr>
              <p:extLst>
                <p:ext uri="{D42A27DB-BD31-4B8C-83A1-F6EECF244321}">
                  <p14:modId xmlns:p14="http://schemas.microsoft.com/office/powerpoint/2010/main" val="2494397407"/>
                </p:ext>
              </p:extLst>
            </p:nvPr>
          </p:nvGraphicFramePr>
          <p:xfrm>
            <a:off x="6280404" y="3189494"/>
            <a:ext cx="6002449" cy="2750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282220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3001C1-307D-41E3-89A3-8ACE83615829}"/>
              </a:ext>
            </a:extLst>
          </p:cNvPr>
          <p:cNvPicPr>
            <a:picLocks noChangeAspect="1"/>
          </p:cNvPicPr>
          <p:nvPr/>
        </p:nvPicPr>
        <p:blipFill rotWithShape="1">
          <a:blip r:embed="rId2">
            <a:extLst>
              <a:ext uri="{28A0092B-C50C-407E-A947-70E740481C1C}">
                <a14:useLocalDpi xmlns:a14="http://schemas.microsoft.com/office/drawing/2010/main" val="0"/>
              </a:ext>
            </a:extLst>
          </a:blip>
          <a:srcRect t="19" b="19"/>
          <a:stretch/>
        </p:blipFill>
        <p:spPr>
          <a:xfrm>
            <a:off x="1" y="0"/>
            <a:ext cx="12192000" cy="6858000"/>
          </a:xfrm>
          <a:prstGeom prst="rect">
            <a:avLst/>
          </a:prstGeom>
        </p:spPr>
      </p:pic>
      <p:sp>
        <p:nvSpPr>
          <p:cNvPr id="10" name="Rectangle 9">
            <a:extLst>
              <a:ext uri="{FF2B5EF4-FFF2-40B4-BE49-F238E27FC236}">
                <a16:creationId xmlns:a16="http://schemas.microsoft.com/office/drawing/2014/main" id="{E5181D27-8371-4AEC-8264-BA845B0F9314}"/>
              </a:ext>
            </a:extLst>
          </p:cNvPr>
          <p:cNvSpPr/>
          <p:nvPr/>
        </p:nvSpPr>
        <p:spPr>
          <a:xfrm>
            <a:off x="6096000" y="15240"/>
            <a:ext cx="6096000" cy="6931152"/>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7135A31-039C-4268-94D2-2E2522FDD094}"/>
              </a:ext>
            </a:extLst>
          </p:cNvPr>
          <p:cNvSpPr txBox="1"/>
          <p:nvPr/>
        </p:nvSpPr>
        <p:spPr>
          <a:xfrm>
            <a:off x="6624320" y="436880"/>
            <a:ext cx="4897120" cy="584775"/>
          </a:xfrm>
          <a:prstGeom prst="rect">
            <a:avLst/>
          </a:prstGeom>
          <a:noFill/>
        </p:spPr>
        <p:txBody>
          <a:bodyPr wrap="square" rtlCol="0">
            <a:spAutoFit/>
          </a:bodyPr>
          <a:lstStyle/>
          <a:p>
            <a:pPr algn="ctr"/>
            <a:r>
              <a:rPr lang="ar-JO" sz="3200" b="1" dirty="0">
                <a:solidFill>
                  <a:schemeClr val="bg1"/>
                </a:solidFill>
                <a:latin typeface="Simplified Arabic" panose="02020603050405020304" pitchFamily="18" charset="-78"/>
                <a:cs typeface="Simplified Arabic" panose="02020603050405020304" pitchFamily="18" charset="-78"/>
              </a:rPr>
              <a:t>الأهمية الاقتصادية لمحافظة جرش </a:t>
            </a:r>
            <a:endParaRPr lang="en-US" sz="3200" b="1" dirty="0">
              <a:solidFill>
                <a:schemeClr val="bg1"/>
              </a:solidFill>
              <a:latin typeface="Simplified Arabic" panose="02020603050405020304" pitchFamily="18" charset="-78"/>
              <a:cs typeface="Simplified Arabic" panose="02020603050405020304" pitchFamily="18" charset="-78"/>
            </a:endParaRPr>
          </a:p>
        </p:txBody>
      </p:sp>
      <p:sp>
        <p:nvSpPr>
          <p:cNvPr id="12" name="TextBox 11">
            <a:extLst>
              <a:ext uri="{FF2B5EF4-FFF2-40B4-BE49-F238E27FC236}">
                <a16:creationId xmlns:a16="http://schemas.microsoft.com/office/drawing/2014/main" id="{6E8330BF-78FE-438F-91DF-8785688A2275}"/>
              </a:ext>
            </a:extLst>
          </p:cNvPr>
          <p:cNvSpPr txBox="1"/>
          <p:nvPr/>
        </p:nvSpPr>
        <p:spPr>
          <a:xfrm>
            <a:off x="6258560" y="1021655"/>
            <a:ext cx="5679439" cy="6093976"/>
          </a:xfrm>
          <a:prstGeom prst="rect">
            <a:avLst/>
          </a:prstGeom>
          <a:noFill/>
        </p:spPr>
        <p:txBody>
          <a:bodyPr wrap="square" rtlCol="0">
            <a:spAutoFit/>
          </a:bodyPr>
          <a:lstStyle/>
          <a:p>
            <a:pPr algn="r">
              <a:lnSpc>
                <a:spcPct val="150000"/>
              </a:lnSpc>
            </a:pPr>
            <a:r>
              <a:rPr lang="ar-JO" sz="1600" b="1" dirty="0">
                <a:solidFill>
                  <a:schemeClr val="bg1"/>
                </a:solidFill>
                <a:latin typeface="Simplified Arabic" panose="02020603050405020304" pitchFamily="18" charset="-78"/>
                <a:cs typeface="Simplified Arabic" panose="02020603050405020304" pitchFamily="18" charset="-78"/>
              </a:rPr>
              <a:t>تعتبر محافظة جرش من أهم نقاط الجذب السياحي في المملكة لذا أولت الحكومة اهتماماً خاصا لهذا القطاع لما له من أثر في تعزيز الاتصال والتواصل بين الشعوب؛ الأمر الذي ترتب عليه ضرورة خلق مشاريع تنموية تنعكس على المستوى المعيشي للسكان، وتفتح آفاقاً جديدة من الاستثمار واستغلال الموارد المتاحة لخدمة الزوار والسياح على حد سواء. وفي مجالات السياحة المختلفة مثل التنزه والاستجمام في أحضان الطبيعة الخلابة والسياحة التراثية والتاريخية والثقافية لترتبط مع مناطق المملكة الأخرى مشكلة نسيجاً متكاملاً من أشكال السياحة الدينية والعلاجية.</a:t>
            </a:r>
          </a:p>
          <a:p>
            <a:pPr algn="r">
              <a:lnSpc>
                <a:spcPct val="150000"/>
              </a:lnSpc>
            </a:pPr>
            <a:endParaRPr lang="ar-JO" sz="1600" b="1" dirty="0">
              <a:solidFill>
                <a:schemeClr val="bg1"/>
              </a:solidFill>
              <a:latin typeface="Simplified Arabic" panose="02020603050405020304" pitchFamily="18" charset="-78"/>
              <a:cs typeface="Simplified Arabic" panose="02020603050405020304" pitchFamily="18" charset="-78"/>
            </a:endParaRPr>
          </a:p>
          <a:p>
            <a:pPr algn="r">
              <a:lnSpc>
                <a:spcPct val="150000"/>
              </a:lnSpc>
            </a:pPr>
            <a:r>
              <a:rPr lang="ar-JO" sz="1600" b="1" dirty="0">
                <a:solidFill>
                  <a:schemeClr val="bg1"/>
                </a:solidFill>
                <a:latin typeface="Simplified Arabic" panose="02020603050405020304" pitchFamily="18" charset="-78"/>
                <a:cs typeface="Simplified Arabic" panose="02020603050405020304" pitchFamily="18" charset="-78"/>
              </a:rPr>
              <a:t>تحتل مدينة جرش المرتبة الثانية في قائمة أهم المناطق السياحية في الأردن كما انه هنالك العديد من المهرجانات والفعاليات التي تقام على مدار السنة و الذي يجعل محافظة جرش مهمة لاقتصاد المملكة الاردنية الهاشمية </a:t>
            </a:r>
          </a:p>
          <a:p>
            <a:pPr algn="r"/>
            <a:endParaRPr lang="ar-JO" sz="1600" b="1" dirty="0">
              <a:solidFill>
                <a:schemeClr val="bg1"/>
              </a:solidFill>
              <a:latin typeface="Simplified Arabic" panose="02020603050405020304" pitchFamily="18" charset="-78"/>
              <a:cs typeface="Simplified Arabic" panose="02020603050405020304" pitchFamily="18" charset="-78"/>
            </a:endParaRPr>
          </a:p>
          <a:p>
            <a:pPr algn="r"/>
            <a:r>
              <a:rPr lang="ar-JO" sz="1600" b="1" dirty="0">
                <a:solidFill>
                  <a:schemeClr val="bg1"/>
                </a:solidFill>
                <a:latin typeface="Simplified Arabic" panose="02020603050405020304" pitchFamily="18" charset="-78"/>
                <a:cs typeface="Simplified Arabic" panose="02020603050405020304" pitchFamily="18" charset="-78"/>
              </a:rPr>
              <a:t>كما ان هنالك العديد من الجامعات في جرش اهمها:</a:t>
            </a:r>
          </a:p>
          <a:p>
            <a:pPr marL="285750" indent="-285750" algn="r" rtl="1">
              <a:lnSpc>
                <a:spcPct val="150000"/>
              </a:lnSpc>
              <a:buFont typeface="Arial" panose="020B0604020202020204" pitchFamily="34" charset="0"/>
              <a:buChar char="•"/>
            </a:pPr>
            <a:r>
              <a:rPr lang="ar-JO" sz="1600" b="1" dirty="0">
                <a:solidFill>
                  <a:schemeClr val="bg1"/>
                </a:solidFill>
                <a:latin typeface="Simplified Arabic" panose="02020603050405020304" pitchFamily="18" charset="-78"/>
                <a:cs typeface="Simplified Arabic" panose="02020603050405020304" pitchFamily="18" charset="-78"/>
              </a:rPr>
              <a:t>جامعة فيلاديلفيا </a:t>
            </a:r>
          </a:p>
          <a:p>
            <a:pPr marL="285750" indent="-285750" algn="r" rtl="1">
              <a:lnSpc>
                <a:spcPct val="150000"/>
              </a:lnSpc>
              <a:buFont typeface="Arial" panose="020B0604020202020204" pitchFamily="34" charset="0"/>
              <a:buChar char="•"/>
            </a:pPr>
            <a:r>
              <a:rPr lang="ar-JO" sz="1600" b="1" dirty="0">
                <a:solidFill>
                  <a:schemeClr val="bg1"/>
                </a:solidFill>
                <a:latin typeface="Simplified Arabic" panose="02020603050405020304" pitchFamily="18" charset="-78"/>
                <a:cs typeface="Simplified Arabic" panose="02020603050405020304" pitchFamily="18" charset="-78"/>
              </a:rPr>
              <a:t>جامعة جرش الاهلية </a:t>
            </a:r>
          </a:p>
          <a:p>
            <a:pPr marL="285750" indent="-285750" algn="r" rtl="1">
              <a:lnSpc>
                <a:spcPct val="150000"/>
              </a:lnSpc>
              <a:buFont typeface="Arial" panose="020B0604020202020204" pitchFamily="34" charset="0"/>
              <a:buChar char="•"/>
            </a:pPr>
            <a:r>
              <a:rPr lang="ar-JO" sz="1600" b="1" dirty="0">
                <a:solidFill>
                  <a:schemeClr val="bg1"/>
                </a:solidFill>
                <a:latin typeface="Simplified Arabic" panose="02020603050405020304" pitchFamily="18" charset="-78"/>
                <a:cs typeface="Simplified Arabic" panose="02020603050405020304" pitchFamily="18" charset="-78"/>
              </a:rPr>
              <a:t>جامعة عمان العربية</a:t>
            </a:r>
            <a:br>
              <a:rPr lang="ar-JO" sz="1600" b="1" dirty="0">
                <a:solidFill>
                  <a:schemeClr val="bg1"/>
                </a:solidFill>
                <a:latin typeface="Simplified Arabic" panose="02020603050405020304" pitchFamily="18" charset="-78"/>
                <a:cs typeface="Simplified Arabic" panose="02020603050405020304" pitchFamily="18" charset="-78"/>
              </a:rPr>
            </a:br>
            <a:endParaRPr lang="en-US" sz="1600" b="1"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39155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7ED45A-3AC0-4091-901B-40538A81953E}"/>
              </a:ext>
            </a:extLst>
          </p:cNvPr>
          <p:cNvSpPr/>
          <p:nvPr/>
        </p:nvSpPr>
        <p:spPr>
          <a:xfrm>
            <a:off x="0" y="0"/>
            <a:ext cx="12191999" cy="6858000"/>
          </a:xfrm>
          <a:prstGeom prst="rect">
            <a:avLst/>
          </a:prstGeom>
          <a:blipFill>
            <a:blip r:embed="rId2"/>
            <a:stretch>
              <a:fillRect/>
            </a:stretch>
          </a:bli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748618C-C620-437A-8EFA-435B49B64FD6}"/>
              </a:ext>
            </a:extLst>
          </p:cNvPr>
          <p:cNvSpPr/>
          <p:nvPr/>
        </p:nvSpPr>
        <p:spPr>
          <a:xfrm>
            <a:off x="6096000" y="0"/>
            <a:ext cx="6096000" cy="6931152"/>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F05BAF5-8D7E-4926-B5CB-8521B3C588E7}"/>
              </a:ext>
            </a:extLst>
          </p:cNvPr>
          <p:cNvSpPr txBox="1"/>
          <p:nvPr/>
        </p:nvSpPr>
        <p:spPr>
          <a:xfrm>
            <a:off x="6423950" y="104172"/>
            <a:ext cx="5405378" cy="8186857"/>
          </a:xfrm>
          <a:prstGeom prst="rect">
            <a:avLst/>
          </a:prstGeom>
          <a:noFill/>
        </p:spPr>
        <p:txBody>
          <a:bodyPr wrap="square" rtlCol="0">
            <a:spAutoFit/>
          </a:bodyPr>
          <a:lstStyle/>
          <a:p>
            <a:pPr algn="ctr"/>
            <a:r>
              <a:rPr lang="ar-JO" sz="3200" b="1" dirty="0">
                <a:solidFill>
                  <a:schemeClr val="bg1"/>
                </a:solidFill>
                <a:latin typeface="Simplified Arabic" panose="02020603050405020304" pitchFamily="18" charset="-78"/>
                <a:cs typeface="Simplified Arabic" panose="02020603050405020304" pitchFamily="18" charset="-78"/>
              </a:rPr>
              <a:t>الميزات النسبية لمحافظة جرش </a:t>
            </a:r>
          </a:p>
          <a:p>
            <a:pPr marL="285750" indent="-285750" algn="r" rtl="1">
              <a:lnSpc>
                <a:spcPct val="150000"/>
              </a:lnSpc>
              <a:buFont typeface="Arial" panose="020B0604020202020204" pitchFamily="34" charset="0"/>
              <a:buChar char="•"/>
            </a:pPr>
            <a:r>
              <a:rPr lang="ar-JO" b="1" dirty="0">
                <a:solidFill>
                  <a:schemeClr val="bg1"/>
                </a:solidFill>
                <a:latin typeface="Simplified Arabic" panose="02020603050405020304" pitchFamily="18" charset="-78"/>
                <a:cs typeface="Simplified Arabic" panose="02020603050405020304" pitchFamily="18" charset="-78"/>
              </a:rPr>
              <a:t>قطاع سياحي رائد وجاذب للسياح.</a:t>
            </a:r>
          </a:p>
          <a:p>
            <a:pPr marL="285750" indent="-285750" algn="r" rtl="1">
              <a:lnSpc>
                <a:spcPct val="150000"/>
              </a:lnSpc>
              <a:buFont typeface="Arial" panose="020B0604020202020204" pitchFamily="34" charset="0"/>
              <a:buChar char="•"/>
            </a:pPr>
            <a:r>
              <a:rPr lang="ar-JO" b="1" dirty="0">
                <a:solidFill>
                  <a:schemeClr val="bg1"/>
                </a:solidFill>
                <a:latin typeface="Simplified Arabic" panose="02020603050405020304" pitchFamily="18" charset="-78"/>
                <a:cs typeface="Simplified Arabic" panose="02020603050405020304" pitchFamily="18" charset="-78"/>
              </a:rPr>
              <a:t>اراضي خصبة للزراعة.</a:t>
            </a:r>
          </a:p>
          <a:p>
            <a:pPr marL="285750" indent="-285750" algn="r" rtl="1">
              <a:lnSpc>
                <a:spcPct val="150000"/>
              </a:lnSpc>
              <a:buFont typeface="Arial" panose="020B0604020202020204" pitchFamily="34" charset="0"/>
              <a:buChar char="•"/>
            </a:pPr>
            <a:r>
              <a:rPr lang="ar-JO" b="1" dirty="0">
                <a:solidFill>
                  <a:schemeClr val="bg1"/>
                </a:solidFill>
                <a:latin typeface="Simplified Arabic" panose="02020603050405020304" pitchFamily="18" charset="-78"/>
                <a:cs typeface="Simplified Arabic" panose="02020603050405020304" pitchFamily="18" charset="-78"/>
              </a:rPr>
              <a:t>قربها من محافظات مماثلة بالخصائص.</a:t>
            </a:r>
          </a:p>
          <a:p>
            <a:pPr marL="285750" indent="-285750" algn="r" rtl="1">
              <a:lnSpc>
                <a:spcPct val="150000"/>
              </a:lnSpc>
              <a:buFont typeface="Arial" panose="020B0604020202020204" pitchFamily="34" charset="0"/>
              <a:buChar char="•"/>
            </a:pPr>
            <a:r>
              <a:rPr lang="ar-JO" b="1" dirty="0">
                <a:solidFill>
                  <a:schemeClr val="bg1"/>
                </a:solidFill>
                <a:latin typeface="Simplified Arabic" panose="02020603050405020304" pitchFamily="18" charset="-78"/>
                <a:cs typeface="Simplified Arabic" panose="02020603050405020304" pitchFamily="18" charset="-78"/>
              </a:rPr>
              <a:t>(56.3%) من السكان من الشباب.</a:t>
            </a:r>
          </a:p>
          <a:p>
            <a:pPr marL="285750" indent="-285750" algn="r" rtl="1">
              <a:lnSpc>
                <a:spcPct val="150000"/>
              </a:lnSpc>
              <a:buFont typeface="Arial" panose="020B0604020202020204" pitchFamily="34" charset="0"/>
              <a:buChar char="•"/>
            </a:pPr>
            <a:r>
              <a:rPr lang="ar-JO" b="1" dirty="0">
                <a:solidFill>
                  <a:schemeClr val="bg1"/>
                </a:solidFill>
                <a:latin typeface="Simplified Arabic" panose="02020603050405020304" pitchFamily="18" charset="-78"/>
                <a:cs typeface="Simplified Arabic" panose="02020603050405020304" pitchFamily="18" charset="-78"/>
              </a:rPr>
              <a:t>وجود منظمات مجتمع مدني طموحة.</a:t>
            </a:r>
          </a:p>
          <a:p>
            <a:pPr marL="285750" indent="-285750" algn="r" rtl="1">
              <a:lnSpc>
                <a:spcPct val="150000"/>
              </a:lnSpc>
              <a:buFont typeface="Arial" panose="020B0604020202020204" pitchFamily="34" charset="0"/>
              <a:buChar char="•"/>
            </a:pPr>
            <a:r>
              <a:rPr lang="ar-JO" b="1" dirty="0">
                <a:solidFill>
                  <a:schemeClr val="bg1"/>
                </a:solidFill>
                <a:latin typeface="Simplified Arabic" panose="02020603050405020304" pitchFamily="18" charset="-78"/>
                <a:cs typeface="Simplified Arabic" panose="02020603050405020304" pitchFamily="18" charset="-78"/>
              </a:rPr>
              <a:t>ارتفاع معدلات تساقط الامطار. </a:t>
            </a:r>
          </a:p>
          <a:p>
            <a:pPr algn="r" rtl="1">
              <a:lnSpc>
                <a:spcPct val="150000"/>
              </a:lnSpc>
            </a:pPr>
            <a:r>
              <a:rPr lang="ar-JO" sz="3200" b="1" dirty="0">
                <a:solidFill>
                  <a:schemeClr val="bg1"/>
                </a:solidFill>
                <a:latin typeface="Simplified Arabic" panose="02020603050405020304" pitchFamily="18" charset="-78"/>
                <a:cs typeface="Simplified Arabic" panose="02020603050405020304" pitchFamily="18" charset="-78"/>
              </a:rPr>
              <a:t>الفرص المتاحة في جرش </a:t>
            </a:r>
            <a:endParaRPr lang="ar-JO" sz="1600" b="1" dirty="0">
              <a:solidFill>
                <a:schemeClr val="bg1"/>
              </a:solidFill>
              <a:latin typeface="Simplified Arabic" panose="02020603050405020304" pitchFamily="18" charset="-78"/>
              <a:cs typeface="Simplified Arabic" panose="02020603050405020304" pitchFamily="18" charset="-78"/>
            </a:endParaRPr>
          </a:p>
          <a:p>
            <a:pPr marL="285750" indent="-285750" algn="r" rtl="1">
              <a:lnSpc>
                <a:spcPct val="150000"/>
              </a:lnSpc>
              <a:buFont typeface="Arial" panose="020B0604020202020204" pitchFamily="34" charset="0"/>
              <a:buChar char="•"/>
            </a:pPr>
            <a:r>
              <a:rPr lang="ar-JO" sz="1600" b="1" dirty="0">
                <a:solidFill>
                  <a:schemeClr val="bg1"/>
                </a:solidFill>
                <a:latin typeface="Simplified Arabic" panose="02020603050405020304" pitchFamily="18" charset="-78"/>
                <a:cs typeface="Simplified Arabic" panose="02020603050405020304" pitchFamily="18" charset="-78"/>
              </a:rPr>
              <a:t>تمويل متاح من عدة نوافذ تمويلية.</a:t>
            </a:r>
          </a:p>
          <a:p>
            <a:pPr marL="285750" indent="-285750" algn="r" rtl="1">
              <a:lnSpc>
                <a:spcPct val="150000"/>
              </a:lnSpc>
              <a:buFont typeface="Arial" panose="020B0604020202020204" pitchFamily="34" charset="0"/>
              <a:buChar char="•"/>
            </a:pPr>
            <a:r>
              <a:rPr lang="ar-JO" sz="1600" b="1" dirty="0">
                <a:solidFill>
                  <a:schemeClr val="bg1"/>
                </a:solidFill>
                <a:latin typeface="Simplified Arabic" panose="02020603050405020304" pitchFamily="18" charset="-78"/>
                <a:cs typeface="Simplified Arabic" panose="02020603050405020304" pitchFamily="18" charset="-78"/>
              </a:rPr>
              <a:t>جذب الاستثمارات الخارجية.</a:t>
            </a:r>
          </a:p>
          <a:p>
            <a:pPr marL="285750" indent="-285750" algn="r" rtl="1">
              <a:lnSpc>
                <a:spcPct val="150000"/>
              </a:lnSpc>
              <a:buFont typeface="Arial" panose="020B0604020202020204" pitchFamily="34" charset="0"/>
              <a:buChar char="•"/>
            </a:pPr>
            <a:r>
              <a:rPr lang="ar-JO" sz="1600" b="1" dirty="0">
                <a:solidFill>
                  <a:schemeClr val="bg1"/>
                </a:solidFill>
                <a:latin typeface="Simplified Arabic" panose="02020603050405020304" pitchFamily="18" charset="-78"/>
                <a:cs typeface="Simplified Arabic" panose="02020603050405020304" pitchFamily="18" charset="-78"/>
              </a:rPr>
              <a:t>تطبيق اللامركزية والحكم المحلي.</a:t>
            </a:r>
          </a:p>
          <a:p>
            <a:pPr marL="285750" indent="-285750" algn="r" rtl="1">
              <a:lnSpc>
                <a:spcPct val="150000"/>
              </a:lnSpc>
              <a:buFont typeface="Arial" panose="020B0604020202020204" pitchFamily="34" charset="0"/>
              <a:buChar char="•"/>
            </a:pPr>
            <a:r>
              <a:rPr lang="ar-JO" sz="1600" b="1" dirty="0">
                <a:solidFill>
                  <a:schemeClr val="bg1"/>
                </a:solidFill>
                <a:latin typeface="Simplified Arabic" panose="02020603050405020304" pitchFamily="18" charset="-78"/>
                <a:cs typeface="Simplified Arabic" panose="02020603050405020304" pitchFamily="18" charset="-78"/>
              </a:rPr>
              <a:t>تحسين شروط الائتمان.</a:t>
            </a:r>
          </a:p>
          <a:p>
            <a:pPr marL="285750" indent="-285750" algn="r" rtl="1">
              <a:lnSpc>
                <a:spcPct val="150000"/>
              </a:lnSpc>
              <a:buFont typeface="Arial" panose="020B0604020202020204" pitchFamily="34" charset="0"/>
              <a:buChar char="•"/>
            </a:pPr>
            <a:r>
              <a:rPr lang="ar-JO" sz="1600" b="1" dirty="0">
                <a:solidFill>
                  <a:schemeClr val="bg1"/>
                </a:solidFill>
                <a:latin typeface="Simplified Arabic" panose="02020603050405020304" pitchFamily="18" charset="-78"/>
                <a:cs typeface="Simplified Arabic" panose="02020603050405020304" pitchFamily="18" charset="-78"/>
              </a:rPr>
              <a:t>تطوير اليات الشراكة مع القطاع الخاص.</a:t>
            </a:r>
          </a:p>
          <a:p>
            <a:pPr marL="285750" indent="-285750" algn="r" rtl="1">
              <a:lnSpc>
                <a:spcPct val="150000"/>
              </a:lnSpc>
              <a:buFont typeface="Arial" panose="020B0604020202020204" pitchFamily="34" charset="0"/>
              <a:buChar char="•"/>
            </a:pPr>
            <a:r>
              <a:rPr lang="ar-JO" sz="1600" b="1" dirty="0">
                <a:solidFill>
                  <a:schemeClr val="bg1"/>
                </a:solidFill>
                <a:latin typeface="Simplified Arabic" panose="02020603050405020304" pitchFamily="18" charset="-78"/>
                <a:cs typeface="Simplified Arabic" panose="02020603050405020304" pitchFamily="18" charset="-78"/>
              </a:rPr>
              <a:t>مشاريع صغيرة ومتوسطة ذات تنافسية.</a:t>
            </a:r>
          </a:p>
          <a:p>
            <a:pPr marL="285750" indent="-285750" algn="r" rtl="1">
              <a:lnSpc>
                <a:spcPct val="150000"/>
              </a:lnSpc>
              <a:buFont typeface="Arial" panose="020B0604020202020204" pitchFamily="34" charset="0"/>
              <a:buChar char="•"/>
            </a:pPr>
            <a:r>
              <a:rPr lang="ar-JO" sz="1600" b="1" dirty="0">
                <a:solidFill>
                  <a:schemeClr val="bg1"/>
                </a:solidFill>
                <a:latin typeface="Simplified Arabic" panose="02020603050405020304" pitchFamily="18" charset="-78"/>
                <a:cs typeface="Simplified Arabic" panose="02020603050405020304" pitchFamily="18" charset="-78"/>
              </a:rPr>
              <a:t>كفاية المواءمة بين نظام العرض والطلب في سوق العمل.</a:t>
            </a:r>
          </a:p>
          <a:p>
            <a:pPr marL="285750" indent="-285750" algn="r" rtl="1">
              <a:lnSpc>
                <a:spcPct val="150000"/>
              </a:lnSpc>
              <a:buFont typeface="Arial" panose="020B0604020202020204" pitchFamily="34" charset="0"/>
              <a:buChar char="•"/>
            </a:pPr>
            <a:r>
              <a:rPr lang="ar-JO" sz="1600" b="1" dirty="0">
                <a:solidFill>
                  <a:schemeClr val="bg1"/>
                </a:solidFill>
                <a:latin typeface="Simplified Arabic" panose="02020603050405020304" pitchFamily="18" charset="-78"/>
                <a:cs typeface="Simplified Arabic" panose="02020603050405020304" pitchFamily="18" charset="-78"/>
              </a:rPr>
              <a:t>تحسين الأجور والتأمينات الاجتماعية في سوق العمل.</a:t>
            </a:r>
          </a:p>
          <a:p>
            <a:br>
              <a:rPr lang="ar-JO" sz="3200" dirty="0"/>
            </a:br>
            <a:endParaRPr lang="ar-JO" sz="3200" dirty="0">
              <a:solidFill>
                <a:schemeClr val="bg1"/>
              </a:solidFill>
              <a:latin typeface="Simplified Arabic" panose="02020603050405020304" pitchFamily="18" charset="-78"/>
              <a:cs typeface="Simplified Arabic" panose="02020603050405020304" pitchFamily="18" charset="-78"/>
            </a:endParaRPr>
          </a:p>
          <a:p>
            <a:pPr algn="r"/>
            <a:endParaRPr lang="ar-JO" sz="2800"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49392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3B5AB060-7BA5-4261-A0FF-E73E339055A4}"/>
              </a:ext>
            </a:extLst>
          </p:cNvPr>
          <p:cNvGrpSpPr/>
          <p:nvPr/>
        </p:nvGrpSpPr>
        <p:grpSpPr>
          <a:xfrm>
            <a:off x="0" y="0"/>
            <a:ext cx="13279109" cy="7746807"/>
            <a:chOff x="0" y="0"/>
            <a:chExt cx="13279109" cy="7746807"/>
          </a:xfrm>
        </p:grpSpPr>
        <p:pic>
          <p:nvPicPr>
            <p:cNvPr id="22" name="Picture 21">
              <a:extLst>
                <a:ext uri="{FF2B5EF4-FFF2-40B4-BE49-F238E27FC236}">
                  <a16:creationId xmlns:a16="http://schemas.microsoft.com/office/drawing/2014/main" id="{31E64CB6-3C04-4321-B882-B995AC4EF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88640" cy="6858000"/>
            </a:xfrm>
            <a:prstGeom prst="rect">
              <a:avLst/>
            </a:prstGeom>
          </p:spPr>
        </p:pic>
        <p:pic>
          <p:nvPicPr>
            <p:cNvPr id="20" name="Picture 19">
              <a:extLst>
                <a:ext uri="{FF2B5EF4-FFF2-40B4-BE49-F238E27FC236}">
                  <a16:creationId xmlns:a16="http://schemas.microsoft.com/office/drawing/2014/main" id="{08338E20-2CE1-4B19-9713-2EBC9C9D9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8640" y="0"/>
              <a:ext cx="3474720" cy="6858000"/>
            </a:xfrm>
            <a:prstGeom prst="rect">
              <a:avLst/>
            </a:prstGeom>
          </p:spPr>
        </p:pic>
        <p:pic>
          <p:nvPicPr>
            <p:cNvPr id="17" name="Picture 16">
              <a:extLst>
                <a:ext uri="{FF2B5EF4-FFF2-40B4-BE49-F238E27FC236}">
                  <a16:creationId xmlns:a16="http://schemas.microsoft.com/office/drawing/2014/main" id="{98B7FE65-6E54-48BE-B5A7-B01A6BCB07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3360" y="0"/>
              <a:ext cx="2895600" cy="6858000"/>
            </a:xfrm>
            <a:prstGeom prst="rect">
              <a:avLst/>
            </a:prstGeom>
          </p:spPr>
        </p:pic>
        <p:pic>
          <p:nvPicPr>
            <p:cNvPr id="13" name="Picture 12">
              <a:extLst>
                <a:ext uri="{FF2B5EF4-FFF2-40B4-BE49-F238E27FC236}">
                  <a16:creationId xmlns:a16="http://schemas.microsoft.com/office/drawing/2014/main" id="{A682FDC8-FC16-42B8-8EC5-871729AD4553}"/>
                </a:ext>
              </a:extLst>
            </p:cNvPr>
            <p:cNvPicPr>
              <a:picLocks noChangeAspect="1"/>
            </p:cNvPicPr>
            <p:nvPr/>
          </p:nvPicPr>
          <p:blipFill rotWithShape="1">
            <a:blip r:embed="rId5">
              <a:extLst>
                <a:ext uri="{28A0092B-C50C-407E-A947-70E740481C1C}">
                  <a14:useLocalDpi xmlns:a14="http://schemas.microsoft.com/office/drawing/2010/main" val="0"/>
                </a:ext>
              </a:extLst>
            </a:blip>
            <a:srcRect l="-1" r="-40149"/>
            <a:stretch/>
          </p:blipFill>
          <p:spPr>
            <a:xfrm>
              <a:off x="9458960" y="0"/>
              <a:ext cx="3820149" cy="6858000"/>
            </a:xfrm>
            <a:prstGeom prst="rect">
              <a:avLst/>
            </a:prstGeom>
          </p:spPr>
        </p:pic>
        <p:graphicFrame>
          <p:nvGraphicFramePr>
            <p:cNvPr id="7" name="Diagram 6">
              <a:extLst>
                <a:ext uri="{FF2B5EF4-FFF2-40B4-BE49-F238E27FC236}">
                  <a16:creationId xmlns:a16="http://schemas.microsoft.com/office/drawing/2014/main" id="{406F964E-97B2-4032-A5F4-927918B7C643}"/>
                </a:ext>
              </a:extLst>
            </p:cNvPr>
            <p:cNvGraphicFramePr/>
            <p:nvPr>
              <p:extLst>
                <p:ext uri="{D42A27DB-BD31-4B8C-83A1-F6EECF244321}">
                  <p14:modId xmlns:p14="http://schemas.microsoft.com/office/powerpoint/2010/main" val="1574811181"/>
                </p:ext>
              </p:extLst>
            </p:nvPr>
          </p:nvGraphicFramePr>
          <p:xfrm>
            <a:off x="165903" y="229050"/>
            <a:ext cx="11860193" cy="75177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Box 5">
              <a:extLst>
                <a:ext uri="{FF2B5EF4-FFF2-40B4-BE49-F238E27FC236}">
                  <a16:creationId xmlns:a16="http://schemas.microsoft.com/office/drawing/2014/main" id="{6AE0A35C-428A-4E1F-AF32-5CB2B0F29B62}"/>
                </a:ext>
              </a:extLst>
            </p:cNvPr>
            <p:cNvSpPr txBox="1"/>
            <p:nvPr/>
          </p:nvSpPr>
          <p:spPr>
            <a:xfrm>
              <a:off x="753446" y="869130"/>
              <a:ext cx="10685106" cy="1200329"/>
            </a:xfrm>
            <a:prstGeom prst="rect">
              <a:avLst/>
            </a:prstGeom>
            <a:noFill/>
          </p:spPr>
          <p:txBody>
            <a:bodyPr wrap="square" rtlCol="0">
              <a:spAutoFit/>
            </a:bodyPr>
            <a:lstStyle/>
            <a:p>
              <a:pPr algn="ctr"/>
              <a:r>
                <a:rPr lang="ar-JO" sz="7200" dirty="0">
                  <a:solidFill>
                    <a:schemeClr val="bg1"/>
                  </a:solidFill>
                </a:rPr>
                <a:t>معالِم أثرية في محافضة جرش </a:t>
              </a:r>
              <a:endParaRPr lang="en-US" sz="7200" dirty="0">
                <a:solidFill>
                  <a:schemeClr val="bg1"/>
                </a:solidFill>
              </a:endParaRPr>
            </a:p>
          </p:txBody>
        </p:sp>
      </p:grpSp>
    </p:spTree>
    <p:extLst>
      <p:ext uri="{BB962C8B-B14F-4D97-AF65-F5344CB8AC3E}">
        <p14:creationId xmlns:p14="http://schemas.microsoft.com/office/powerpoint/2010/main" val="300918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6A1083-ED74-4D4C-A5BC-1CDBD6DAE5E9}"/>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7EA9BDC-6C48-4A86-93C7-96DFCA5CF321}"/>
              </a:ext>
            </a:extLst>
          </p:cNvPr>
          <p:cNvSpPr txBox="1"/>
          <p:nvPr/>
        </p:nvSpPr>
        <p:spPr>
          <a:xfrm>
            <a:off x="2426825" y="266218"/>
            <a:ext cx="7338350" cy="1323439"/>
          </a:xfrm>
          <a:prstGeom prst="rect">
            <a:avLst/>
          </a:prstGeom>
          <a:noFill/>
        </p:spPr>
        <p:txBody>
          <a:bodyPr wrap="square" rtlCol="0">
            <a:spAutoFit/>
          </a:bodyPr>
          <a:lstStyle/>
          <a:p>
            <a:pPr algn="ctr"/>
            <a:r>
              <a:rPr lang="ar-JO" sz="8000" dirty="0">
                <a:solidFill>
                  <a:schemeClr val="bg1"/>
                </a:solidFill>
                <a:latin typeface="Simplified Arabic" panose="02020603050405020304" pitchFamily="18" charset="-78"/>
                <a:cs typeface="Simplified Arabic" panose="02020603050405020304" pitchFamily="18" charset="-78"/>
              </a:rPr>
              <a:t>المراجع</a:t>
            </a:r>
            <a:endParaRPr lang="en-US" sz="8000" dirty="0">
              <a:solidFill>
                <a:schemeClr val="bg1"/>
              </a:solidFill>
              <a:latin typeface="Simplified Arabic" panose="02020603050405020304" pitchFamily="18" charset="-78"/>
              <a:cs typeface="Simplified Arabic" panose="02020603050405020304" pitchFamily="18" charset="-78"/>
            </a:endParaRPr>
          </a:p>
        </p:txBody>
      </p:sp>
      <p:sp>
        <p:nvSpPr>
          <p:cNvPr id="3" name="TextBox 2">
            <a:extLst>
              <a:ext uri="{FF2B5EF4-FFF2-40B4-BE49-F238E27FC236}">
                <a16:creationId xmlns:a16="http://schemas.microsoft.com/office/drawing/2014/main" id="{7FB352FD-94ED-4853-9AF9-519526B6E4DF}"/>
              </a:ext>
            </a:extLst>
          </p:cNvPr>
          <p:cNvSpPr txBox="1"/>
          <p:nvPr/>
        </p:nvSpPr>
        <p:spPr>
          <a:xfrm>
            <a:off x="1180618" y="1742534"/>
            <a:ext cx="10278320" cy="4247317"/>
          </a:xfrm>
          <a:prstGeom prst="rect">
            <a:avLst/>
          </a:prstGeom>
          <a:noFill/>
        </p:spPr>
        <p:txBody>
          <a:bodyPr wrap="square" rtlCol="0">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https://www.culture.gov.jo/AR/ListDetails/%D8%A3%D8%B1%D8%B4%D9%8A%D9%81_%D9%85%D8%AF%D9%86__%D8%A7%D9%84%D8%AB%D9%82%D8%A7%D9%81%D8%A9_%D8%A7%D9%84%D8%A3%D8%B1%D8%AF%D9%86%D9%8A%D8%A9/96/6</a:t>
            </a:r>
            <a:endParaRPr lang="ar-JO" dirty="0">
              <a:solidFill>
                <a:schemeClr val="bg1"/>
              </a:solidFill>
            </a:endParaRPr>
          </a:p>
          <a:p>
            <a:endParaRPr lang="ar-JO" dirty="0">
              <a:solidFill>
                <a:schemeClr val="bg1"/>
              </a:solidFill>
            </a:endParaRPr>
          </a:p>
          <a:p>
            <a:r>
              <a:rPr lang="en-US" dirty="0">
                <a:solidFill>
                  <a:schemeClr val="bg1"/>
                </a:solidFill>
                <a:hlinkClick r:id="rId4">
                  <a:extLst>
                    <a:ext uri="{A12FA001-AC4F-418D-AE19-62706E023703}">
                      <ahyp:hlinkClr xmlns:ahyp="http://schemas.microsoft.com/office/drawing/2018/hyperlinkcolor" val="tx"/>
                    </a:ext>
                  </a:extLst>
                </a:hlinkClick>
              </a:rPr>
              <a:t>https://moi.gov.jo/AR/Pages/%D9%85%D8%B9%D9%84%D9%88%D9%85%D8%A7%D8%AA_%D8%B9%D8%A7%D9%85%D8%A9_%D8%B9%D9%86_%D8%A7%D9%84%D9%85%D8%AD%D8%A7%D9%81%D8%B8%D8%A9__%D8%AC%D8%B1%D8%B4</a:t>
            </a:r>
            <a:endParaRPr lang="ar-JO" dirty="0">
              <a:solidFill>
                <a:schemeClr val="bg1"/>
              </a:solidFill>
            </a:endParaRPr>
          </a:p>
          <a:p>
            <a:endParaRPr lang="ar-JO" dirty="0">
              <a:solidFill>
                <a:schemeClr val="bg1"/>
              </a:solidFill>
            </a:endParaRPr>
          </a:p>
          <a:p>
            <a:r>
              <a:rPr lang="en-US" dirty="0">
                <a:solidFill>
                  <a:schemeClr val="bg1"/>
                </a:solidFill>
                <a:hlinkClick r:id="rId5">
                  <a:extLst>
                    <a:ext uri="{A12FA001-AC4F-418D-AE19-62706E023703}">
                      <ahyp:hlinkClr xmlns:ahyp="http://schemas.microsoft.com/office/drawing/2018/hyperlinkcolor" val="tx"/>
                    </a:ext>
                  </a:extLst>
                </a:hlinkClick>
              </a:rPr>
              <a:t>https://moi.gov.jo/AR/ListDetails/%D8%A7%D9%84%D9%85%D8%AD%D8%A7%D9%81%D8%B8%D8%A7%D8%AA_%D9%88%D8%A7%D9%84%D9%85%D8%B1%D8%A7%D9%83%D8%B2_%D8%A7%D9%84%D8%A5%D8%AF%D8%A7%D8%B1%D9%8A%D8%A9/54/10</a:t>
            </a:r>
            <a:endParaRPr lang="ar-JO" dirty="0">
              <a:solidFill>
                <a:schemeClr val="bg1"/>
              </a:solidFill>
            </a:endParaRPr>
          </a:p>
          <a:p>
            <a:endParaRPr lang="ar-JO" dirty="0">
              <a:solidFill>
                <a:schemeClr val="bg1"/>
              </a:solidFill>
            </a:endParaRPr>
          </a:p>
          <a:p>
            <a:r>
              <a:rPr lang="en-US" dirty="0">
                <a:solidFill>
                  <a:schemeClr val="bg1"/>
                </a:solidFill>
                <a:hlinkClick r:id="rId6">
                  <a:extLst>
                    <a:ext uri="{A12FA001-AC4F-418D-AE19-62706E023703}">
                      <ahyp:hlinkClr xmlns:ahyp="http://schemas.microsoft.com/office/drawing/2018/hyperlinkcolor" val="tx"/>
                    </a:ext>
                  </a:extLst>
                </a:hlinkClick>
              </a:rPr>
              <a:t>https://mawdoo3.com/%D9%85%D8%B9%D9%84%D9%88%D9%85%D8%A7%D8%AA_%D8%B9%D9%86_%D8%A2%D8%AB%D8%A7%D8%B1_%D8%AC%D8%B1%D8%B4</a:t>
            </a:r>
            <a:endParaRPr lang="ar-JO"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05035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999</Words>
  <Application>Microsoft Office PowerPoint</Application>
  <PresentationFormat>Widescreen</PresentationFormat>
  <Paragraphs>59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Simplified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Mariam Haroun</dc:creator>
  <cp:lastModifiedBy>Mariam Haroun</cp:lastModifiedBy>
  <cp:revision>31</cp:revision>
  <dcterms:created xsi:type="dcterms:W3CDTF">2023-05-23T15:12:40Z</dcterms:created>
  <dcterms:modified xsi:type="dcterms:W3CDTF">2023-05-30T19:08:42Z</dcterms:modified>
</cp:coreProperties>
</file>