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9" r:id="rId4"/>
    <p:sldId id="261" r:id="rId5"/>
    <p:sldId id="258"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15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5/30/2023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74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5/30/2023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2637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5/30/2023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6114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5/30/2023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3248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5/30/2023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56147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5/30/2023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01029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5/30/2023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890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5/30/2023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9676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5/30/2023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4771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5/30/2023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4743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5/30/2023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49594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5/30/2023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87921944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ar.wikipedia.org/wiki/%D8%A7%D9%84%D8%A3%D8%B1%D8%AF%D9%86" TargetMode="External"/><Relationship Id="rId7" Type="http://schemas.openxmlformats.org/officeDocument/2006/relationships/hyperlink" Target="https://ar.wikipedia.org/wiki/%D9%85%D9%85%D9%84%D9%83%D8%A9_%D8%A7%D9%84%D8%A3%D9%86%D8%A8%D8%A7%D8%B7" TargetMode="External"/><Relationship Id="rId2" Type="http://schemas.openxmlformats.org/officeDocument/2006/relationships/hyperlink" Target="https://ar.wikipedia.org/wiki/%D9%85%D8%B9%D8%A7%D9%86_(%D9%85%D8%AD%D8%A7%D9%81%D8%B8%D8%A9)" TargetMode="External"/><Relationship Id="rId1" Type="http://schemas.openxmlformats.org/officeDocument/2006/relationships/slideLayout" Target="../slideLayouts/slideLayout2.xml"/><Relationship Id="rId6" Type="http://schemas.openxmlformats.org/officeDocument/2006/relationships/hyperlink" Target="https://ar.wikipedia.org/wiki/312_%D9%82_%D9%85" TargetMode="External"/><Relationship Id="rId5" Type="http://schemas.openxmlformats.org/officeDocument/2006/relationships/hyperlink" Target="https://ar.wikipedia.org/wiki/%D9%82%D9%86%D8%A7%D8%A9_%D9%85%D9%82%D9%86%D8%B7%D8%B1%D8%A9" TargetMode="External"/><Relationship Id="rId10" Type="http://schemas.openxmlformats.org/officeDocument/2006/relationships/hyperlink" Target="https://creativecommons.org/licenses/by-sa/3.0/" TargetMode="External"/><Relationship Id="rId4" Type="http://schemas.openxmlformats.org/officeDocument/2006/relationships/hyperlink" Target="https://ar.wikipedia.org/wiki/%D8%B9%D9%85%D8%A7%D8%B1%D8%A9_%D9%85%D9%86%D8%AD%D9%88%D8%AA%D8%A9_%D9%81%D9%8A_%D8%A7%D9%84%D8%B5%D8%AE%D8%B1" TargetMode="External"/><Relationship Id="rId9" Type="http://schemas.openxmlformats.org/officeDocument/2006/relationships/hyperlink" Target="https://www.flickr.com/photos/seetheholyland/5748356313"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ar.wikipedia.org/wiki/%D9%85%D8%B9%D8%A7%D9%86_(%D9%85%D8%AD%D8%A7%D9%81%D8%B8%D8%A9)" TargetMode="External"/><Relationship Id="rId7" Type="http://schemas.openxmlformats.org/officeDocument/2006/relationships/hyperlink" Target="https://en.wikipedia.org/wiki/Jordan" TargetMode="External"/><Relationship Id="rId2" Type="http://schemas.openxmlformats.org/officeDocument/2006/relationships/hyperlink" Target="https://ar.wikipedia.org/wiki/%D9%84%D9%88%D8%A7%D8%A1_%D8%A7%D9%84%D8%A8%D8%AA%D8%B1%D8%A7%D8%A1"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ar.wikipedia.org/wiki/%D9%88%D8%A7%D8%AF%D9%8A_%D9%85%D9%88%D8%B3%D9%89" TargetMode="External"/><Relationship Id="rId4" Type="http://schemas.openxmlformats.org/officeDocument/2006/relationships/hyperlink" Target="https://ar.wikipedia.org/wiki/%D8%B9%D9%85%D8%A7%D9%86_(%D9%85%D8%AF%D9%8A%D9%86%D8%A9)"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flickr.com/photos/archer10/2216858111/" TargetMode="External"/><Relationship Id="rId3" Type="http://schemas.openxmlformats.org/officeDocument/2006/relationships/hyperlink" Target="https://www.thegretaescape.com/blog/petra/" TargetMode="External"/><Relationship Id="rId7"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flickr.com/photos/thegirlrg/3755418410" TargetMode="External"/><Relationship Id="rId5" Type="http://schemas.openxmlformats.org/officeDocument/2006/relationships/image" Target="../media/image5.jpg"/><Relationship Id="rId4" Type="http://schemas.openxmlformats.org/officeDocument/2006/relationships/hyperlink" Target="https://creativecommons.org/licenses/by-nc-nd/3.0/" TargetMode="External"/><Relationship Id="rId9"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r.wikipedia.org/wiki/%D8%A7%D9%84%D8%B3%D9%8A%D8%A7%D8%AD%D8%A9_%D9%81%D9%8A_%D8%A7%D9%84%D8%A3%D8%B1%D8%AF%D9%86" TargetMode="External"/><Relationship Id="rId2" Type="http://schemas.openxmlformats.org/officeDocument/2006/relationships/hyperlink" Target="https://ar.wikipedia.org/wiki/%D8%B9%D8%AC%D8%A7%D8%A6%D8%A8_%D8%A7%D9%84%D8%AF%D9%86%D9%8A%D8%A7_%D8%A7%D9%84%D8%B3%D8%A8%D8%B9_%D8%A7%D9%84%D8%AC%D8%AF%D9%8A%D8%AF%D8%A9"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d/3.0/" TargetMode="External"/><Relationship Id="rId5" Type="http://schemas.openxmlformats.org/officeDocument/2006/relationships/hyperlink" Target="https://alleideen.com/reisenurlaub/01/petra-jordanien.html"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ar.wikipedia.org/wiki/%D8%A7%D9%84%D8%A3%D8%B1%D8%AF%D9%86" TargetMode="Externa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tuttalabellezzadelmondo.it/105/madain-salih-foto-e-storia-della-seconda-citta-nabatea-dopo-petr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44C2535-57D5-4760-990B-5F49386D7A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819" r="-1" b="2437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03F7A5-D3A7-46F2-9F64-306FC926C268}"/>
              </a:ext>
            </a:extLst>
          </p:cNvPr>
          <p:cNvSpPr>
            <a:spLocks noGrp="1"/>
          </p:cNvSpPr>
          <p:nvPr>
            <p:ph type="ctrTitle"/>
          </p:nvPr>
        </p:nvSpPr>
        <p:spPr>
          <a:xfrm>
            <a:off x="477981" y="1122363"/>
            <a:ext cx="4023360" cy="3204134"/>
          </a:xfrm>
        </p:spPr>
        <p:txBody>
          <a:bodyPr anchor="b">
            <a:normAutofit/>
          </a:bodyPr>
          <a:lstStyle/>
          <a:p>
            <a:r>
              <a:rPr lang="ar-JO" sz="3200" dirty="0">
                <a:latin typeface="Simplified Arabic" panose="02020603050405020304" pitchFamily="18" charset="-78"/>
                <a:cs typeface="Simplified Arabic" panose="02020603050405020304" pitchFamily="18" charset="-78"/>
              </a:rPr>
              <a:t>مدينة البتراء الوردية</a:t>
            </a:r>
            <a:endParaRPr lang="en-US" sz="3200" dirty="0">
              <a:latin typeface="Simplified Arabic" panose="02020603050405020304" pitchFamily="18" charset="-78"/>
              <a:cs typeface="Simplified Arabic" panose="02020603050405020304" pitchFamily="18" charset="-78"/>
            </a:endParaRPr>
          </a:p>
        </p:txBody>
      </p:sp>
      <p:sp>
        <p:nvSpPr>
          <p:cNvPr id="3" name="Subtitle 2">
            <a:extLst>
              <a:ext uri="{FF2B5EF4-FFF2-40B4-BE49-F238E27FC236}">
                <a16:creationId xmlns:a16="http://schemas.microsoft.com/office/drawing/2014/main" id="{BCA3F931-3EC8-47E5-A2F5-19CD94F4DE42}"/>
              </a:ext>
            </a:extLst>
          </p:cNvPr>
          <p:cNvSpPr>
            <a:spLocks noGrp="1"/>
          </p:cNvSpPr>
          <p:nvPr>
            <p:ph type="subTitle" idx="1"/>
          </p:nvPr>
        </p:nvSpPr>
        <p:spPr>
          <a:xfrm>
            <a:off x="477980" y="4872922"/>
            <a:ext cx="4023359" cy="1208141"/>
          </a:xfrm>
        </p:spPr>
        <p:txBody>
          <a:bodyPr>
            <a:normAutofit/>
          </a:bodyPr>
          <a:lstStyle/>
          <a:p>
            <a:endParaRPr lang="en-US" sz="2000" dirty="0"/>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39623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5D8D1E-EFDC-46CB-8204-2EED3A1EE08C}"/>
              </a:ext>
            </a:extLst>
          </p:cNvPr>
          <p:cNvSpPr>
            <a:spLocks noGrp="1"/>
          </p:cNvSpPr>
          <p:nvPr>
            <p:ph type="title"/>
          </p:nvPr>
        </p:nvSpPr>
        <p:spPr/>
        <p:txBody>
          <a:bodyPr/>
          <a:lstStyle/>
          <a:p>
            <a:pPr algn="r"/>
            <a:r>
              <a:rPr lang="ar-JO" dirty="0"/>
              <a:t>التاريخ</a:t>
            </a:r>
            <a:endParaRPr lang="en-US" dirty="0"/>
          </a:p>
        </p:txBody>
      </p:sp>
      <p:sp>
        <p:nvSpPr>
          <p:cNvPr id="3" name="Content Placeholder 2">
            <a:extLst>
              <a:ext uri="{FF2B5EF4-FFF2-40B4-BE49-F238E27FC236}">
                <a16:creationId xmlns:a16="http://schemas.microsoft.com/office/drawing/2014/main" id="{303C3D75-4F89-431E-9B2B-B7C1A2902498}"/>
              </a:ext>
            </a:extLst>
          </p:cNvPr>
          <p:cNvSpPr>
            <a:spLocks noGrp="1"/>
          </p:cNvSpPr>
          <p:nvPr>
            <p:ph idx="1"/>
          </p:nvPr>
        </p:nvSpPr>
        <p:spPr/>
        <p:txBody>
          <a:bodyPr>
            <a:normAutofit/>
          </a:bodyPr>
          <a:lstStyle/>
          <a:p>
            <a:pPr marL="0" indent="0" algn="r">
              <a:lnSpc>
                <a:spcPct val="90000"/>
              </a:lnSpc>
              <a:spcBef>
                <a:spcPct val="0"/>
              </a:spcBef>
              <a:buNone/>
            </a:pPr>
            <a:r>
              <a:rPr lang="ar-JO" sz="2300" b="1" dirty="0">
                <a:latin typeface="Simplified Arabic" panose="02020603050405020304" pitchFamily="18" charset="-78"/>
                <a:ea typeface="+mj-ea"/>
                <a:cs typeface="Simplified Arabic" panose="02020603050405020304" pitchFamily="18" charset="-78"/>
              </a:rPr>
              <a:t>البتراء أو البترا أو البطراء مدينة أثرية وتاريخية تقع في </a:t>
            </a:r>
            <a:r>
              <a:rPr lang="ar-JO" sz="2300" b="1" dirty="0">
                <a:latin typeface="Simplified Arabic" panose="02020603050405020304" pitchFamily="18" charset="-78"/>
                <a:ea typeface="+mj-ea"/>
                <a:cs typeface="Simplified Arabic" panose="02020603050405020304" pitchFamily="18" charset="-78"/>
                <a:hlinkClick r:id="rId2" tooltip="معان (محافظة)">
                  <a:extLst>
                    <a:ext uri="{A12FA001-AC4F-418D-AE19-62706E023703}">
                      <ahyp:hlinkClr xmlns:ahyp="http://schemas.microsoft.com/office/drawing/2018/hyperlinkcolor" val="tx"/>
                    </a:ext>
                  </a:extLst>
                </a:hlinkClick>
              </a:rPr>
              <a:t>محافظة معان</a:t>
            </a:r>
            <a:r>
              <a:rPr lang="ar-JO" sz="2300" b="1" dirty="0">
                <a:latin typeface="Simplified Arabic" panose="02020603050405020304" pitchFamily="18" charset="-78"/>
                <a:ea typeface="+mj-ea"/>
                <a:cs typeface="Simplified Arabic" panose="02020603050405020304" pitchFamily="18" charset="-78"/>
              </a:rPr>
              <a:t> في جنوب </a:t>
            </a:r>
            <a:r>
              <a:rPr lang="ar-JO" sz="2300" b="1" dirty="0">
                <a:latin typeface="Simplified Arabic" panose="02020603050405020304" pitchFamily="18" charset="-78"/>
                <a:ea typeface="+mj-ea"/>
                <a:cs typeface="Simplified Arabic" panose="02020603050405020304" pitchFamily="18" charset="-78"/>
                <a:hlinkClick r:id="rId3" tooltip="الأردن">
                  <a:extLst>
                    <a:ext uri="{A12FA001-AC4F-418D-AE19-62706E023703}">
                      <ahyp:hlinkClr xmlns:ahyp="http://schemas.microsoft.com/office/drawing/2018/hyperlinkcolor" val="tx"/>
                    </a:ext>
                  </a:extLst>
                </a:hlinkClick>
              </a:rPr>
              <a:t>المملكة الأردنية الهاشمية</a:t>
            </a:r>
            <a:r>
              <a:rPr lang="ar-JO" sz="2300" b="1" dirty="0">
                <a:latin typeface="Simplified Arabic" panose="02020603050405020304" pitchFamily="18" charset="-78"/>
                <a:ea typeface="+mj-ea"/>
                <a:cs typeface="Simplified Arabic" panose="02020603050405020304" pitchFamily="18" charset="-78"/>
              </a:rPr>
              <a:t>. تشتهر </a:t>
            </a:r>
            <a:r>
              <a:rPr lang="ar-JO" sz="2300" b="1" dirty="0">
                <a:latin typeface="Simplified Arabic" panose="02020603050405020304" pitchFamily="18" charset="-78"/>
                <a:ea typeface="+mj-ea"/>
                <a:cs typeface="Simplified Arabic" panose="02020603050405020304" pitchFamily="18" charset="-78"/>
                <a:hlinkClick r:id="rId4" tooltip="عمارة منحوتة في الصخر">
                  <a:extLst>
                    <a:ext uri="{A12FA001-AC4F-418D-AE19-62706E023703}">
                      <ahyp:hlinkClr xmlns:ahyp="http://schemas.microsoft.com/office/drawing/2018/hyperlinkcolor" val="tx"/>
                    </a:ext>
                  </a:extLst>
                </a:hlinkClick>
              </a:rPr>
              <a:t>بعمارتها المنحوتة بالصخور</a:t>
            </a:r>
            <a:r>
              <a:rPr lang="ar-JO" sz="2300" b="1" dirty="0">
                <a:latin typeface="Simplified Arabic" panose="02020603050405020304" pitchFamily="18" charset="-78"/>
                <a:ea typeface="+mj-ea"/>
                <a:cs typeface="Simplified Arabic" panose="02020603050405020304" pitchFamily="18" charset="-78"/>
              </a:rPr>
              <a:t> ونظام </a:t>
            </a:r>
            <a:r>
              <a:rPr lang="ar-JO" sz="2300" b="1" dirty="0">
                <a:latin typeface="Simplified Arabic" panose="02020603050405020304" pitchFamily="18" charset="-78"/>
                <a:ea typeface="+mj-ea"/>
                <a:cs typeface="Simplified Arabic" panose="02020603050405020304" pitchFamily="18" charset="-78"/>
                <a:hlinkClick r:id="rId5" tooltip="قناة مقنطرة">
                  <a:extLst>
                    <a:ext uri="{A12FA001-AC4F-418D-AE19-62706E023703}">
                      <ahyp:hlinkClr xmlns:ahyp="http://schemas.microsoft.com/office/drawing/2018/hyperlinkcolor" val="tx"/>
                    </a:ext>
                  </a:extLst>
                </a:hlinkClick>
              </a:rPr>
              <a:t>قنوات جر المياه</a:t>
            </a:r>
            <a:r>
              <a:rPr lang="ar-JO" sz="2300" b="1" dirty="0">
                <a:latin typeface="Simplified Arabic" panose="02020603050405020304" pitchFamily="18" charset="-78"/>
                <a:ea typeface="+mj-ea"/>
                <a:cs typeface="Simplified Arabic" panose="02020603050405020304" pitchFamily="18" charset="-78"/>
              </a:rPr>
              <a:t> القديمة. أُطلق عليها قديمًا اسم «سلع»، كما سُميت بـ «المدينة الوردية» نسبةً لألوان صخورها الملتوية</a:t>
            </a:r>
          </a:p>
          <a:p>
            <a:pPr marL="0" indent="0" algn="r">
              <a:lnSpc>
                <a:spcPct val="90000"/>
              </a:lnSpc>
              <a:spcBef>
                <a:spcPct val="0"/>
              </a:spcBef>
              <a:buNone/>
            </a:pPr>
            <a:r>
              <a:rPr lang="ar-JO" sz="2300" b="1" dirty="0">
                <a:latin typeface="Simplified Arabic" panose="02020603050405020304" pitchFamily="18" charset="-78"/>
                <a:ea typeface="+mj-ea"/>
                <a:cs typeface="Simplified Arabic" panose="02020603050405020304" pitchFamily="18" charset="-78"/>
              </a:rPr>
              <a:t>أُسست البتراء تقريبًا في عام </a:t>
            </a:r>
            <a:r>
              <a:rPr lang="ar-JO" sz="2300" b="1" dirty="0">
                <a:latin typeface="Simplified Arabic" panose="02020603050405020304" pitchFamily="18" charset="-78"/>
                <a:ea typeface="+mj-ea"/>
                <a:cs typeface="Simplified Arabic" panose="02020603050405020304" pitchFamily="18" charset="-78"/>
                <a:hlinkClick r:id="rId6" tooltip="312 ق م">
                  <a:extLst>
                    <a:ext uri="{A12FA001-AC4F-418D-AE19-62706E023703}">
                      <ahyp:hlinkClr xmlns:ahyp="http://schemas.microsoft.com/office/drawing/2018/hyperlinkcolor" val="tx"/>
                    </a:ext>
                  </a:extLst>
                </a:hlinkClick>
              </a:rPr>
              <a:t>312 ق.م</a:t>
            </a:r>
            <a:r>
              <a:rPr lang="ar-JO" sz="2300" b="1" dirty="0">
                <a:latin typeface="Simplified Arabic" panose="02020603050405020304" pitchFamily="18" charset="-78"/>
                <a:ea typeface="+mj-ea"/>
                <a:cs typeface="Simplified Arabic" panose="02020603050405020304" pitchFamily="18" charset="-78"/>
              </a:rPr>
              <a:t> كعاصمة </a:t>
            </a:r>
            <a:r>
              <a:rPr lang="ar-JO" sz="2300" b="1" dirty="0">
                <a:latin typeface="Simplified Arabic" panose="02020603050405020304" pitchFamily="18" charset="-78"/>
                <a:ea typeface="+mj-ea"/>
                <a:cs typeface="Simplified Arabic" panose="02020603050405020304" pitchFamily="18" charset="-78"/>
                <a:hlinkClick r:id="rId7" tooltip="مملكة الأنباط">
                  <a:extLst>
                    <a:ext uri="{A12FA001-AC4F-418D-AE19-62706E023703}">
                      <ahyp:hlinkClr xmlns:ahyp="http://schemas.microsoft.com/office/drawing/2018/hyperlinkcolor" val="tx"/>
                    </a:ext>
                  </a:extLst>
                </a:hlinkClick>
              </a:rPr>
              <a:t>لمملكة الأنباط</a:t>
            </a:r>
            <a:endParaRPr lang="ar-JO" sz="2300" b="1" dirty="0">
              <a:latin typeface="Simplified Arabic" panose="02020603050405020304" pitchFamily="18" charset="-78"/>
              <a:ea typeface="+mj-ea"/>
              <a:cs typeface="Simplified Arabic" panose="02020603050405020304" pitchFamily="18" charset="-78"/>
            </a:endParaRPr>
          </a:p>
          <a:p>
            <a:pPr marL="0" indent="0">
              <a:lnSpc>
                <a:spcPct val="90000"/>
              </a:lnSpc>
              <a:spcBef>
                <a:spcPct val="0"/>
              </a:spcBef>
              <a:buNone/>
            </a:pPr>
            <a:endParaRPr lang="ar-JO" sz="4000" b="1" dirty="0">
              <a:latin typeface="+mj-lt"/>
              <a:ea typeface="+mj-ea"/>
              <a:cs typeface="+mj-cs"/>
            </a:endParaRPr>
          </a:p>
          <a:p>
            <a:endParaRPr lang="en-US" dirty="0"/>
          </a:p>
        </p:txBody>
      </p:sp>
      <p:pic>
        <p:nvPicPr>
          <p:cNvPr id="6" name="Picture 5">
            <a:extLst>
              <a:ext uri="{FF2B5EF4-FFF2-40B4-BE49-F238E27FC236}">
                <a16:creationId xmlns:a16="http://schemas.microsoft.com/office/drawing/2014/main" id="{C1BA4258-BE56-4C76-99EB-04F2A18D9D9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115568" y="3848100"/>
            <a:ext cx="5590727" cy="2227262"/>
          </a:xfrm>
          <a:prstGeom prst="rect">
            <a:avLst/>
          </a:prstGeom>
        </p:spPr>
      </p:pic>
      <p:sp>
        <p:nvSpPr>
          <p:cNvPr id="8" name="TextBox 7">
            <a:extLst>
              <a:ext uri="{FF2B5EF4-FFF2-40B4-BE49-F238E27FC236}">
                <a16:creationId xmlns:a16="http://schemas.microsoft.com/office/drawing/2014/main" id="{15999C7C-B442-4D47-8FF8-F125C0D9E9F8}"/>
              </a:ext>
            </a:extLst>
          </p:cNvPr>
          <p:cNvSpPr txBox="1"/>
          <p:nvPr/>
        </p:nvSpPr>
        <p:spPr>
          <a:xfrm>
            <a:off x="3059550" y="6181538"/>
            <a:ext cx="862718" cy="923330"/>
          </a:xfrm>
          <a:prstGeom prst="rect">
            <a:avLst/>
          </a:prstGeom>
          <a:noFill/>
        </p:spPr>
        <p:txBody>
          <a:bodyPr wrap="square" rtlCol="0">
            <a:spAutoFit/>
          </a:bodyPr>
          <a:lstStyle/>
          <a:p>
            <a:r>
              <a:rPr lang="en-US" sz="900">
                <a:hlinkClick r:id="rId9" tooltip="https://www.flickr.com/photos/seetheholyland/5748356313"/>
              </a:rPr>
              <a:t>This Photo</a:t>
            </a:r>
            <a:r>
              <a:rPr lang="en-US" sz="900"/>
              <a:t> by Unknown Author is licensed under </a:t>
            </a:r>
            <a:r>
              <a:rPr lang="en-US" sz="900">
                <a:hlinkClick r:id="rId10" tooltip="https://creativecommons.org/licenses/by-sa/3.0/"/>
              </a:rPr>
              <a:t>CC BY-SA</a:t>
            </a:r>
            <a:endParaRPr lang="en-US" sz="900"/>
          </a:p>
        </p:txBody>
      </p:sp>
    </p:spTree>
    <p:extLst>
      <p:ext uri="{BB962C8B-B14F-4D97-AF65-F5344CB8AC3E}">
        <p14:creationId xmlns:p14="http://schemas.microsoft.com/office/powerpoint/2010/main" val="3212086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916CF-EE79-443A-9313-82B5D34DA701}"/>
              </a:ext>
            </a:extLst>
          </p:cNvPr>
          <p:cNvSpPr>
            <a:spLocks noGrp="1"/>
          </p:cNvSpPr>
          <p:nvPr>
            <p:ph type="title"/>
          </p:nvPr>
        </p:nvSpPr>
        <p:spPr/>
        <p:txBody>
          <a:bodyPr/>
          <a:lstStyle/>
          <a:p>
            <a:pPr algn="r"/>
            <a:r>
              <a:rPr lang="ar-JO" dirty="0"/>
              <a:t>الجغرافيا</a:t>
            </a:r>
            <a:endParaRPr lang="en-US" dirty="0"/>
          </a:p>
        </p:txBody>
      </p:sp>
      <p:sp>
        <p:nvSpPr>
          <p:cNvPr id="3" name="Content Placeholder 2">
            <a:extLst>
              <a:ext uri="{FF2B5EF4-FFF2-40B4-BE49-F238E27FC236}">
                <a16:creationId xmlns:a16="http://schemas.microsoft.com/office/drawing/2014/main" id="{4FAEADE6-DC72-4FB0-ABBA-8638F8C85DC2}"/>
              </a:ext>
            </a:extLst>
          </p:cNvPr>
          <p:cNvSpPr>
            <a:spLocks noGrp="1"/>
          </p:cNvSpPr>
          <p:nvPr>
            <p:ph idx="1"/>
          </p:nvPr>
        </p:nvSpPr>
        <p:spPr/>
        <p:txBody>
          <a:bodyPr/>
          <a:lstStyle/>
          <a:p>
            <a:pPr marL="0" indent="0" algn="r">
              <a:lnSpc>
                <a:spcPct val="90000"/>
              </a:lnSpc>
              <a:spcBef>
                <a:spcPct val="0"/>
              </a:spcBef>
              <a:buNone/>
            </a:pPr>
            <a:r>
              <a:rPr lang="ar-JO" sz="2300" b="1" dirty="0">
                <a:latin typeface="Simplified Arabic" panose="02020603050405020304" pitchFamily="18" charset="-78"/>
                <a:ea typeface="+mj-ea"/>
                <a:cs typeface="Simplified Arabic" panose="02020603050405020304" pitchFamily="18" charset="-78"/>
              </a:rPr>
              <a:t>تقع مدينة البتراء في </a:t>
            </a:r>
            <a:r>
              <a:rPr lang="ar-JO" sz="2300" b="1" dirty="0">
                <a:latin typeface="Simplified Arabic" panose="02020603050405020304" pitchFamily="18" charset="-78"/>
                <a:ea typeface="+mj-ea"/>
                <a:cs typeface="Simplified Arabic" panose="02020603050405020304" pitchFamily="18" charset="-78"/>
                <a:hlinkClick r:id="rId2" tooltip="لواء البتراء">
                  <a:extLst>
                    <a:ext uri="{A12FA001-AC4F-418D-AE19-62706E023703}">
                      <ahyp:hlinkClr xmlns:ahyp="http://schemas.microsoft.com/office/drawing/2018/hyperlinkcolor" val="tx"/>
                    </a:ext>
                  </a:extLst>
                </a:hlinkClick>
              </a:rPr>
              <a:t>لواء البتراء</a:t>
            </a:r>
            <a:r>
              <a:rPr lang="ar-JO" sz="2300" b="1" dirty="0">
                <a:latin typeface="Simplified Arabic" panose="02020603050405020304" pitchFamily="18" charset="-78"/>
                <a:ea typeface="+mj-ea"/>
                <a:cs typeface="Simplified Arabic" panose="02020603050405020304" pitchFamily="18" charset="-78"/>
              </a:rPr>
              <a:t> التابع </a:t>
            </a:r>
            <a:r>
              <a:rPr lang="ar-JO" sz="2300" b="1" dirty="0">
                <a:latin typeface="Simplified Arabic" panose="02020603050405020304" pitchFamily="18" charset="-78"/>
                <a:ea typeface="+mj-ea"/>
                <a:cs typeface="Simplified Arabic" panose="02020603050405020304" pitchFamily="18" charset="-78"/>
                <a:hlinkClick r:id="rId3" tooltip="معان (محافظة)">
                  <a:extLst>
                    <a:ext uri="{A12FA001-AC4F-418D-AE19-62706E023703}">
                      <ahyp:hlinkClr xmlns:ahyp="http://schemas.microsoft.com/office/drawing/2018/hyperlinkcolor" val="tx"/>
                    </a:ext>
                  </a:extLst>
                </a:hlinkClick>
              </a:rPr>
              <a:t>لمحافظة معان</a:t>
            </a:r>
            <a:r>
              <a:rPr lang="ar-JO" sz="2300" b="1" dirty="0">
                <a:latin typeface="Simplified Arabic" panose="02020603050405020304" pitchFamily="18" charset="-78"/>
                <a:ea typeface="+mj-ea"/>
                <a:cs typeface="Simplified Arabic" panose="02020603050405020304" pitchFamily="18" charset="-78"/>
              </a:rPr>
              <a:t>، على بعد 225 كيلومتر جنوب العاصمة الأردنية </a:t>
            </a:r>
            <a:r>
              <a:rPr lang="ar-JO" sz="2300" b="1" dirty="0">
                <a:latin typeface="Simplified Arabic" panose="02020603050405020304" pitchFamily="18" charset="-78"/>
                <a:ea typeface="+mj-ea"/>
                <a:cs typeface="Simplified Arabic" panose="02020603050405020304" pitchFamily="18" charset="-78"/>
                <a:hlinkClick r:id="rId4" tooltip="عمان (مدينة)">
                  <a:extLst>
                    <a:ext uri="{A12FA001-AC4F-418D-AE19-62706E023703}">
                      <ahyp:hlinkClr xmlns:ahyp="http://schemas.microsoft.com/office/drawing/2018/hyperlinkcolor" val="tx"/>
                    </a:ext>
                  </a:extLst>
                </a:hlinkClick>
              </a:rPr>
              <a:t>عمّان</a:t>
            </a:r>
            <a:r>
              <a:rPr lang="ar-JO" sz="2300" b="1" dirty="0">
                <a:latin typeface="Simplified Arabic" panose="02020603050405020304" pitchFamily="18" charset="-78"/>
                <a:ea typeface="+mj-ea"/>
                <a:cs typeface="Simplified Arabic" panose="02020603050405020304" pitchFamily="18" charset="-78"/>
              </a:rPr>
              <a:t>،</a:t>
            </a:r>
          </a:p>
          <a:p>
            <a:pPr marL="0" indent="0" algn="r">
              <a:lnSpc>
                <a:spcPct val="90000"/>
              </a:lnSpc>
              <a:spcBef>
                <a:spcPct val="0"/>
              </a:spcBef>
              <a:buNone/>
            </a:pPr>
            <a:r>
              <a:rPr lang="ar-JO" sz="2300" b="1" dirty="0">
                <a:latin typeface="Simplified Arabic" panose="02020603050405020304" pitchFamily="18" charset="-78"/>
                <a:ea typeface="+mj-ea"/>
                <a:cs typeface="Simplified Arabic" panose="02020603050405020304" pitchFamily="18" charset="-78"/>
              </a:rPr>
              <a:t>ما مساحة المحمية الأثرية فتبلغ 264 كم2. وتُعتبر البتراء أحد مناطق هذا اللواء، ومركزه مدينة </a:t>
            </a:r>
            <a:r>
              <a:rPr lang="ar-JO" sz="2300" b="1" dirty="0">
                <a:latin typeface="Simplified Arabic" panose="02020603050405020304" pitchFamily="18" charset="-78"/>
                <a:ea typeface="+mj-ea"/>
                <a:cs typeface="Simplified Arabic" panose="02020603050405020304" pitchFamily="18" charset="-78"/>
                <a:hlinkClick r:id="rId5" tooltip="وادي موسى">
                  <a:extLst>
                    <a:ext uri="{A12FA001-AC4F-418D-AE19-62706E023703}">
                      <ahyp:hlinkClr xmlns:ahyp="http://schemas.microsoft.com/office/drawing/2018/hyperlinkcolor" val="tx"/>
                    </a:ext>
                  </a:extLst>
                </a:hlinkClick>
              </a:rPr>
              <a:t>وادي موسى</a:t>
            </a:r>
            <a:r>
              <a:rPr lang="ar-JO" sz="2300" b="1" dirty="0">
                <a:latin typeface="Simplified Arabic" panose="02020603050405020304" pitchFamily="18" charset="-78"/>
                <a:ea typeface="+mj-ea"/>
                <a:cs typeface="Simplified Arabic" panose="02020603050405020304" pitchFamily="18" charset="-78"/>
              </a:rPr>
              <a:t>.</a:t>
            </a:r>
            <a:endParaRPr lang="en-US" sz="2300" b="1" dirty="0">
              <a:latin typeface="Simplified Arabic" panose="02020603050405020304" pitchFamily="18" charset="-78"/>
              <a:ea typeface="+mj-ea"/>
              <a:cs typeface="Simplified Arabic" panose="02020603050405020304" pitchFamily="18" charset="-78"/>
            </a:endParaRPr>
          </a:p>
        </p:txBody>
      </p:sp>
      <p:pic>
        <p:nvPicPr>
          <p:cNvPr id="13" name="Picture 12">
            <a:extLst>
              <a:ext uri="{FF2B5EF4-FFF2-40B4-BE49-F238E27FC236}">
                <a16:creationId xmlns:a16="http://schemas.microsoft.com/office/drawing/2014/main" id="{F4F386E8-FC97-4A23-A5BC-5E221EABE05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505527" y="3670300"/>
            <a:ext cx="2563091" cy="2819400"/>
          </a:xfrm>
          <a:prstGeom prst="rect">
            <a:avLst/>
          </a:prstGeom>
        </p:spPr>
      </p:pic>
      <p:sp>
        <p:nvSpPr>
          <p:cNvPr id="14" name="TextBox 13">
            <a:extLst>
              <a:ext uri="{FF2B5EF4-FFF2-40B4-BE49-F238E27FC236}">
                <a16:creationId xmlns:a16="http://schemas.microsoft.com/office/drawing/2014/main" id="{F424B7A8-07DB-4790-A733-E4AA4DCB9543}"/>
              </a:ext>
            </a:extLst>
          </p:cNvPr>
          <p:cNvSpPr txBox="1"/>
          <p:nvPr/>
        </p:nvSpPr>
        <p:spPr>
          <a:xfrm>
            <a:off x="1505527" y="6625634"/>
            <a:ext cx="1224973" cy="646331"/>
          </a:xfrm>
          <a:prstGeom prst="rect">
            <a:avLst/>
          </a:prstGeom>
          <a:noFill/>
        </p:spPr>
        <p:txBody>
          <a:bodyPr wrap="square" rtlCol="0">
            <a:spAutoFit/>
          </a:bodyPr>
          <a:lstStyle/>
          <a:p>
            <a:r>
              <a:rPr lang="en-US" sz="900">
                <a:hlinkClick r:id="rId7" tooltip="https://en.wikipedia.org/wiki/Jordan"/>
              </a:rPr>
              <a:t>This Photo</a:t>
            </a:r>
            <a:r>
              <a:rPr lang="en-US" sz="900"/>
              <a:t> by Unknown Author is licensed under </a:t>
            </a:r>
            <a:r>
              <a:rPr lang="en-US" sz="900">
                <a:hlinkClick r:id="rId8" tooltip="https://creativecommons.org/licenses/by-sa/3.0/"/>
              </a:rPr>
              <a:t>CC BY-SA</a:t>
            </a:r>
            <a:endParaRPr lang="en-US" sz="900"/>
          </a:p>
        </p:txBody>
      </p:sp>
    </p:spTree>
    <p:extLst>
      <p:ext uri="{BB962C8B-B14F-4D97-AF65-F5344CB8AC3E}">
        <p14:creationId xmlns:p14="http://schemas.microsoft.com/office/powerpoint/2010/main" val="1801567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07359-4606-434B-9345-967191BB82D6}"/>
              </a:ext>
            </a:extLst>
          </p:cNvPr>
          <p:cNvSpPr>
            <a:spLocks noGrp="1"/>
          </p:cNvSpPr>
          <p:nvPr>
            <p:ph type="title"/>
          </p:nvPr>
        </p:nvSpPr>
        <p:spPr/>
        <p:txBody>
          <a:bodyPr>
            <a:normAutofit/>
          </a:bodyPr>
          <a:lstStyle/>
          <a:p>
            <a:pPr algn="r"/>
            <a:r>
              <a:rPr lang="ar-JO" sz="2600" dirty="0">
                <a:latin typeface="Simplified Arabic" panose="02020603050405020304" pitchFamily="18" charset="-78"/>
                <a:cs typeface="Simplified Arabic" panose="02020603050405020304" pitchFamily="18" charset="-78"/>
              </a:rPr>
              <a:t>المواقع الأثرية داخل البتراء</a:t>
            </a:r>
            <a:br>
              <a:rPr lang="ar-JO" b="0" i="0" dirty="0">
                <a:solidFill>
                  <a:srgbClr val="000000"/>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B359CCD8-3C56-4CAF-B76A-7ACA1AF75D8F}"/>
              </a:ext>
            </a:extLst>
          </p:cNvPr>
          <p:cNvSpPr>
            <a:spLocks noGrp="1"/>
          </p:cNvSpPr>
          <p:nvPr>
            <p:ph idx="1"/>
          </p:nvPr>
        </p:nvSpPr>
        <p:spPr/>
        <p:txBody>
          <a:bodyPr/>
          <a:lstStyle/>
          <a:p>
            <a:pPr algn="r" rtl="1"/>
            <a:r>
              <a:rPr lang="ar-JO" b="1" i="0" dirty="0">
                <a:solidFill>
                  <a:srgbClr val="000000"/>
                </a:solidFill>
                <a:effectLst/>
                <a:latin typeface="Arial" panose="020B0604020202020204" pitchFamily="34" charset="0"/>
              </a:rPr>
              <a:t>الخز</a:t>
            </a:r>
            <a:r>
              <a:rPr lang="ar-JO" sz="2300" b="1" dirty="0">
                <a:latin typeface="Simplified Arabic" panose="02020603050405020304" pitchFamily="18" charset="-78"/>
                <a:ea typeface="+mj-ea"/>
                <a:cs typeface="Simplified Arabic" panose="02020603050405020304" pitchFamily="18" charset="-78"/>
              </a:rPr>
              <a:t>نة</a:t>
            </a:r>
          </a:p>
          <a:p>
            <a:pPr algn="r" rtl="1"/>
            <a:r>
              <a:rPr lang="ar-JO" sz="2300" b="1" dirty="0">
                <a:latin typeface="Simplified Arabic" panose="02020603050405020304" pitchFamily="18" charset="-78"/>
                <a:ea typeface="+mj-ea"/>
                <a:cs typeface="Simplified Arabic" panose="02020603050405020304" pitchFamily="18" charset="-78"/>
              </a:rPr>
              <a:t>الدير</a:t>
            </a:r>
          </a:p>
          <a:p>
            <a:pPr algn="r" rtl="1"/>
            <a:r>
              <a:rPr lang="ar-JO" sz="2300" b="1" dirty="0">
                <a:latin typeface="Simplified Arabic" panose="02020603050405020304" pitchFamily="18" charset="-78"/>
                <a:ea typeface="+mj-ea"/>
                <a:cs typeface="Simplified Arabic" panose="02020603050405020304" pitchFamily="18" charset="-78"/>
              </a:rPr>
              <a:t>مسرح البتراء</a:t>
            </a:r>
          </a:p>
          <a:p>
            <a:pPr algn="r" rtl="1"/>
            <a:r>
              <a:rPr lang="ar-JO" sz="2300" b="1" dirty="0">
                <a:latin typeface="Simplified Arabic" panose="02020603050405020304" pitchFamily="18" charset="-78"/>
                <a:ea typeface="+mj-ea"/>
                <a:cs typeface="Simplified Arabic" panose="02020603050405020304" pitchFamily="18" charset="-78"/>
              </a:rPr>
              <a:t>قصر البنت</a:t>
            </a:r>
          </a:p>
          <a:p>
            <a:pPr algn="r" rtl="1"/>
            <a:r>
              <a:rPr lang="ar-JO" sz="2300" b="1" dirty="0">
                <a:latin typeface="Simplified Arabic" panose="02020603050405020304" pitchFamily="18" charset="-78"/>
                <a:ea typeface="+mj-ea"/>
                <a:cs typeface="Simplified Arabic" panose="02020603050405020304" pitchFamily="18" charset="-78"/>
              </a:rPr>
              <a:t>المحكمة</a:t>
            </a:r>
          </a:p>
          <a:p>
            <a:pPr algn="r" rtl="1"/>
            <a:r>
              <a:rPr lang="ar-JO" sz="2300" b="1" dirty="0">
                <a:latin typeface="Simplified Arabic" panose="02020603050405020304" pitchFamily="18" charset="-78"/>
                <a:ea typeface="+mj-ea"/>
                <a:cs typeface="Simplified Arabic" panose="02020603050405020304" pitchFamily="18" charset="-78"/>
              </a:rPr>
              <a:t>المعبد الكبير</a:t>
            </a:r>
          </a:p>
          <a:p>
            <a:pPr algn="r" rtl="1"/>
            <a:r>
              <a:rPr lang="ar-JO" sz="2300" b="1" dirty="0">
                <a:latin typeface="Simplified Arabic" panose="02020603050405020304" pitchFamily="18" charset="-78"/>
                <a:ea typeface="+mj-ea"/>
                <a:cs typeface="Simplified Arabic" panose="02020603050405020304" pitchFamily="18" charset="-78"/>
              </a:rPr>
              <a:t>المذبح</a:t>
            </a:r>
          </a:p>
          <a:p>
            <a:endParaRPr lang="ar-JO" b="1" i="0" dirty="0">
              <a:solidFill>
                <a:srgbClr val="000000"/>
              </a:solidFill>
              <a:effectLst/>
              <a:latin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8A30D177-5BC3-430F-A0C9-C84C5C37AC2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9847" y="3488706"/>
            <a:ext cx="3583639" cy="2387600"/>
          </a:xfrm>
          <a:prstGeom prst="rect">
            <a:avLst/>
          </a:prstGeom>
        </p:spPr>
      </p:pic>
      <p:sp>
        <p:nvSpPr>
          <p:cNvPr id="6" name="TextBox 5">
            <a:extLst>
              <a:ext uri="{FF2B5EF4-FFF2-40B4-BE49-F238E27FC236}">
                <a16:creationId xmlns:a16="http://schemas.microsoft.com/office/drawing/2014/main" id="{C0451803-1B7A-4682-94FD-A147EA3D8412}"/>
              </a:ext>
            </a:extLst>
          </p:cNvPr>
          <p:cNvSpPr txBox="1"/>
          <p:nvPr/>
        </p:nvSpPr>
        <p:spPr>
          <a:xfrm>
            <a:off x="9482064" y="6444108"/>
            <a:ext cx="158648" cy="6878806"/>
          </a:xfrm>
          <a:prstGeom prst="rect">
            <a:avLst/>
          </a:prstGeom>
          <a:noFill/>
        </p:spPr>
        <p:txBody>
          <a:bodyPr wrap="square" rtlCol="0">
            <a:spAutoFit/>
          </a:bodyPr>
          <a:lstStyle/>
          <a:p>
            <a:r>
              <a:rPr lang="en-US" sz="900">
                <a:hlinkClick r:id="rId3" tooltip="https://www.thegretaescape.com/blog/petra/"/>
              </a:rPr>
              <a:t>This Photo</a:t>
            </a:r>
            <a:r>
              <a:rPr lang="en-US" sz="900"/>
              <a:t> by Unknown Author is licensed under </a:t>
            </a:r>
            <a:r>
              <a:rPr lang="en-US" sz="900">
                <a:hlinkClick r:id="rId4" tooltip="https://creativecommons.org/licenses/by-nc-nd/3.0/"/>
              </a:rPr>
              <a:t>CC BY-NC-ND</a:t>
            </a:r>
            <a:endParaRPr lang="en-US" sz="900"/>
          </a:p>
        </p:txBody>
      </p:sp>
      <p:pic>
        <p:nvPicPr>
          <p:cNvPr id="8" name="Picture 7">
            <a:extLst>
              <a:ext uri="{FF2B5EF4-FFF2-40B4-BE49-F238E27FC236}">
                <a16:creationId xmlns:a16="http://schemas.microsoft.com/office/drawing/2014/main" id="{91C4F507-FD01-4361-A854-63903095E30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781653" y="3488706"/>
            <a:ext cx="1796947" cy="2596436"/>
          </a:xfrm>
          <a:prstGeom prst="rect">
            <a:avLst/>
          </a:prstGeom>
        </p:spPr>
      </p:pic>
      <p:sp>
        <p:nvSpPr>
          <p:cNvPr id="9" name="TextBox 8">
            <a:extLst>
              <a:ext uri="{FF2B5EF4-FFF2-40B4-BE49-F238E27FC236}">
                <a16:creationId xmlns:a16="http://schemas.microsoft.com/office/drawing/2014/main" id="{96F03BE8-C074-415E-8524-EB6EE48D374A}"/>
              </a:ext>
            </a:extLst>
          </p:cNvPr>
          <p:cNvSpPr txBox="1"/>
          <p:nvPr/>
        </p:nvSpPr>
        <p:spPr>
          <a:xfrm>
            <a:off x="4491943" y="6431408"/>
            <a:ext cx="4746299" cy="230832"/>
          </a:xfrm>
          <a:prstGeom prst="rect">
            <a:avLst/>
          </a:prstGeom>
          <a:noFill/>
        </p:spPr>
        <p:txBody>
          <a:bodyPr wrap="square" rtlCol="0">
            <a:spAutoFit/>
          </a:bodyPr>
          <a:lstStyle/>
          <a:p>
            <a:r>
              <a:rPr lang="en-US" sz="900">
                <a:hlinkClick r:id="rId6" tooltip="http://flickr.com/photos/thegirlrg/3755418410"/>
              </a:rPr>
              <a:t>This Photo</a:t>
            </a:r>
            <a:r>
              <a:rPr lang="en-US" sz="900"/>
              <a:t> by Unknown Author is licensed under </a:t>
            </a:r>
            <a:r>
              <a:rPr lang="en-US" sz="900">
                <a:hlinkClick r:id="rId4" tooltip="https://creativecommons.org/licenses/by-nc-nd/3.0/"/>
              </a:rPr>
              <a:t>CC BY-NC-ND</a:t>
            </a:r>
            <a:endParaRPr lang="en-US" sz="900"/>
          </a:p>
        </p:txBody>
      </p:sp>
      <p:pic>
        <p:nvPicPr>
          <p:cNvPr id="11" name="Picture 10">
            <a:extLst>
              <a:ext uri="{FF2B5EF4-FFF2-40B4-BE49-F238E27FC236}">
                <a16:creationId xmlns:a16="http://schemas.microsoft.com/office/drawing/2014/main" id="{F0EF25BF-FF5B-40E7-8BC0-A95E028801B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250775" y="1115984"/>
            <a:ext cx="3724830" cy="1867381"/>
          </a:xfrm>
          <a:prstGeom prst="rect">
            <a:avLst/>
          </a:prstGeom>
        </p:spPr>
      </p:pic>
      <p:sp>
        <p:nvSpPr>
          <p:cNvPr id="12" name="TextBox 11">
            <a:extLst>
              <a:ext uri="{FF2B5EF4-FFF2-40B4-BE49-F238E27FC236}">
                <a16:creationId xmlns:a16="http://schemas.microsoft.com/office/drawing/2014/main" id="{9A50C488-0025-45E9-AAED-772EDA920EBE}"/>
              </a:ext>
            </a:extLst>
          </p:cNvPr>
          <p:cNvSpPr txBox="1"/>
          <p:nvPr/>
        </p:nvSpPr>
        <p:spPr>
          <a:xfrm>
            <a:off x="4600287" y="7815137"/>
            <a:ext cx="7591713" cy="230832"/>
          </a:xfrm>
          <a:prstGeom prst="rect">
            <a:avLst/>
          </a:prstGeom>
          <a:noFill/>
        </p:spPr>
        <p:txBody>
          <a:bodyPr wrap="square" rtlCol="0">
            <a:spAutoFit/>
          </a:bodyPr>
          <a:lstStyle/>
          <a:p>
            <a:r>
              <a:rPr lang="en-US" sz="900">
                <a:hlinkClick r:id="rId8" tooltip="http://www.flickr.com/photos/archer10/2216858111/"/>
              </a:rPr>
              <a:t>This Photo</a:t>
            </a:r>
            <a:r>
              <a:rPr lang="en-US" sz="900"/>
              <a:t> by Unknown Author is licensed under </a:t>
            </a:r>
            <a:r>
              <a:rPr lang="en-US" sz="900">
                <a:hlinkClick r:id="rId9" tooltip="https://creativecommons.org/licenses/by-sa/3.0/"/>
              </a:rPr>
              <a:t>CC BY-SA</a:t>
            </a:r>
            <a:endParaRPr lang="en-US" sz="900"/>
          </a:p>
        </p:txBody>
      </p:sp>
    </p:spTree>
    <p:extLst>
      <p:ext uri="{BB962C8B-B14F-4D97-AF65-F5344CB8AC3E}">
        <p14:creationId xmlns:p14="http://schemas.microsoft.com/office/powerpoint/2010/main" val="16250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8047-102B-4905-8F01-DC1711925A98}"/>
              </a:ext>
            </a:extLst>
          </p:cNvPr>
          <p:cNvSpPr>
            <a:spLocks noGrp="1"/>
          </p:cNvSpPr>
          <p:nvPr>
            <p:ph type="title"/>
          </p:nvPr>
        </p:nvSpPr>
        <p:spPr/>
        <p:txBody>
          <a:bodyPr/>
          <a:lstStyle/>
          <a:p>
            <a:pPr algn="r"/>
            <a:r>
              <a:rPr lang="ar-JO" dirty="0"/>
              <a:t>السياحة</a:t>
            </a:r>
            <a:endParaRPr lang="en-US" dirty="0"/>
          </a:p>
        </p:txBody>
      </p:sp>
      <p:sp>
        <p:nvSpPr>
          <p:cNvPr id="3" name="Content Placeholder 2">
            <a:extLst>
              <a:ext uri="{FF2B5EF4-FFF2-40B4-BE49-F238E27FC236}">
                <a16:creationId xmlns:a16="http://schemas.microsoft.com/office/drawing/2014/main" id="{8C0D10BF-9ABB-4CD0-9A0E-FDEA019F7355}"/>
              </a:ext>
            </a:extLst>
          </p:cNvPr>
          <p:cNvSpPr>
            <a:spLocks noGrp="1"/>
          </p:cNvSpPr>
          <p:nvPr>
            <p:ph idx="1"/>
          </p:nvPr>
        </p:nvSpPr>
        <p:spPr/>
        <p:txBody>
          <a:bodyPr/>
          <a:lstStyle/>
          <a:p>
            <a:pPr algn="r"/>
            <a:r>
              <a:rPr lang="ar-JO" sz="2300" b="1" dirty="0">
                <a:latin typeface="Simplified Arabic" panose="02020603050405020304" pitchFamily="18" charset="-78"/>
                <a:ea typeface="+mj-ea"/>
                <a:cs typeface="Simplified Arabic" panose="02020603050405020304" pitchFamily="18" charset="-78"/>
              </a:rPr>
              <a:t>تم اختيار مدينة البتراء من </a:t>
            </a:r>
            <a:r>
              <a:rPr lang="ar-JO" sz="2300" b="1" dirty="0">
                <a:latin typeface="Simplified Arabic" panose="02020603050405020304" pitchFamily="18" charset="-78"/>
                <a:ea typeface="+mj-ea"/>
                <a:cs typeface="Simplified Arabic" panose="02020603050405020304" pitchFamily="18" charset="-78"/>
                <a:hlinkClick r:id="rId2" tooltip="عجائب الدنيا السبع الجديدة">
                  <a:extLst>
                    <a:ext uri="{A12FA001-AC4F-418D-AE19-62706E023703}">
                      <ahyp:hlinkClr xmlns:ahyp="http://schemas.microsoft.com/office/drawing/2018/hyperlinkcolor" val="tx"/>
                    </a:ext>
                  </a:extLst>
                </a:hlinkClick>
              </a:rPr>
              <a:t>عجائب الدنيا السبع الجديدة</a:t>
            </a:r>
            <a:r>
              <a:rPr lang="ar-JO" sz="2300" b="1" dirty="0">
                <a:latin typeface="Simplified Arabic" panose="02020603050405020304" pitchFamily="18" charset="-78"/>
                <a:ea typeface="+mj-ea"/>
                <a:cs typeface="Simplified Arabic" panose="02020603050405020304" pitchFamily="18" charset="-78"/>
              </a:rPr>
              <a:t> عام 2007</a:t>
            </a:r>
          </a:p>
          <a:p>
            <a:pPr algn="r"/>
            <a:r>
              <a:rPr lang="ar-JO" sz="2300" b="1" dirty="0">
                <a:latin typeface="Simplified Arabic" panose="02020603050405020304" pitchFamily="18" charset="-78"/>
                <a:ea typeface="+mj-ea"/>
                <a:cs typeface="Simplified Arabic" panose="02020603050405020304" pitchFamily="18" charset="-78"/>
              </a:rPr>
              <a:t>وتُعد البتراء اليوم، رمزًا للأردن، وأكثر الأماكن جذبًا للسياح على مستوى المملكة.كما أنها واحدة من أهم الوجهات السياحية لزعماء العالم.[ولقد احتفلت المدينة بالزائر رقم مليون لأول مرة في تاريخ </a:t>
            </a:r>
            <a:r>
              <a:rPr lang="ar-JO" sz="2300" b="1" dirty="0">
                <a:latin typeface="Simplified Arabic" panose="02020603050405020304" pitchFamily="18" charset="-78"/>
                <a:ea typeface="+mj-ea"/>
                <a:cs typeface="Simplified Arabic" panose="02020603050405020304" pitchFamily="18" charset="-78"/>
                <a:hlinkClick r:id="rId3" tooltip="السياحة في الأردن">
                  <a:extLst>
                    <a:ext uri="{A12FA001-AC4F-418D-AE19-62706E023703}">
                      <ahyp:hlinkClr xmlns:ahyp="http://schemas.microsoft.com/office/drawing/2018/hyperlinkcolor" val="tx"/>
                    </a:ext>
                  </a:extLst>
                </a:hlinkClick>
              </a:rPr>
              <a:t>السياحة الأردنيّة</a:t>
            </a:r>
            <a:r>
              <a:rPr lang="ar-JO" sz="2300" b="1" dirty="0">
                <a:latin typeface="Simplified Arabic" panose="02020603050405020304" pitchFamily="18" charset="-78"/>
                <a:ea typeface="+mj-ea"/>
                <a:cs typeface="Simplified Arabic" panose="02020603050405020304" pitchFamily="18" charset="-78"/>
              </a:rPr>
              <a:t>، وذلك في شهر تشرين الثاني/ نوفمبر 2019.</a:t>
            </a:r>
          </a:p>
          <a:p>
            <a:endParaRPr lang="en-US" dirty="0"/>
          </a:p>
        </p:txBody>
      </p:sp>
      <p:pic>
        <p:nvPicPr>
          <p:cNvPr id="8" name="Picture 7">
            <a:extLst>
              <a:ext uri="{FF2B5EF4-FFF2-40B4-BE49-F238E27FC236}">
                <a16:creationId xmlns:a16="http://schemas.microsoft.com/office/drawing/2014/main" id="{C8AB379A-5DAA-48BE-A245-490A560956A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06500" y="3924299"/>
            <a:ext cx="4381501" cy="2490787"/>
          </a:xfrm>
          <a:prstGeom prst="rect">
            <a:avLst/>
          </a:prstGeom>
        </p:spPr>
      </p:pic>
      <p:sp>
        <p:nvSpPr>
          <p:cNvPr id="9" name="TextBox 8">
            <a:extLst>
              <a:ext uri="{FF2B5EF4-FFF2-40B4-BE49-F238E27FC236}">
                <a16:creationId xmlns:a16="http://schemas.microsoft.com/office/drawing/2014/main" id="{DA6839DF-2488-432E-AC70-0EEC58ABE039}"/>
              </a:ext>
            </a:extLst>
          </p:cNvPr>
          <p:cNvSpPr txBox="1"/>
          <p:nvPr/>
        </p:nvSpPr>
        <p:spPr>
          <a:xfrm>
            <a:off x="6604000" y="5929312"/>
            <a:ext cx="2825750" cy="369332"/>
          </a:xfrm>
          <a:prstGeom prst="rect">
            <a:avLst/>
          </a:prstGeom>
          <a:noFill/>
        </p:spPr>
        <p:txBody>
          <a:bodyPr wrap="square" rtlCol="0">
            <a:spAutoFit/>
          </a:bodyPr>
          <a:lstStyle/>
          <a:p>
            <a:r>
              <a:rPr lang="en-US" sz="900">
                <a:hlinkClick r:id="rId5" tooltip="https://alleideen.com/reisenurlaub/01/petra-jordanien.html"/>
              </a:rPr>
              <a:t>This Photo</a:t>
            </a:r>
            <a:r>
              <a:rPr lang="en-US" sz="900"/>
              <a:t> by Unknown Author is licensed under </a:t>
            </a:r>
            <a:r>
              <a:rPr lang="en-US" sz="900">
                <a:hlinkClick r:id="rId6" tooltip="https://creativecommons.org/licenses/by-nd/3.0/"/>
              </a:rPr>
              <a:t>CC BY-ND</a:t>
            </a:r>
            <a:endParaRPr lang="en-US" sz="900"/>
          </a:p>
        </p:txBody>
      </p:sp>
    </p:spTree>
    <p:extLst>
      <p:ext uri="{BB962C8B-B14F-4D97-AF65-F5344CB8AC3E}">
        <p14:creationId xmlns:p14="http://schemas.microsoft.com/office/powerpoint/2010/main" val="3082521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0D07-C7FE-4E12-BC71-6E058E63DDBB}"/>
              </a:ext>
            </a:extLst>
          </p:cNvPr>
          <p:cNvSpPr>
            <a:spLocks noGrp="1"/>
          </p:cNvSpPr>
          <p:nvPr>
            <p:ph type="title"/>
          </p:nvPr>
        </p:nvSpPr>
        <p:spPr/>
        <p:txBody>
          <a:bodyPr/>
          <a:lstStyle/>
          <a:p>
            <a:pPr algn="r"/>
            <a:r>
              <a:rPr lang="ar-JO" dirty="0"/>
              <a:t>الاقتصاد</a:t>
            </a:r>
            <a:endParaRPr lang="en-US" dirty="0"/>
          </a:p>
        </p:txBody>
      </p:sp>
      <p:sp>
        <p:nvSpPr>
          <p:cNvPr id="3" name="Content Placeholder 2">
            <a:extLst>
              <a:ext uri="{FF2B5EF4-FFF2-40B4-BE49-F238E27FC236}">
                <a16:creationId xmlns:a16="http://schemas.microsoft.com/office/drawing/2014/main" id="{59C0F64B-541B-4BF7-9140-9C22F8449FD3}"/>
              </a:ext>
            </a:extLst>
          </p:cNvPr>
          <p:cNvSpPr>
            <a:spLocks noGrp="1"/>
          </p:cNvSpPr>
          <p:nvPr>
            <p:ph idx="1"/>
          </p:nvPr>
        </p:nvSpPr>
        <p:spPr/>
        <p:txBody>
          <a:bodyPr/>
          <a:lstStyle/>
          <a:p>
            <a:pPr algn="r"/>
            <a:r>
              <a:rPr lang="ar-JO" sz="2300" b="1" dirty="0">
                <a:latin typeface="Simplified Arabic" panose="02020603050405020304" pitchFamily="18" charset="-78"/>
                <a:ea typeface="+mj-ea"/>
                <a:cs typeface="Simplified Arabic" panose="02020603050405020304" pitchFamily="18" charset="-78"/>
              </a:rPr>
              <a:t>تعتبر البتراء أهم المواقع السياحية جذبًا للسياح على مستوى </a:t>
            </a:r>
            <a:r>
              <a:rPr lang="ar-JO" sz="2300" b="1" dirty="0">
                <a:latin typeface="Simplified Arabic" panose="02020603050405020304" pitchFamily="18" charset="-78"/>
                <a:ea typeface="+mj-ea"/>
                <a:cs typeface="Simplified Arabic" panose="02020603050405020304" pitchFamily="18" charset="-78"/>
                <a:hlinkClick r:id="rId2" tooltip="الأردن">
                  <a:extLst>
                    <a:ext uri="{A12FA001-AC4F-418D-AE19-62706E023703}">
                      <ahyp:hlinkClr xmlns:ahyp="http://schemas.microsoft.com/office/drawing/2018/hyperlinkcolor" val="tx"/>
                    </a:ext>
                  </a:extLst>
                </a:hlinkClick>
              </a:rPr>
              <a:t>الأردن</a:t>
            </a:r>
            <a:r>
              <a:rPr lang="ar-JO" sz="2300" b="1" dirty="0">
                <a:latin typeface="Simplified Arabic" panose="02020603050405020304" pitchFamily="18" charset="-78"/>
                <a:ea typeface="+mj-ea"/>
                <a:cs typeface="Simplified Arabic" panose="02020603050405020304" pitchFamily="18" charset="-78"/>
              </a:rPr>
              <a:t>، وبالتالي لها عائد اقتصادي كبير على البلاد. كما تشكل البتراء اليوم، عمق الأردن الحضاري، وجانبًا هامًا من مضمون مزيج الهوية التاريخية لهذا البلد. كما تحتل هذه المدينة التاريخية اليوم، المرتبة الأولى أردنيًا من حيث خلق العمالة المحلية ومنطقة جذب سياحي للمشاريع المحلية المدرة للدخل ومنطقة جذب للقطاع الخاص، كما أنها شكلت فئة متوسطة بالنسبة للبيئة والمشاريع الحكومية</a:t>
            </a:r>
            <a:r>
              <a:rPr lang="ar-JO" b="0" i="0" dirty="0">
                <a:solidFill>
                  <a:srgbClr val="202122"/>
                </a:solidFill>
                <a:effectLst/>
                <a:latin typeface="Arial" panose="020B0604020202020204" pitchFamily="34" charset="0"/>
              </a:rPr>
              <a:t>.</a:t>
            </a:r>
            <a:endParaRPr lang="en-US" dirty="0"/>
          </a:p>
        </p:txBody>
      </p:sp>
      <p:pic>
        <p:nvPicPr>
          <p:cNvPr id="5" name="Picture 4">
            <a:extLst>
              <a:ext uri="{FF2B5EF4-FFF2-40B4-BE49-F238E27FC236}">
                <a16:creationId xmlns:a16="http://schemas.microsoft.com/office/drawing/2014/main" id="{ACB208A6-CA4C-4ABE-942D-7933DD6605E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22400" y="4229100"/>
            <a:ext cx="4341243" cy="1790700"/>
          </a:xfrm>
          <a:prstGeom prst="rect">
            <a:avLst/>
          </a:prstGeom>
        </p:spPr>
      </p:pic>
      <p:sp>
        <p:nvSpPr>
          <p:cNvPr id="6" name="TextBox 5">
            <a:extLst>
              <a:ext uri="{FF2B5EF4-FFF2-40B4-BE49-F238E27FC236}">
                <a16:creationId xmlns:a16="http://schemas.microsoft.com/office/drawing/2014/main" id="{1F1BF74C-FF25-41F1-A445-EEF685245853}"/>
              </a:ext>
            </a:extLst>
          </p:cNvPr>
          <p:cNvSpPr txBox="1"/>
          <p:nvPr/>
        </p:nvSpPr>
        <p:spPr>
          <a:xfrm>
            <a:off x="1929140" y="6173868"/>
            <a:ext cx="2998460" cy="369332"/>
          </a:xfrm>
          <a:prstGeom prst="rect">
            <a:avLst/>
          </a:prstGeom>
          <a:noFill/>
        </p:spPr>
        <p:txBody>
          <a:bodyPr wrap="square" rtlCol="0">
            <a:spAutoFit/>
          </a:bodyPr>
          <a:lstStyle/>
          <a:p>
            <a:r>
              <a:rPr lang="en-US" sz="900">
                <a:hlinkClick r:id="rId4" tooltip="https://www.tuttalabellezzadelmondo.it/105/madain-salih-foto-e-storia-della-seconda-citta-nabatea-dopo-petra/"/>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891049579"/>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66</TotalTime>
  <Words>322</Words>
  <Application>Microsoft Office PowerPoint</Application>
  <PresentationFormat>Widescreen</PresentationFormat>
  <Paragraphs>27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Neue Haas Grotesk Text Pro</vt:lpstr>
      <vt:lpstr>Simplified Arabic</vt:lpstr>
      <vt:lpstr>AccentBoxVTI</vt:lpstr>
      <vt:lpstr>مدينة البتراء الوردية</vt:lpstr>
      <vt:lpstr>التاريخ</vt:lpstr>
      <vt:lpstr>الجغرافيا</vt:lpstr>
      <vt:lpstr>المواقع الأثرية داخل البتراء </vt:lpstr>
      <vt:lpstr>السياحة</vt:lpstr>
      <vt:lpstr>الاقتصاد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مدينة البتراء الوردية</dc:title>
  <dc:creator>Crem</dc:creator>
  <cp:lastModifiedBy>Crem</cp:lastModifiedBy>
  <cp:revision>1</cp:revision>
  <dcterms:created xsi:type="dcterms:W3CDTF">2023-05-30T16:45:22Z</dcterms:created>
  <dcterms:modified xsi:type="dcterms:W3CDTF">2023-05-30T17:51:25Z</dcterms:modified>
</cp:coreProperties>
</file>