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7"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EB6C6F-E009-4C77-AED5-0E5CB422283C}" v="153" dt="2023-05-28T12:05:11.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544" autoAdjust="0"/>
    <p:restoredTop sz="94660"/>
  </p:normalViewPr>
  <p:slideViewPr>
    <p:cSldViewPr snapToGrid="0">
      <p:cViewPr varScale="1">
        <p:scale>
          <a:sx n="63" d="100"/>
          <a:sy n="63" d="100"/>
        </p:scale>
        <p:origin x="1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883AC80-554F-4200-90D4-80692BD839BC}" type="datetimeFigureOut">
              <a:rPr lang="en-US" smtClean="0"/>
              <a:t>5/30/2023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86526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83AC80-554F-4200-90D4-80692BD839BC}"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303121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883AC80-554F-4200-90D4-80692BD839BC}" type="datetimeFigureOut">
              <a:rPr lang="en-US" smtClean="0"/>
              <a:t>5/30/2023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45783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883AC80-554F-4200-90D4-80692BD839BC}" type="datetimeFigureOut">
              <a:rPr lang="en-US" smtClean="0"/>
              <a:t>5/30/2023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BF1A8EF-C5C3-4846-8EAE-BBC3989FFF6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18851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883AC80-554F-4200-90D4-80692BD839BC}" type="datetimeFigureOut">
              <a:rPr lang="en-US" smtClean="0"/>
              <a:t>5/30/2023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10019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883AC80-554F-4200-90D4-80692BD839BC}" type="datetimeFigureOut">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3923737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883AC80-554F-4200-90D4-80692BD839BC}" type="datetimeFigureOut">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3151468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3AC80-554F-4200-90D4-80692BD839BC}"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1357644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883AC80-554F-4200-90D4-80692BD839BC}" type="datetimeFigureOut">
              <a:rPr lang="en-US" smtClean="0"/>
              <a:t>5/30/2023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225980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83AC80-554F-4200-90D4-80692BD839BC}"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421630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83AC80-554F-4200-90D4-80692BD839BC}" type="datetimeFigureOut">
              <a:rPr lang="en-US" smtClean="0"/>
              <a:t>5/30/2023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7853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83AC80-554F-4200-90D4-80692BD839BC}"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208249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83AC80-554F-4200-90D4-80692BD839BC}" type="datetimeFigureOut">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89771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83AC80-554F-4200-90D4-80692BD839BC}" type="datetimeFigureOut">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30268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3AC80-554F-4200-90D4-80692BD839BC}" type="datetimeFigureOut">
              <a:rPr lang="en-US" smtClean="0"/>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404064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83AC80-554F-4200-90D4-80692BD839BC}"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1274566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83AC80-554F-4200-90D4-80692BD839BC}"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1A8EF-C5C3-4846-8EAE-BBC3989FFF6C}" type="slidenum">
              <a:rPr lang="en-US" smtClean="0"/>
              <a:t>‹#›</a:t>
            </a:fld>
            <a:endParaRPr lang="en-US"/>
          </a:p>
        </p:txBody>
      </p:sp>
    </p:spTree>
    <p:extLst>
      <p:ext uri="{BB962C8B-B14F-4D97-AF65-F5344CB8AC3E}">
        <p14:creationId xmlns:p14="http://schemas.microsoft.com/office/powerpoint/2010/main" val="394840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883AC80-554F-4200-90D4-80692BD839BC}" type="datetimeFigureOut">
              <a:rPr lang="en-US" smtClean="0"/>
              <a:t>5/30/2023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BF1A8EF-C5C3-4846-8EAE-BBC3989FFF6C}" type="slidenum">
              <a:rPr lang="en-US" smtClean="0"/>
              <a:t>‹#›</a:t>
            </a:fld>
            <a:endParaRPr lang="en-US"/>
          </a:p>
        </p:txBody>
      </p:sp>
    </p:spTree>
    <p:extLst>
      <p:ext uri="{BB962C8B-B14F-4D97-AF65-F5344CB8AC3E}">
        <p14:creationId xmlns:p14="http://schemas.microsoft.com/office/powerpoint/2010/main" val="11061544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rive.google.com/file/d/1PoqO6wKKGMQiX1cd5p-8gPLzp4AHSrIi/view?usp=share_li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1PoqO6wKKGMQiX1cd5p-8gPLzp4AHSrIi/view?usp=share_li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2000" b="-5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14670-66FC-F321-1CFE-95EE8A103B2D}"/>
              </a:ext>
            </a:extLst>
          </p:cNvPr>
          <p:cNvSpPr>
            <a:spLocks noGrp="1"/>
          </p:cNvSpPr>
          <p:nvPr>
            <p:ph type="ctrTitle"/>
          </p:nvPr>
        </p:nvSpPr>
        <p:spPr>
          <a:xfrm>
            <a:off x="1015999" y="1209576"/>
            <a:ext cx="6818313" cy="2308324"/>
          </a:xfrm>
        </p:spPr>
        <p:txBody>
          <a:bodyPr>
            <a:normAutofit/>
          </a:bodyPr>
          <a:lstStyle/>
          <a:p>
            <a:pPr algn="r" rtl="1"/>
            <a:r>
              <a:rPr lang="ar-JO" sz="5400" dirty="0">
                <a:solidFill>
                  <a:schemeClr val="bg1"/>
                </a:solidFill>
                <a:latin typeface="Simplified Arabic" panose="02020603050405020304" pitchFamily="18" charset="-78"/>
                <a:cs typeface="Simplified Arabic" panose="02020603050405020304" pitchFamily="18" charset="-78"/>
              </a:rPr>
              <a:t>البتراء</a:t>
            </a:r>
            <a:endParaRPr lang="en-US" sz="5400" dirty="0">
              <a:solidFill>
                <a:schemeClr val="bg1"/>
              </a:solidFill>
              <a:latin typeface="Simplified Arabic" panose="02020603050405020304" pitchFamily="18" charset="-78"/>
              <a:cs typeface="Simplified Arabic" panose="02020603050405020304" pitchFamily="18" charset="-78"/>
            </a:endParaRPr>
          </a:p>
        </p:txBody>
      </p:sp>
      <p:sp>
        <p:nvSpPr>
          <p:cNvPr id="3" name="Subtitle 2">
            <a:extLst>
              <a:ext uri="{FF2B5EF4-FFF2-40B4-BE49-F238E27FC236}">
                <a16:creationId xmlns:a16="http://schemas.microsoft.com/office/drawing/2014/main" id="{82E94774-20F4-02B1-8A4D-F3B9AE68574D}"/>
              </a:ext>
            </a:extLst>
          </p:cNvPr>
          <p:cNvSpPr>
            <a:spLocks noGrp="1"/>
          </p:cNvSpPr>
          <p:nvPr>
            <p:ph type="subTitle" idx="1"/>
          </p:nvPr>
        </p:nvSpPr>
        <p:spPr>
          <a:xfrm>
            <a:off x="808559" y="3903591"/>
            <a:ext cx="7025753" cy="1012778"/>
          </a:xfrm>
        </p:spPr>
        <p:txBody>
          <a:bodyPr>
            <a:normAutofit/>
          </a:bodyPr>
          <a:lstStyle/>
          <a:p>
            <a:pPr algn="r" rtl="1"/>
            <a:r>
              <a:rPr lang="ar-JO" dirty="0">
                <a:solidFill>
                  <a:schemeClr val="bg1"/>
                </a:solidFill>
              </a:rPr>
              <a:t>قمر أبو بكر</a:t>
            </a:r>
            <a:endParaRPr lang="en-US" dirty="0">
              <a:solidFill>
                <a:schemeClr val="bg1"/>
              </a:solidFill>
            </a:endParaRPr>
          </a:p>
        </p:txBody>
      </p:sp>
    </p:spTree>
    <p:extLst>
      <p:ext uri="{BB962C8B-B14F-4D97-AF65-F5344CB8AC3E}">
        <p14:creationId xmlns:p14="http://schemas.microsoft.com/office/powerpoint/2010/main" val="15901110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E1C7-6D19-B294-F63D-7A16772B0592}"/>
              </a:ext>
            </a:extLst>
          </p:cNvPr>
          <p:cNvSpPr>
            <a:spLocks noGrp="1"/>
          </p:cNvSpPr>
          <p:nvPr>
            <p:ph type="title"/>
          </p:nvPr>
        </p:nvSpPr>
        <p:spPr/>
        <p:txBody>
          <a:bodyPr/>
          <a:lstStyle/>
          <a:p>
            <a:pPr algn="r" rtl="1"/>
            <a:r>
              <a:rPr lang="ar-JO" dirty="0">
                <a:latin typeface="Simplified Arabic" panose="02020603050405020304" pitchFamily="18" charset="-78"/>
                <a:cs typeface="Simplified Arabic" panose="02020603050405020304" pitchFamily="18" charset="-78"/>
              </a:rPr>
              <a:t>البتراء</a:t>
            </a:r>
            <a:endParaRPr lang="en-US"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45737C53-9ED7-0797-8862-F3995848283B}"/>
              </a:ext>
            </a:extLst>
          </p:cNvPr>
          <p:cNvSpPr>
            <a:spLocks noGrp="1"/>
          </p:cNvSpPr>
          <p:nvPr>
            <p:ph idx="1"/>
          </p:nvPr>
        </p:nvSpPr>
        <p:spPr>
          <a:xfrm>
            <a:off x="7810500" y="2194561"/>
            <a:ext cx="3695700" cy="1831340"/>
          </a:xfrm>
        </p:spPr>
        <p:txBody>
          <a:bodyPr>
            <a:normAutofit lnSpcReduction="10000"/>
          </a:bodyPr>
          <a:lstStyle/>
          <a:p>
            <a:pPr marL="0" indent="0" algn="r" rtl="1">
              <a:buNone/>
            </a:pPr>
            <a:r>
              <a:rPr lang="ar-JO" sz="1600" b="0" i="0" dirty="0">
                <a:solidFill>
                  <a:srgbClr val="333333"/>
                </a:solidFill>
                <a:effectLst/>
                <a:latin typeface="Simplified Arabic" panose="02020603050405020304" pitchFamily="18" charset="-78"/>
                <a:cs typeface="Simplified Arabic" panose="02020603050405020304" pitchFamily="18" charset="-78"/>
              </a:rPr>
              <a:t>هي واحدةٌ من المدن التاريخيّة والأثرية التي تأسّست في العام 312 قبل الميلاد، وتقع في الجهة الجنوبية من المملكة الأردنيّة الهاشميّة، وتحديداً على منحدارت جبل المذبح، وتبعد عن مدينة عمّان العاصمة مسافة 225 كيلومتراً، وتتبع إدارياً إلى محافظة معان، وكانت المدينة قديماً عاصمةً لمملكة الانباط القديمة، ولقبت باسم (المدينة الوردية) بسبب ألوان صخورها الوردية.</a:t>
            </a:r>
            <a:br>
              <a:rPr lang="ar-JO" sz="1600" dirty="0">
                <a:latin typeface="Simplified Arabic" panose="02020603050405020304" pitchFamily="18" charset="-78"/>
                <a:cs typeface="Simplified Arabic" panose="02020603050405020304" pitchFamily="18" charset="-78"/>
              </a:rPr>
            </a:br>
            <a:endParaRPr lang="en-US" sz="1600" dirty="0">
              <a:latin typeface="Simplified Arabic" panose="02020603050405020304" pitchFamily="18" charset="-78"/>
              <a:cs typeface="Simplified Arabic" panose="02020603050405020304" pitchFamily="18" charset="-78"/>
            </a:endParaRPr>
          </a:p>
        </p:txBody>
      </p:sp>
      <p:sp>
        <p:nvSpPr>
          <p:cNvPr id="5" name="TextBox 4">
            <a:extLst>
              <a:ext uri="{FF2B5EF4-FFF2-40B4-BE49-F238E27FC236}">
                <a16:creationId xmlns:a16="http://schemas.microsoft.com/office/drawing/2014/main" id="{4B66C680-9A46-C35C-139F-6C863CD729E8}"/>
              </a:ext>
            </a:extLst>
          </p:cNvPr>
          <p:cNvSpPr txBox="1"/>
          <p:nvPr/>
        </p:nvSpPr>
        <p:spPr>
          <a:xfrm>
            <a:off x="3200401" y="2804067"/>
            <a:ext cx="4766733" cy="369332"/>
          </a:xfrm>
          <a:prstGeom prst="rect">
            <a:avLst/>
          </a:prstGeom>
          <a:noFill/>
        </p:spPr>
        <p:txBody>
          <a:bodyPr wrap="square">
            <a:spAutoFit/>
          </a:bodyPr>
          <a:lstStyle/>
          <a:p>
            <a:r>
              <a:rPr lang="ar-JO" b="0" i="0" dirty="0">
                <a:solidFill>
                  <a:srgbClr val="111111"/>
                </a:solidFill>
                <a:effectLst/>
                <a:latin typeface="Roboto" panose="02000000000000000000" pitchFamily="2" charset="0"/>
              </a:rPr>
              <a:t>.</a:t>
            </a:r>
            <a:endParaRPr lang="en-US" dirty="0"/>
          </a:p>
        </p:txBody>
      </p:sp>
      <p:pic>
        <p:nvPicPr>
          <p:cNvPr id="8" name="Picture 7" descr="A person and person standing in a rock cave&#10;&#10;Description automatically generated with medium confidence">
            <a:extLst>
              <a:ext uri="{FF2B5EF4-FFF2-40B4-BE49-F238E27FC236}">
                <a16:creationId xmlns:a16="http://schemas.microsoft.com/office/drawing/2014/main" id="{26C572DA-1165-87A9-7E23-5FB8DED38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1" y="1007534"/>
            <a:ext cx="4387849" cy="5850465"/>
          </a:xfrm>
          <a:prstGeom prst="rect">
            <a:avLst/>
          </a:prstGeom>
        </p:spPr>
      </p:pic>
    </p:spTree>
    <p:extLst>
      <p:ext uri="{BB962C8B-B14F-4D97-AF65-F5344CB8AC3E}">
        <p14:creationId xmlns:p14="http://schemas.microsoft.com/office/powerpoint/2010/main" val="435556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0" end="0"/>
                                            </p:txEl>
                                          </p:spTgt>
                                        </p:tgtEl>
                                        <p:attrNameLst>
                                          <p:attrName>ppt_x</p:attrName>
                                          <p:attrName>ppt_y</p:attrName>
                                        </p:attrNameLst>
                                      </p:cBhvr>
                                    </p:animMotion>
                                    <p:animRot by="1500000">
                                      <p:cBhvr>
                                        <p:cTn id="13" dur="125" fill="hold">
                                          <p:stCondLst>
                                            <p:cond delay="0"/>
                                          </p:stCondLst>
                                        </p:cTn>
                                        <p:tgtEl>
                                          <p:spTgt spid="3">
                                            <p:txEl>
                                              <p:pRg st="0" end="0"/>
                                            </p:txEl>
                                          </p:spTgt>
                                        </p:tgtEl>
                                        <p:attrNameLst>
                                          <p:attrName>r</p:attrName>
                                        </p:attrNameLst>
                                      </p:cBhvr>
                                    </p:animRot>
                                    <p:animRot by="-1500000">
                                      <p:cBhvr>
                                        <p:cTn id="14" dur="125" fill="hold">
                                          <p:stCondLst>
                                            <p:cond delay="125"/>
                                          </p:stCondLst>
                                        </p:cTn>
                                        <p:tgtEl>
                                          <p:spTgt spid="3">
                                            <p:txEl>
                                              <p:pRg st="0" end="0"/>
                                            </p:txEl>
                                          </p:spTgt>
                                        </p:tgtEl>
                                        <p:attrNameLst>
                                          <p:attrName>r</p:attrName>
                                        </p:attrNameLst>
                                      </p:cBhvr>
                                    </p:animRot>
                                    <p:animRot by="-1500000">
                                      <p:cBhvr>
                                        <p:cTn id="15" dur="125" fill="hold">
                                          <p:stCondLst>
                                            <p:cond delay="250"/>
                                          </p:stCondLst>
                                        </p:cTn>
                                        <p:tgtEl>
                                          <p:spTgt spid="3">
                                            <p:txEl>
                                              <p:pRg st="0" end="0"/>
                                            </p:txEl>
                                          </p:spTgt>
                                        </p:tgtEl>
                                        <p:attrNameLst>
                                          <p:attrName>r</p:attrName>
                                        </p:attrNameLst>
                                      </p:cBhvr>
                                    </p:animRot>
                                    <p:animRot by="1500000">
                                      <p:cBhvr>
                                        <p:cTn id="16"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6521-E0E4-C7AD-A0B3-4653D875A666}"/>
              </a:ext>
            </a:extLst>
          </p:cNvPr>
          <p:cNvSpPr>
            <a:spLocks noGrp="1"/>
          </p:cNvSpPr>
          <p:nvPr>
            <p:ph type="title"/>
          </p:nvPr>
        </p:nvSpPr>
        <p:spPr/>
        <p:txBody>
          <a:bodyPr/>
          <a:lstStyle/>
          <a:p>
            <a:pPr algn="r" rtl="1"/>
            <a:r>
              <a:rPr lang="ar-JO" dirty="0">
                <a:latin typeface="Simplified Arabic" panose="02020603050405020304" pitchFamily="18" charset="-78"/>
                <a:cs typeface="Simplified Arabic" panose="02020603050405020304" pitchFamily="18" charset="-78"/>
              </a:rPr>
              <a:t>الخزنة</a:t>
            </a:r>
            <a:endParaRPr lang="en-US"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98F4EA29-0A02-02E8-68A0-6BD280848976}"/>
              </a:ext>
            </a:extLst>
          </p:cNvPr>
          <p:cNvSpPr>
            <a:spLocks noGrp="1"/>
          </p:cNvSpPr>
          <p:nvPr>
            <p:ph idx="1"/>
          </p:nvPr>
        </p:nvSpPr>
        <p:spPr>
          <a:xfrm>
            <a:off x="8582297" y="2168070"/>
            <a:ext cx="2917372" cy="2390867"/>
          </a:xfrm>
        </p:spPr>
        <p:txBody>
          <a:bodyPr>
            <a:normAutofit/>
          </a:bodyPr>
          <a:lstStyle/>
          <a:p>
            <a:pPr marL="0" indent="0" algn="r" rtl="1">
              <a:buNone/>
            </a:pPr>
            <a:br>
              <a:rPr lang="ar-JO" sz="1600" dirty="0">
                <a:latin typeface="Simplified Arabic" panose="02020603050405020304" pitchFamily="18" charset="-78"/>
                <a:cs typeface="Simplified Arabic" panose="02020603050405020304" pitchFamily="18" charset="-78"/>
              </a:rPr>
            </a:br>
            <a:r>
              <a:rPr lang="ar-JO" sz="1600" dirty="0">
                <a:latin typeface="Simplified Arabic" panose="02020603050405020304" pitchFamily="18" charset="-78"/>
                <a:cs typeface="Simplified Arabic" panose="02020603050405020304" pitchFamily="18" charset="-78"/>
              </a:rPr>
              <a:t>من أشهر مواقع السياحية هي الخزنة.</a:t>
            </a:r>
            <a:r>
              <a:rPr lang="ar-JO" sz="1600" b="0" i="0" dirty="0">
                <a:solidFill>
                  <a:srgbClr val="333333"/>
                </a:solidFill>
                <a:effectLst/>
                <a:latin typeface="Simplified Arabic" panose="02020603050405020304" pitchFamily="18" charset="-78"/>
                <a:cs typeface="Simplified Arabic" panose="02020603050405020304" pitchFamily="18" charset="-78"/>
              </a:rPr>
              <a:t> الملك أريتاس الرابع بنا الخزنة و لكن الغرض الرئيسي من بناء الخزنة في البترا غير مؤكد، إلا أن بعض علماء الآثار يعتقدون أنها كانت معبدًا للأنباط لوجود المذبح فيها، بينما يعتقد البعض الآخر أنها مكان لتخزين الوثائق السرية. و هي احد من عجائب الدنية السبعة.</a:t>
            </a:r>
            <a:br>
              <a:rPr lang="ar-JO" sz="1600" dirty="0">
                <a:latin typeface="Simplified Arabic" panose="02020603050405020304" pitchFamily="18" charset="-78"/>
                <a:cs typeface="Simplified Arabic" panose="02020603050405020304" pitchFamily="18" charset="-78"/>
              </a:rPr>
            </a:br>
            <a:endParaRPr lang="en-US" sz="1600" dirty="0">
              <a:latin typeface="Simplified Arabic" panose="02020603050405020304" pitchFamily="18" charset="-78"/>
              <a:cs typeface="Simplified Arabic" panose="02020603050405020304" pitchFamily="18" charset="-78"/>
            </a:endParaRPr>
          </a:p>
        </p:txBody>
      </p:sp>
      <p:pic>
        <p:nvPicPr>
          <p:cNvPr id="11" name="Picture 10" descr="A group of people standing in front of a rock formation with Petra in the background&#10;&#10;Description automatically generated with low confidence">
            <a:extLst>
              <a:ext uri="{FF2B5EF4-FFF2-40B4-BE49-F238E27FC236}">
                <a16:creationId xmlns:a16="http://schemas.microsoft.com/office/drawing/2014/main" id="{1AD27C27-BB7E-93C2-B0E4-B2B283B78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005" y="0"/>
            <a:ext cx="4543995" cy="6857999"/>
          </a:xfrm>
          <a:prstGeom prst="rect">
            <a:avLst/>
          </a:prstGeom>
        </p:spPr>
      </p:pic>
    </p:spTree>
    <p:extLst>
      <p:ext uri="{BB962C8B-B14F-4D97-AF65-F5344CB8AC3E}">
        <p14:creationId xmlns:p14="http://schemas.microsoft.com/office/powerpoint/2010/main" val="3332016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879F-FA87-1CB7-D1E3-130934948C98}"/>
              </a:ext>
            </a:extLst>
          </p:cNvPr>
          <p:cNvSpPr>
            <a:spLocks noGrp="1"/>
          </p:cNvSpPr>
          <p:nvPr>
            <p:ph type="title"/>
          </p:nvPr>
        </p:nvSpPr>
        <p:spPr/>
        <p:txBody>
          <a:bodyPr/>
          <a:lstStyle/>
          <a:p>
            <a:pPr algn="r" rtl="1"/>
            <a:r>
              <a:rPr lang="ar-JO" dirty="0">
                <a:latin typeface="Simplified Arabic" panose="02020603050405020304" pitchFamily="18" charset="-78"/>
                <a:cs typeface="Simplified Arabic" panose="02020603050405020304" pitchFamily="18" charset="-78"/>
              </a:rPr>
              <a:t>السياح</a:t>
            </a:r>
            <a:endParaRPr lang="en-US"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39AA0926-18AC-3B56-CD51-59A6B9730A86}"/>
              </a:ext>
            </a:extLst>
          </p:cNvPr>
          <p:cNvSpPr>
            <a:spLocks noGrp="1"/>
          </p:cNvSpPr>
          <p:nvPr>
            <p:ph idx="1"/>
          </p:nvPr>
        </p:nvSpPr>
        <p:spPr>
          <a:xfrm>
            <a:off x="6543040" y="2194560"/>
            <a:ext cx="4963160" cy="2387600"/>
          </a:xfrm>
        </p:spPr>
        <p:txBody>
          <a:bodyPr>
            <a:normAutofit/>
          </a:bodyPr>
          <a:lstStyle/>
          <a:p>
            <a:pPr marL="0" indent="0" algn="r" rtl="1">
              <a:buNone/>
            </a:pPr>
            <a:r>
              <a:rPr lang="ar-JO" sz="1600" i="0" dirty="0">
                <a:effectLst/>
                <a:latin typeface="Simplified Arabic" panose="02020603050405020304" pitchFamily="18" charset="-78"/>
                <a:cs typeface="Simplified Arabic" panose="02020603050405020304" pitchFamily="18" charset="-78"/>
              </a:rPr>
              <a:t> إن عدد زوار البترا للربع الأول من هذا العام هو الأعلى في تاريخ السياحة في البترا حيث دخل الموقع الأثري 324350 سائحا منهم 292350 سائحا أجنبيا وبزيادة مقدارها 35 بالمئة عن نفس المدة من عام 2019 حيث كان مجموع الزوار في الربع الأول من ذلك العام 239975 سائحا</a:t>
            </a:r>
            <a:endParaRPr lang="en-US" sz="1600" dirty="0">
              <a:latin typeface="Simplified Arabic" panose="02020603050405020304" pitchFamily="18" charset="-78"/>
              <a:cs typeface="Simplified Arabic" panose="02020603050405020304" pitchFamily="18" charset="-78"/>
            </a:endParaRPr>
          </a:p>
        </p:txBody>
      </p:sp>
      <p:pic>
        <p:nvPicPr>
          <p:cNvPr id="7" name="Picture 6" descr="A group of people walking through a canyon&#10;&#10;Description automatically generated with medium confidence">
            <a:extLst>
              <a:ext uri="{FF2B5EF4-FFF2-40B4-BE49-F238E27FC236}">
                <a16:creationId xmlns:a16="http://schemas.microsoft.com/office/drawing/2014/main" id="{0B92EB21-612C-C5DE-E93C-29C277B84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103" y="1460499"/>
            <a:ext cx="4296993" cy="5258987"/>
          </a:xfrm>
          <a:prstGeom prst="rect">
            <a:avLst/>
          </a:prstGeom>
        </p:spPr>
      </p:pic>
    </p:spTree>
    <p:extLst>
      <p:ext uri="{BB962C8B-B14F-4D97-AF65-F5344CB8AC3E}">
        <p14:creationId xmlns:p14="http://schemas.microsoft.com/office/powerpoint/2010/main" val="3439960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1E5F-265A-2F11-743F-397F309C0783}"/>
              </a:ext>
            </a:extLst>
          </p:cNvPr>
          <p:cNvSpPr>
            <a:spLocks noGrp="1"/>
          </p:cNvSpPr>
          <p:nvPr>
            <p:ph type="title"/>
          </p:nvPr>
        </p:nvSpPr>
        <p:spPr>
          <a:xfrm>
            <a:off x="2895600" y="1140154"/>
            <a:ext cx="8610600" cy="1293028"/>
          </a:xfrm>
        </p:spPr>
        <p:txBody>
          <a:bodyPr/>
          <a:lstStyle/>
          <a:p>
            <a:pPr algn="r" rtl="1"/>
            <a:r>
              <a:rPr lang="ar-JO" dirty="0">
                <a:latin typeface="Simplified Arabic" panose="02020603050405020304" pitchFamily="18" charset="-78"/>
                <a:cs typeface="Simplified Arabic" panose="02020603050405020304" pitchFamily="18" charset="-78"/>
              </a:rPr>
              <a:t>مسارات للمشي</a:t>
            </a:r>
            <a:endParaRPr lang="en-US"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6B6A7608-0954-74D3-06CE-ED0EE4651E14}"/>
              </a:ext>
            </a:extLst>
          </p:cNvPr>
          <p:cNvSpPr>
            <a:spLocks noGrp="1"/>
          </p:cNvSpPr>
          <p:nvPr>
            <p:ph idx="1"/>
          </p:nvPr>
        </p:nvSpPr>
        <p:spPr>
          <a:xfrm>
            <a:off x="7200900" y="2433182"/>
            <a:ext cx="4217483" cy="2893423"/>
          </a:xfrm>
        </p:spPr>
        <p:txBody>
          <a:bodyPr>
            <a:normAutofit/>
          </a:bodyPr>
          <a:lstStyle/>
          <a:p>
            <a:pPr marL="0" indent="0" algn="r" rtl="1">
              <a:buNone/>
            </a:pPr>
            <a:r>
              <a:rPr lang="ar-JO" sz="1600" dirty="0">
                <a:latin typeface="Simplified Arabic" panose="02020603050405020304" pitchFamily="18" charset="-78"/>
                <a:cs typeface="Simplified Arabic" panose="02020603050405020304" pitchFamily="18" charset="-78"/>
              </a:rPr>
              <a:t>يوجد العديد من المسارات الطويلة للمشي في البتراء وبعض الأشخاص يسيرون من البترا الى معان ويستطيعون التخييم، وأيضا يوجد مسار للمشي بجانب الخزنة</a:t>
            </a:r>
            <a:endParaRPr lang="en-US" sz="1600" dirty="0">
              <a:latin typeface="Simplified Arabic" panose="02020603050405020304" pitchFamily="18" charset="-78"/>
              <a:cs typeface="Simplified Arabic" panose="02020603050405020304" pitchFamily="18" charset="-78"/>
            </a:endParaRPr>
          </a:p>
        </p:txBody>
      </p:sp>
      <p:pic>
        <p:nvPicPr>
          <p:cNvPr id="5" name="Picture 4" descr="A group of people walking in a desert&#10;&#10;Description automatically generated with low confidence">
            <a:extLst>
              <a:ext uri="{FF2B5EF4-FFF2-40B4-BE49-F238E27FC236}">
                <a16:creationId xmlns:a16="http://schemas.microsoft.com/office/drawing/2014/main" id="{FDF59AC2-00F1-332E-1F3A-8905A813B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7068"/>
            <a:ext cx="6179507" cy="4634630"/>
          </a:xfrm>
          <a:prstGeom prst="rect">
            <a:avLst/>
          </a:prstGeom>
        </p:spPr>
      </p:pic>
    </p:spTree>
    <p:extLst>
      <p:ext uri="{BB962C8B-B14F-4D97-AF65-F5344CB8AC3E}">
        <p14:creationId xmlns:p14="http://schemas.microsoft.com/office/powerpoint/2010/main" val="2943187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421D-EAFE-5F2A-2E6C-A083E7390428}"/>
              </a:ext>
            </a:extLst>
          </p:cNvPr>
          <p:cNvSpPr>
            <a:spLocks noGrp="1"/>
          </p:cNvSpPr>
          <p:nvPr>
            <p:ph type="title"/>
          </p:nvPr>
        </p:nvSpPr>
        <p:spPr/>
        <p:txBody>
          <a:bodyPr/>
          <a:lstStyle/>
          <a:p>
            <a:r>
              <a:rPr lang="ar-JO" dirty="0">
                <a:latin typeface="Simplified Arabic" panose="02020603050405020304" pitchFamily="18" charset="-78"/>
                <a:cs typeface="Simplified Arabic" panose="02020603050405020304" pitchFamily="18" charset="-78"/>
              </a:rPr>
              <a:t>الفيديو</a:t>
            </a:r>
            <a:endParaRPr lang="en-US"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583CD2CA-F811-588B-2002-1933D02920A6}"/>
              </a:ext>
            </a:extLst>
          </p:cNvPr>
          <p:cNvSpPr>
            <a:spLocks noGrp="1"/>
          </p:cNvSpPr>
          <p:nvPr>
            <p:ph idx="1"/>
          </p:nvPr>
        </p:nvSpPr>
        <p:spPr/>
        <p:txBody>
          <a:bodyPr/>
          <a:lstStyle/>
          <a:p>
            <a:endParaRPr lang="ar-JO" dirty="0">
              <a:latin typeface="Simplified Arabic" panose="02020603050405020304" pitchFamily="18" charset="-78"/>
              <a:cs typeface="Simplified Arabic" panose="02020603050405020304" pitchFamily="18" charset="-78"/>
            </a:endParaRPr>
          </a:p>
          <a:p>
            <a:endParaRPr lang="ar-JO" dirty="0">
              <a:latin typeface="Simplified Arabic" panose="02020603050405020304" pitchFamily="18" charset="-78"/>
              <a:cs typeface="Simplified Arabic" panose="02020603050405020304" pitchFamily="18" charset="-78"/>
            </a:endParaRPr>
          </a:p>
          <a:p>
            <a:endParaRPr lang="ar-JO" dirty="0">
              <a:latin typeface="Simplified Arabic" panose="02020603050405020304" pitchFamily="18" charset="-78"/>
              <a:cs typeface="Simplified Arabic" panose="02020603050405020304" pitchFamily="18" charset="-78"/>
            </a:endParaRPr>
          </a:p>
          <a:p>
            <a:endParaRPr lang="ar-JO" dirty="0">
              <a:latin typeface="Simplified Arabic" panose="02020603050405020304" pitchFamily="18" charset="-78"/>
              <a:cs typeface="Simplified Arabic" panose="02020603050405020304" pitchFamily="18" charset="-78"/>
            </a:endParaRPr>
          </a:p>
          <a:p>
            <a:endParaRPr lang="ar-JO" dirty="0">
              <a:latin typeface="Simplified Arabic" panose="02020603050405020304" pitchFamily="18" charset="-78"/>
              <a:cs typeface="Simplified Arabic" panose="02020603050405020304" pitchFamily="18" charset="-78"/>
            </a:endParaRPr>
          </a:p>
          <a:p>
            <a:pPr marL="0" indent="0">
              <a:buNone/>
            </a:pPr>
            <a:endParaRPr lang="ar-JO" dirty="0">
              <a:latin typeface="Simplified Arabic" panose="02020603050405020304" pitchFamily="18" charset="-78"/>
              <a:cs typeface="Simplified Arabic" panose="02020603050405020304" pitchFamily="18" charset="-78"/>
              <a:hlinkClick r:id="rId2"/>
            </a:endParaRPr>
          </a:p>
          <a:p>
            <a:endParaRPr lang="en-US" dirty="0">
              <a:latin typeface="Simplified Arabic" panose="02020603050405020304" pitchFamily="18" charset="-78"/>
              <a:cs typeface="Simplified Arabic" panose="02020603050405020304" pitchFamily="18" charset="-78"/>
            </a:endParaRPr>
          </a:p>
        </p:txBody>
      </p:sp>
      <p:sp>
        <p:nvSpPr>
          <p:cNvPr id="5" name="Action Button: Video 4">
            <a:hlinkClick r:id="rId2" highlightClick="1"/>
            <a:extLst>
              <a:ext uri="{FF2B5EF4-FFF2-40B4-BE49-F238E27FC236}">
                <a16:creationId xmlns:a16="http://schemas.microsoft.com/office/drawing/2014/main" id="{2E61BD3B-D8B7-66F9-B68E-80B5C18C9928}"/>
              </a:ext>
            </a:extLst>
          </p:cNvPr>
          <p:cNvSpPr/>
          <p:nvPr/>
        </p:nvSpPr>
        <p:spPr>
          <a:xfrm>
            <a:off x="4480560" y="2877820"/>
            <a:ext cx="1615440" cy="110236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375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BC62-50CF-D15A-614D-32BE31F97C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A336F1-E632-24C6-DDBC-00C9E53F3291}"/>
              </a:ext>
            </a:extLst>
          </p:cNvPr>
          <p:cNvSpPr>
            <a:spLocks noGrp="1"/>
          </p:cNvSpPr>
          <p:nvPr>
            <p:ph idx="1"/>
          </p:nvPr>
        </p:nvSpPr>
        <p:spPr/>
        <p:txBody>
          <a:bodyPr/>
          <a:lstStyle/>
          <a:p>
            <a:r>
              <a:rPr lang="en-US" dirty="0">
                <a:latin typeface="Simplified Arabic" panose="02020603050405020304" pitchFamily="18" charset="-78"/>
                <a:cs typeface="Simplified Arabic" panose="02020603050405020304" pitchFamily="18" charset="-78"/>
                <a:hlinkClick r:id="rId2"/>
              </a:rPr>
              <a:t>https://drive.google.com/file/d/1PoqO6wKKGMQiX1cd5p-8gPLzp4AHSrIi/view?usp=share_link</a:t>
            </a:r>
            <a:endParaRPr lang="ar-JO" dirty="0">
              <a:latin typeface="Simplified Arabic" panose="02020603050405020304" pitchFamily="18" charset="-78"/>
              <a:cs typeface="Simplified Arabic" panose="02020603050405020304" pitchFamily="18" charset="-78"/>
            </a:endParaRPr>
          </a:p>
          <a:p>
            <a:endParaRPr lang="en-US" dirty="0"/>
          </a:p>
        </p:txBody>
      </p:sp>
    </p:spTree>
    <p:extLst>
      <p:ext uri="{BB962C8B-B14F-4D97-AF65-F5344CB8AC3E}">
        <p14:creationId xmlns:p14="http://schemas.microsoft.com/office/powerpoint/2010/main" val="2790318091"/>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167</TotalTime>
  <Words>227</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Roboto</vt:lpstr>
      <vt:lpstr>Simplified Arabic</vt:lpstr>
      <vt:lpstr>Vapor Trail</vt:lpstr>
      <vt:lpstr>البتراء</vt:lpstr>
      <vt:lpstr>البتراء</vt:lpstr>
      <vt:lpstr>الخزنة</vt:lpstr>
      <vt:lpstr>السياح</vt:lpstr>
      <vt:lpstr>مسارات للمشي</vt:lpstr>
      <vt:lpstr>الفيديو</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البتراء</dc:title>
  <dc:creator>Thamer Abu Baker</dc:creator>
  <cp:lastModifiedBy>Lama AbuBaker</cp:lastModifiedBy>
  <cp:revision>7</cp:revision>
  <dcterms:created xsi:type="dcterms:W3CDTF">2023-05-25T08:43:55Z</dcterms:created>
  <dcterms:modified xsi:type="dcterms:W3CDTF">2023-05-30T15:37:08Z</dcterms:modified>
</cp:coreProperties>
</file>