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2" r:id="rId2"/>
    <p:sldId id="256" r:id="rId3"/>
    <p:sldId id="257" r:id="rId4"/>
    <p:sldId id="259" r:id="rId5"/>
    <p:sldId id="261" r:id="rId6"/>
    <p:sldId id="260" r:id="rId7"/>
    <p:sldId id="263"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5" d="100"/>
          <a:sy n="75" d="100"/>
        </p:scale>
        <p:origin x="540" y="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5/22/2023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5/22/2023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5/22/2023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5/22/2023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5/22/2023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5/22/2023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5/22/2023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6B51-3675-4025-AF44-F44EA6EF3AD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17B20AD-EB47-4A17-B115-6DF37EF5F5C2}"/>
              </a:ext>
            </a:extLst>
          </p:cNvPr>
          <p:cNvSpPr>
            <a:spLocks noGrp="1"/>
          </p:cNvSpPr>
          <p:nvPr>
            <p:ph type="subTitle" idx="1"/>
          </p:nvPr>
        </p:nvSpPr>
        <p:spPr/>
        <p:txBody>
          <a:bodyPr/>
          <a:lstStyle/>
          <a:p>
            <a:endParaRPr lang="en-US"/>
          </a:p>
        </p:txBody>
      </p:sp>
      <p:sp>
        <p:nvSpPr>
          <p:cNvPr id="4" name="Rectangle 3">
            <a:extLst>
              <a:ext uri="{FF2B5EF4-FFF2-40B4-BE49-F238E27FC236}">
                <a16:creationId xmlns:a16="http://schemas.microsoft.com/office/drawing/2014/main" id="{064AB46F-AA2E-47D2-B094-7D8440D3A625}"/>
              </a:ext>
            </a:extLst>
          </p:cNvPr>
          <p:cNvSpPr/>
          <p:nvPr/>
        </p:nvSpPr>
        <p:spPr>
          <a:xfrm>
            <a:off x="0" y="0"/>
            <a:ext cx="12827000" cy="751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871017"/>
      </p:ext>
    </p:extLst>
  </p:cSld>
  <p:clrMapOvr>
    <a:masterClrMapping/>
  </p:clrMapOvr>
  <p:transition spd="slow" advClick="0" advTm="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7E3F1-CC2E-48E2-ADAC-A3FF926A8728}"/>
              </a:ext>
            </a:extLst>
          </p:cNvPr>
          <p:cNvSpPr>
            <a:spLocks noGrp="1"/>
          </p:cNvSpPr>
          <p:nvPr>
            <p:ph type="ctrTitle"/>
          </p:nvPr>
        </p:nvSpPr>
        <p:spPr/>
        <p:txBody>
          <a:bodyPr>
            <a:noAutofit/>
          </a:bodyPr>
          <a:lstStyle/>
          <a:p>
            <a:pPr algn="ctr"/>
            <a:r>
              <a:rPr lang="ar-JO" sz="16600" dirty="0">
                <a:latin typeface="Simplified Arabic" panose="02020603050405020304" pitchFamily="18" charset="-78"/>
                <a:cs typeface="Simplified Arabic" panose="02020603050405020304" pitchFamily="18" charset="-78"/>
              </a:rPr>
              <a:t>وادي رم</a:t>
            </a:r>
            <a:endParaRPr lang="en-US" sz="16600" dirty="0">
              <a:latin typeface="Simplified Arabic" panose="02020603050405020304" pitchFamily="18" charset="-78"/>
              <a:cs typeface="Simplified Arabic" panose="02020603050405020304" pitchFamily="18" charset="-78"/>
            </a:endParaRPr>
          </a:p>
        </p:txBody>
      </p:sp>
      <p:sp>
        <p:nvSpPr>
          <p:cNvPr id="3" name="Subtitle 2">
            <a:extLst>
              <a:ext uri="{FF2B5EF4-FFF2-40B4-BE49-F238E27FC236}">
                <a16:creationId xmlns:a16="http://schemas.microsoft.com/office/drawing/2014/main" id="{799FEA19-BDB8-4924-9522-E07CD84FBCE9}"/>
              </a:ext>
            </a:extLst>
          </p:cNvPr>
          <p:cNvSpPr>
            <a:spLocks noGrp="1"/>
          </p:cNvSpPr>
          <p:nvPr>
            <p:ph type="subTitle" idx="1"/>
          </p:nvPr>
        </p:nvSpPr>
        <p:spPr/>
        <p:txBody>
          <a:bodyPr>
            <a:noAutofit/>
          </a:bodyPr>
          <a:lstStyle/>
          <a:p>
            <a:pPr algn="ctr"/>
            <a:r>
              <a:rPr lang="ar-JO" sz="8000" dirty="0"/>
              <a:t>كرم شنودي</a:t>
            </a:r>
            <a:endParaRPr lang="en-US" sz="8000" dirty="0"/>
          </a:p>
        </p:txBody>
      </p:sp>
      <p:pic>
        <p:nvPicPr>
          <p:cNvPr id="4098" name="Picture 2" descr="7 Reasons To Visit Spectacular Wadi Rum | TravelAwaits">
            <a:extLst>
              <a:ext uri="{FF2B5EF4-FFF2-40B4-BE49-F238E27FC236}">
                <a16:creationId xmlns:a16="http://schemas.microsoft.com/office/drawing/2014/main" id="{2F199389-9662-47EA-BFA7-DAE5157C8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164439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الجسور الصَّخْرِيّة بداخل المَحْمِيَّة - Aqaba">
            <a:extLst>
              <a:ext uri="{FF2B5EF4-FFF2-40B4-BE49-F238E27FC236}">
                <a16:creationId xmlns:a16="http://schemas.microsoft.com/office/drawing/2014/main" id="{433F543B-37EF-42CB-858B-171E57B2A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5513" y="349250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OUR TOURS - WadiRumRocks.com">
            <a:extLst>
              <a:ext uri="{FF2B5EF4-FFF2-40B4-BE49-F238E27FC236}">
                <a16:creationId xmlns:a16="http://schemas.microsoft.com/office/drawing/2014/main" id="{A73DDBF5-1992-4897-B650-34CC9D580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8287" y="593724"/>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9008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Click="0" advTm="3000">
        <p15:prstTrans prst="curtains"/>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2000"/>
                                        <p:tgtEl>
                                          <p:spTgt spid="4098"/>
                                        </p:tgtEl>
                                      </p:cBhvr>
                                    </p:animEffect>
                                  </p:childTnLst>
                                </p:cTn>
                              </p:par>
                              <p:par>
                                <p:cTn id="11" presetID="6" presetClass="entr" presetSubtype="16" fill="hold" nodeType="with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circle(in)">
                                      <p:cBhvr>
                                        <p:cTn id="13" dur="2000"/>
                                        <p:tgtEl>
                                          <p:spTgt spid="4102"/>
                                        </p:tgtEl>
                                      </p:cBhvr>
                                    </p:animEffect>
                                  </p:childTnLst>
                                </p:cTn>
                              </p:par>
                              <p:par>
                                <p:cTn id="14" presetID="6" presetClass="entr" presetSubtype="16"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circle(in)">
                                      <p:cBhvr>
                                        <p:cTn id="16" dur="2000"/>
                                        <p:tgtEl>
                                          <p:spTgt spid="410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ircle(in)">
                                      <p:cBhvr>
                                        <p:cTn id="1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18B8A-2913-4266-9B21-97EC3531D9A0}"/>
              </a:ext>
            </a:extLst>
          </p:cNvPr>
          <p:cNvSpPr>
            <a:spLocks noGrp="1"/>
          </p:cNvSpPr>
          <p:nvPr>
            <p:ph type="title"/>
          </p:nvPr>
        </p:nvSpPr>
        <p:spPr>
          <a:xfrm>
            <a:off x="5001260" y="123282"/>
            <a:ext cx="6873240" cy="1219200"/>
          </a:xfrm>
        </p:spPr>
        <p:txBody>
          <a:bodyPr>
            <a:normAutofit/>
          </a:bodyPr>
          <a:lstStyle/>
          <a:p>
            <a:pPr algn="ctr"/>
            <a:r>
              <a:rPr lang="ar-JO" sz="6000" dirty="0">
                <a:latin typeface="Simplified Arabic" panose="02020603050405020304" pitchFamily="18" charset="-78"/>
                <a:cs typeface="Simplified Arabic" panose="02020603050405020304" pitchFamily="18" charset="-78"/>
              </a:rPr>
              <a:t>وادي رم</a:t>
            </a:r>
            <a:endParaRPr lang="en-US" sz="6000" dirty="0">
              <a:latin typeface="Simplified Arabic" panose="02020603050405020304" pitchFamily="18" charset="-78"/>
              <a:cs typeface="Simplified Arabic" panose="02020603050405020304" pitchFamily="18" charset="-78"/>
            </a:endParaRPr>
          </a:p>
        </p:txBody>
      </p:sp>
      <p:sp>
        <p:nvSpPr>
          <p:cNvPr id="4" name="Text Placeholder 3">
            <a:extLst>
              <a:ext uri="{FF2B5EF4-FFF2-40B4-BE49-F238E27FC236}">
                <a16:creationId xmlns:a16="http://schemas.microsoft.com/office/drawing/2014/main" id="{9B84A7AD-71C6-4A94-B9FB-2A23E3F952C3}"/>
              </a:ext>
            </a:extLst>
          </p:cNvPr>
          <p:cNvSpPr>
            <a:spLocks noGrp="1"/>
          </p:cNvSpPr>
          <p:nvPr>
            <p:ph type="body" sz="half" idx="2"/>
          </p:nvPr>
        </p:nvSpPr>
        <p:spPr>
          <a:xfrm>
            <a:off x="4762500" y="1689099"/>
            <a:ext cx="7200900" cy="3094485"/>
          </a:xfrm>
        </p:spPr>
        <p:txBody>
          <a:bodyPr/>
          <a:lstStyle/>
          <a:p>
            <a:pPr algn="r"/>
            <a:r>
              <a:rPr lang="ar-JO" dirty="0">
                <a:latin typeface="Simplified Arabic" panose="02020603050405020304" pitchFamily="18" charset="-78"/>
                <a:cs typeface="Simplified Arabic" panose="02020603050405020304" pitchFamily="18" charset="-78"/>
              </a:rPr>
              <a:t>وادي رم هي منطقة صحراوية جغرافية تقع في جنوب الأردن. يُعرف أيضًا بـ "وادي القمر" نظرًا لجماله الطبيعي الفريد والمشابه للمناظر الفضائية. يتميز وادي رم بتضاريسه الصخرية الرائعة والقوس الشهير الذي يُعرف بـ "الجسر الطبيعي". إنه موطن للعديد من الجبال والوديان والكثبان الرملية، وتعتبره اليونسكو منطقة تراث عالمي، كما أنها وجهة شهيرة للسياحة والمغامرات في الأردن.</a:t>
            </a:r>
            <a:endParaRPr lang="en-US" dirty="0">
              <a:latin typeface="Simplified Arabic" panose="02020603050405020304" pitchFamily="18" charset="-78"/>
              <a:cs typeface="Simplified Arabic" panose="02020603050405020304" pitchFamily="18" charset="-78"/>
            </a:endParaRPr>
          </a:p>
        </p:txBody>
      </p:sp>
      <p:pic>
        <p:nvPicPr>
          <p:cNvPr id="3074" name="Picture 2" descr="The 6 Most Luxurious Spots for Glamping in Wadi Rum">
            <a:extLst>
              <a:ext uri="{FF2B5EF4-FFF2-40B4-BE49-F238E27FC236}">
                <a16:creationId xmlns:a16="http://schemas.microsoft.com/office/drawing/2014/main" id="{AACA9F97-1796-4A64-98D5-9CB12D1C8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870" y="3601534"/>
            <a:ext cx="5955030" cy="28167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adi rum hikers">
            <a:extLst>
              <a:ext uri="{FF2B5EF4-FFF2-40B4-BE49-F238E27FC236}">
                <a16:creationId xmlns:a16="http://schemas.microsoft.com/office/drawing/2014/main" id="{D1063629-5448-435C-8C46-65B711FC34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3236341"/>
            <a:ext cx="4578350" cy="25499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ips &amp; Tours to Wadi Rum | On The Go Tours">
            <a:extLst>
              <a:ext uri="{FF2B5EF4-FFF2-40B4-BE49-F238E27FC236}">
                <a16:creationId xmlns:a16="http://schemas.microsoft.com/office/drawing/2014/main" id="{E6DC0812-1FEF-44E6-9D39-6CAFB0F70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202" y="558490"/>
            <a:ext cx="4515433" cy="281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332949"/>
      </p:ext>
    </p:extLst>
  </p:cSld>
  <p:clrMapOvr>
    <a:masterClrMapping/>
  </p:clrMapOvr>
  <mc:AlternateContent xmlns:mc="http://schemas.openxmlformats.org/markup-compatibility/2006">
    <mc:Choice xmlns:p14="http://schemas.microsoft.com/office/powerpoint/2010/main" Requires="p14">
      <p:transition spd="slow" p14:dur="3000">
        <p14:shred pattern="rectangle" dir="out"/>
        <p:sndAc>
          <p:stSnd>
            <p:snd r:embed="rId2" name="drumroll.wav"/>
          </p:stSnd>
        </p:sndAc>
      </p:transition>
    </mc:Choice>
    <mc:Fallback>
      <p:transition spd="slow">
        <p:fade/>
        <p:sndAc>
          <p:stSnd>
            <p:snd r:embed="rId2"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2000"/>
                                        <p:tgtEl>
                                          <p:spTgt spid="3078"/>
                                        </p:tgtEl>
                                      </p:cBhvr>
                                    </p:animEffect>
                                    <p:anim calcmode="lin" valueType="num">
                                      <p:cBhvr>
                                        <p:cTn id="8" dur="2000" fill="hold"/>
                                        <p:tgtEl>
                                          <p:spTgt spid="3078"/>
                                        </p:tgtEl>
                                        <p:attrNameLst>
                                          <p:attrName>ppt_w</p:attrName>
                                        </p:attrNameLst>
                                      </p:cBhvr>
                                      <p:tavLst>
                                        <p:tav tm="0" fmla="#ppt_w*sin(2.5*pi*$)">
                                          <p:val>
                                            <p:fltVal val="0"/>
                                          </p:val>
                                        </p:tav>
                                        <p:tav tm="100000">
                                          <p:val>
                                            <p:fltVal val="1"/>
                                          </p:val>
                                        </p:tav>
                                      </p:tavLst>
                                    </p:anim>
                                    <p:anim calcmode="lin" valueType="num">
                                      <p:cBhvr>
                                        <p:cTn id="9" dur="2000" fill="hold"/>
                                        <p:tgtEl>
                                          <p:spTgt spid="3078"/>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2000"/>
                                        <p:tgtEl>
                                          <p:spTgt spid="4">
                                            <p:txEl>
                                              <p:pRg st="0" end="0"/>
                                            </p:txEl>
                                          </p:spTgt>
                                        </p:tgtEl>
                                      </p:cBhvr>
                                    </p:animEffect>
                                    <p:anim calcmode="lin" valueType="num">
                                      <p:cBhvr>
                                        <p:cTn id="1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4">
                                            <p:txEl>
                                              <p:pRg st="0" end="0"/>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fade">
                                      <p:cBhvr>
                                        <p:cTn id="22" dur="2000"/>
                                        <p:tgtEl>
                                          <p:spTgt spid="3076"/>
                                        </p:tgtEl>
                                      </p:cBhvr>
                                    </p:animEffect>
                                    <p:anim calcmode="lin" valueType="num">
                                      <p:cBhvr>
                                        <p:cTn id="23" dur="2000" fill="hold"/>
                                        <p:tgtEl>
                                          <p:spTgt spid="3076"/>
                                        </p:tgtEl>
                                        <p:attrNameLst>
                                          <p:attrName>ppt_w</p:attrName>
                                        </p:attrNameLst>
                                      </p:cBhvr>
                                      <p:tavLst>
                                        <p:tav tm="0" fmla="#ppt_w*sin(2.5*pi*$)">
                                          <p:val>
                                            <p:fltVal val="0"/>
                                          </p:val>
                                        </p:tav>
                                        <p:tav tm="100000">
                                          <p:val>
                                            <p:fltVal val="1"/>
                                          </p:val>
                                        </p:tav>
                                      </p:tavLst>
                                    </p:anim>
                                    <p:anim calcmode="lin" valueType="num">
                                      <p:cBhvr>
                                        <p:cTn id="24" dur="2000" fill="hold"/>
                                        <p:tgtEl>
                                          <p:spTgt spid="3076"/>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2000"/>
                                        <p:tgtEl>
                                          <p:spTgt spid="3074"/>
                                        </p:tgtEl>
                                      </p:cBhvr>
                                    </p:animEffect>
                                    <p:anim calcmode="lin" valueType="num">
                                      <p:cBhvr>
                                        <p:cTn id="28" dur="2000" fill="hold"/>
                                        <p:tgtEl>
                                          <p:spTgt spid="3074"/>
                                        </p:tgtEl>
                                        <p:attrNameLst>
                                          <p:attrName>ppt_w</p:attrName>
                                        </p:attrNameLst>
                                      </p:cBhvr>
                                      <p:tavLst>
                                        <p:tav tm="0" fmla="#ppt_w*sin(2.5*pi*$)">
                                          <p:val>
                                            <p:fltVal val="0"/>
                                          </p:val>
                                        </p:tav>
                                        <p:tav tm="100000">
                                          <p:val>
                                            <p:fltVal val="1"/>
                                          </p:val>
                                        </p:tav>
                                      </p:tavLst>
                                    </p:anim>
                                    <p:anim calcmode="lin" valueType="num">
                                      <p:cBhvr>
                                        <p:cTn id="29"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8C2BF-3CFE-4BE7-97C0-3930C89EA377}"/>
              </a:ext>
            </a:extLst>
          </p:cNvPr>
          <p:cNvSpPr>
            <a:spLocks noGrp="1"/>
          </p:cNvSpPr>
          <p:nvPr>
            <p:ph type="title"/>
          </p:nvPr>
        </p:nvSpPr>
        <p:spPr>
          <a:xfrm>
            <a:off x="1917700" y="639315"/>
            <a:ext cx="6873240" cy="952500"/>
          </a:xfrm>
        </p:spPr>
        <p:txBody>
          <a:bodyPr/>
          <a:lstStyle/>
          <a:p>
            <a:pPr algn="r"/>
            <a:r>
              <a:rPr lang="ar-JO" dirty="0"/>
              <a:t>جغرافية وادي رم</a:t>
            </a:r>
            <a:endParaRPr lang="en-US" dirty="0"/>
          </a:p>
        </p:txBody>
      </p:sp>
      <p:pic>
        <p:nvPicPr>
          <p:cNvPr id="9" name="Picture Placeholder 8">
            <a:extLst>
              <a:ext uri="{FF2B5EF4-FFF2-40B4-BE49-F238E27FC236}">
                <a16:creationId xmlns:a16="http://schemas.microsoft.com/office/drawing/2014/main" id="{AEAEB180-7149-4E0C-B9F6-1FECF447BDF1}"/>
              </a:ext>
            </a:extLst>
          </p:cNvPr>
          <p:cNvPicPr>
            <a:picLocks noGrp="1" noChangeAspect="1"/>
          </p:cNvPicPr>
          <p:nvPr>
            <p:ph type="pic" idx="1"/>
          </p:nvPr>
        </p:nvPicPr>
        <p:blipFill>
          <a:blip r:embed="rId2"/>
          <a:srcRect l="8399" r="8399"/>
          <a:stretch>
            <a:fillRect/>
          </a:stretch>
        </p:blipFill>
        <p:spPr>
          <a:xfrm>
            <a:off x="8928100" y="751241"/>
            <a:ext cx="2578100" cy="3867150"/>
          </a:xfrm>
        </p:spPr>
      </p:pic>
      <p:sp>
        <p:nvSpPr>
          <p:cNvPr id="4" name="Text Placeholder 3">
            <a:extLst>
              <a:ext uri="{FF2B5EF4-FFF2-40B4-BE49-F238E27FC236}">
                <a16:creationId xmlns:a16="http://schemas.microsoft.com/office/drawing/2014/main" id="{F72F55B7-33AF-465F-9958-8563EBFFDED6}"/>
              </a:ext>
            </a:extLst>
          </p:cNvPr>
          <p:cNvSpPr>
            <a:spLocks noGrp="1"/>
          </p:cNvSpPr>
          <p:nvPr>
            <p:ph type="body" sz="half" idx="2"/>
          </p:nvPr>
        </p:nvSpPr>
        <p:spPr>
          <a:xfrm>
            <a:off x="4209098" y="1591814"/>
            <a:ext cx="4581842" cy="4933949"/>
          </a:xfrm>
        </p:spPr>
        <p:txBody>
          <a:bodyPr/>
          <a:lstStyle/>
          <a:p>
            <a:pPr algn="just" rtl="1"/>
            <a:endParaRPr lang="en-US" dirty="0">
              <a:latin typeface="Simplified Arabic" panose="02020603050405020304" pitchFamily="18" charset="-78"/>
              <a:cs typeface="Simplified Arabic" panose="02020603050405020304" pitchFamily="18" charset="-78"/>
            </a:endParaRPr>
          </a:p>
          <a:p>
            <a:pPr algn="just" rtl="1"/>
            <a:r>
              <a:rPr lang="ar-JO" dirty="0">
                <a:latin typeface="Simplified Arabic" panose="02020603050405020304" pitchFamily="18" charset="-78"/>
                <a:cs typeface="Simplified Arabic" panose="02020603050405020304" pitchFamily="18" charset="-78"/>
              </a:rPr>
              <a:t>جغرافية وادي رم تتميز بمناظرها الصحراوية الخلابة وتضاريسها الفريدة. يقع وادي رم في جنوب الأردن ويمتد على مساحة تقدر بحوالي 720 كيلومتر مربع. يحده من الشمال والشمال الشرقي سلسلة جبال الأطلس الصغيرة، في حين تحيط به من الشرق والجنوب الشرقي الحدود الأردنية السعودية.</a:t>
            </a:r>
          </a:p>
          <a:p>
            <a:pPr algn="just" rtl="1"/>
            <a:endParaRPr lang="ar-JO" dirty="0">
              <a:latin typeface="Simplified Arabic" panose="02020603050405020304" pitchFamily="18" charset="-78"/>
              <a:cs typeface="Simplified Arabic" panose="02020603050405020304" pitchFamily="18" charset="-78"/>
            </a:endParaRPr>
          </a:p>
          <a:p>
            <a:pPr algn="just" rtl="1"/>
            <a:r>
              <a:rPr lang="ar-JO" dirty="0">
                <a:latin typeface="Simplified Arabic" panose="02020603050405020304" pitchFamily="18" charset="-78"/>
                <a:cs typeface="Simplified Arabic" panose="02020603050405020304" pitchFamily="18" charset="-78"/>
              </a:rPr>
              <a:t>تتكون تضاريس وادي رم بشكل رئيسي من صخور رملية حمراء اللون، وهو ما يعطي المنطقة مظهرًا جماليًا استثنائيًا. يمتد الوادي بشكل طويل وضيق، ويتخلله العديد من الأودية والوديان العميقة والجبال الصخرية المهيبة.</a:t>
            </a:r>
            <a:endParaRPr lang="en-US" dirty="0">
              <a:latin typeface="Simplified Arabic" panose="02020603050405020304" pitchFamily="18" charset="-78"/>
              <a:cs typeface="Simplified Arabic" panose="02020603050405020304" pitchFamily="18" charset="-78"/>
            </a:endParaRPr>
          </a:p>
        </p:txBody>
      </p:sp>
      <p:pic>
        <p:nvPicPr>
          <p:cNvPr id="1027" name="Picture 3" descr="https://lh3.googleusercontent.com/vMa_uqgACGLPiht0Sw5VhVVf_aA13bIT7DE_WC1DBLB0-Cx7SsOw0I5cZceXusvtZz4ASsIF_Aqlc9ZtoFta9iOxlotOSutv1kPeFLfL9I6nIDMesWrs_wnBWb8dt9-KpCiBwreh3XlmyuxZLyxDdiUVlNfxSSuzTa-cuMEU7g-hg9nGBDUqhJdDXgJsnzI9xlofyVQPutoB_RqtaBrlrnl8_CWgdz4SSitEilaipI_YTfmxtcHNF2WrlkF3YrxvoKUkWfxDHDxqzWt5xQhJgZVrsS4RUJLEl-gICYZA9EVioRQ3Lb9IPHhhq9W1NYhp-juWJpyA5vNFoQGCgaXCkCD8iFc29nGvQkjHmW5kOO2hyn6MTO4Pm3GGoRgTCqIVRa2bIovgkE8k02oSXFgrpCmtXRY23eh0Za8SVFABU4607co0AkMPpbLNTEpTj1RjIpDu5q3b-30zjfO-MlGG6ZEA0CO7yEk2DUfGGO-c21Ch7nXOyfshcL1LY9K5FuUmisSthwQ4d4Ve1s4sr5Ds2BXZAoOOQUCFZOA_IKOFGFMMoPjZT-MEkHpLWJtiDSWn7Xqe0DHfACzI9qtmDu8ycz_njZvzxjIjHkmvchC30NJZOBIS4sfSlnFWEkhmZuIXM3ZaVtmThZcQaYpHBCXhJO8RASNqF1qtfgHubdsW_sApVWKR8QOYgJHmXEIvo59_iAuwya8RXcgmxTFjezxfS1m395MpDqJw_1bWMa8arPY6tNPh9B1VNWuetLF4HxHGtiR1MLqq8SL1Hg3Qd9hv2OY9aOcbHwR2lsn5TCDK6ssLuW5NDok4hpEEPKh62uZzjH35RO6_csBDGAr9_Bh38QHz4nbtbqWqjMYiB14Og50xeUjay4UCndWAaFndBYUBettppsF2wO7lZ9QuRiJGHNfcJOPP9avEIpKwTU2jS4c80T3wJA=w426-h568-s-no?authuser=0">
            <a:extLst>
              <a:ext uri="{FF2B5EF4-FFF2-40B4-BE49-F238E27FC236}">
                <a16:creationId xmlns:a16="http://schemas.microsoft.com/office/drawing/2014/main" id="{9A81C28F-FB2F-4247-879A-9BE6965F6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591815"/>
            <a:ext cx="3700463"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028885"/>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3EFA4-9DD2-4F3D-AE1E-E92D9FD842C0}"/>
              </a:ext>
            </a:extLst>
          </p:cNvPr>
          <p:cNvSpPr>
            <a:spLocks noGrp="1"/>
          </p:cNvSpPr>
          <p:nvPr>
            <p:ph type="title"/>
          </p:nvPr>
        </p:nvSpPr>
        <p:spPr>
          <a:xfrm>
            <a:off x="7559040" y="258314"/>
            <a:ext cx="4066540" cy="762001"/>
          </a:xfrm>
        </p:spPr>
        <p:txBody>
          <a:bodyPr/>
          <a:lstStyle/>
          <a:p>
            <a:pPr algn="r" rtl="1"/>
            <a:r>
              <a:rPr lang="ar-JO" dirty="0"/>
              <a:t>أهمية وادي رم الاقتصادية</a:t>
            </a:r>
            <a:endParaRPr lang="en-US" dirty="0"/>
          </a:p>
        </p:txBody>
      </p:sp>
      <p:sp>
        <p:nvSpPr>
          <p:cNvPr id="4" name="Text Placeholder 3">
            <a:extLst>
              <a:ext uri="{FF2B5EF4-FFF2-40B4-BE49-F238E27FC236}">
                <a16:creationId xmlns:a16="http://schemas.microsoft.com/office/drawing/2014/main" id="{2A1DBD7A-FCF2-4C76-A04E-80EE2A467444}"/>
              </a:ext>
            </a:extLst>
          </p:cNvPr>
          <p:cNvSpPr>
            <a:spLocks noGrp="1"/>
          </p:cNvSpPr>
          <p:nvPr>
            <p:ph type="body" sz="half" idx="2"/>
          </p:nvPr>
        </p:nvSpPr>
        <p:spPr>
          <a:xfrm>
            <a:off x="6286500" y="1020314"/>
            <a:ext cx="5527040" cy="5405885"/>
          </a:xfrm>
        </p:spPr>
        <p:txBody>
          <a:bodyPr>
            <a:normAutofit/>
          </a:bodyPr>
          <a:lstStyle/>
          <a:p>
            <a:pPr algn="r" rtl="1"/>
            <a:endParaRPr lang="en-US" dirty="0">
              <a:latin typeface="Simplified Arabic" panose="02020603050405020304" pitchFamily="18" charset="-78"/>
              <a:cs typeface="Simplified Arabic" panose="02020603050405020304" pitchFamily="18" charset="-78"/>
            </a:endParaRPr>
          </a:p>
          <a:p>
            <a:pPr algn="r" rtl="1"/>
            <a:r>
              <a:rPr lang="ar-JO" dirty="0">
                <a:latin typeface="Simplified Arabic" panose="02020603050405020304" pitchFamily="18" charset="-78"/>
                <a:cs typeface="Simplified Arabic" panose="02020603050405020304" pitchFamily="18" charset="-78"/>
              </a:rPr>
              <a:t>تتمتع وادي رم بأهمية اقتصادية كبيرة بالنسبة للأردن. إليك بعض الجوانب الاقتصادية المهمة لوادي رم:</a:t>
            </a:r>
          </a:p>
          <a:p>
            <a:pPr algn="r" rtl="1"/>
            <a:endParaRPr lang="ar-JO" dirty="0">
              <a:latin typeface="Simplified Arabic" panose="02020603050405020304" pitchFamily="18" charset="-78"/>
              <a:cs typeface="Simplified Arabic" panose="02020603050405020304" pitchFamily="18" charset="-78"/>
            </a:endParaRPr>
          </a:p>
          <a:p>
            <a:pPr algn="r" rtl="1"/>
            <a:r>
              <a:rPr lang="ar-JO" dirty="0">
                <a:latin typeface="Simplified Arabic" panose="02020603050405020304" pitchFamily="18" charset="-78"/>
                <a:cs typeface="Simplified Arabic" panose="02020603050405020304" pitchFamily="18" charset="-78"/>
              </a:rPr>
              <a:t>السياحة: يُعتبر وادي رم وجهة سياحية شهيرة ومحبوبة في الأردن. يقصده السياح من مختلف أنحاء العالم للاستمتاع بجمال الصحراء والتضاريس الصخرية الفريدة. توفر السياحة في وادي رم فرص عمل للسكان المحليين، سواء كدليل سياحي أو في مجال الضيافة والفنادق والمطاعم.</a:t>
            </a:r>
          </a:p>
          <a:p>
            <a:pPr algn="r" rtl="1"/>
            <a:endParaRPr lang="ar-JO" dirty="0">
              <a:latin typeface="Simplified Arabic" panose="02020603050405020304" pitchFamily="18" charset="-78"/>
              <a:cs typeface="Simplified Arabic" panose="02020603050405020304" pitchFamily="18" charset="-78"/>
            </a:endParaRPr>
          </a:p>
          <a:p>
            <a:pPr algn="r" rtl="1"/>
            <a:r>
              <a:rPr lang="ar-JO" dirty="0">
                <a:latin typeface="Simplified Arabic" panose="02020603050405020304" pitchFamily="18" charset="-78"/>
                <a:cs typeface="Simplified Arabic" panose="02020603050405020304" pitchFamily="18" charset="-78"/>
              </a:rPr>
              <a:t>الرحلات الاستكشافية والمغامرات: يعتبر وادي رم مكانًا مثاليًا لممارسة الأنشطة المغامرة مثل ركوب الجمال ورحلات الجيب وركوب الدراجات الجبلية والتسلق الصخري. يوفر هذا النوع من السياحة فرصًا لتطوير الأعمال وتوفير فرص العمل للمرشدين والمدربين ومزودي الخدمات المرتبطة بالمغامرات.</a:t>
            </a:r>
          </a:p>
          <a:p>
            <a:pPr algn="r" rtl="1"/>
            <a:endParaRPr lang="ar-JO" dirty="0">
              <a:latin typeface="Simplified Arabic" panose="02020603050405020304" pitchFamily="18" charset="-78"/>
              <a:cs typeface="Simplified Arabic" panose="02020603050405020304" pitchFamily="18" charset="-78"/>
            </a:endParaRPr>
          </a:p>
          <a:p>
            <a:pPr algn="r" rtl="1"/>
            <a:r>
              <a:rPr lang="ar-JO" dirty="0">
                <a:latin typeface="Simplified Arabic" panose="02020603050405020304" pitchFamily="18" charset="-78"/>
                <a:cs typeface="Simplified Arabic" panose="02020603050405020304" pitchFamily="18" charset="-78"/>
              </a:rPr>
              <a:t>الأفلام والإعلانات: بفضل مناظرها الخلابة والفريدة، استخدمت وادي رم كموقع تصوير لعدة أفلام سينمائية وإعلانات تجارية. هذا يجذب المزيد من الفرق السينمائية والإنتاج إلى المنطقة، وبالتالي يعزز النشاط الاقتصادي ويخلق فرص عمل إضافية.</a:t>
            </a:r>
          </a:p>
          <a:p>
            <a:pPr algn="r" rtl="1"/>
            <a:endParaRPr lang="ar-JO" dirty="0">
              <a:latin typeface="Simplified Arabic" panose="02020603050405020304" pitchFamily="18" charset="-78"/>
              <a:cs typeface="Simplified Arabic" panose="02020603050405020304" pitchFamily="18" charset="-78"/>
            </a:endParaRPr>
          </a:p>
        </p:txBody>
      </p:sp>
      <p:pic>
        <p:nvPicPr>
          <p:cNvPr id="2053" name="Picture 5" descr="https://lh3.googleusercontent.com/pcde0NjtKW8Mu4gZyKwmHhbUE6mRxelTMEjHNXLNefQcGIZv4bMNJ6_8XqfIuVADDWIMJORE5zWUW0a-TPd33fQoK_R3-a5-jwPlxE8igkeLnmJzFHzVbXgj6NKvUv1wUx6hEywqy4oWySB214p4GTaVdwHpD4vyt0MwTeA1KU0fvmDNeSrx143Kmr6rYxOylL4t119uhqoGnnTCBEH7HebmoTYWXS6cig-1QE6H7KSL9hqUIArQEMhSOHSc_5j8g8y3gsZJQwJnefiBtr_RxFmM9Y0FLW1LoeRn7nn4AeXFyGLDivGIiyI9w_aer0cyGVFhf0cmofLZSHv-bzBSH54A6MBEstyFXCh3EeRcuSsJBeLN40oSW5QdoaAg2kdWGTndWrF29ILsoyIXDdtV6LuO4n1FHSmjT0q0MTWrQ_RWu15-WeiqRScGr6WE9UsQOwMJSjGTDWmbXETQZuSGs0UVzzds3T4Z_duti-BaEw0OulWCb_2iSYAc2XiB0rortd8hB9Vs5k1hNZpRvnykyVe4r-TyETz44AcTpmRddg_um0pvoroQMRppArWL7qLYJo0ARhucTSIrfJZWVhN9UmNfqT8D5y9Kyk_l5K_rXGRz-Q1-LVfKoXGekj-1PvRjZHxryyW4MS6-0rFXePDlNi9p2XjkqP_C8PoXMkp7YuCE24x9f4fXjg_vZZcwyKv4HCKXDgVzVgkDC0db8ytM1VWShzaa-DqL0VFiTDlXV5Z0fasvAjDC9FIddNr9Gxsttc4TGsMWd9DgpAcD8kX2ZWN6Y1NeaGh_FY5_KoGhaWvbIlQKFZaLnyZIvlAYJwAGxqNuGihOqzD1YGKQgeBA-9nYCrqZSkf-20MpM0BO6YkZDs-H4QB9dboZ2YeCCgNvxEf2tFlI-IRFC2hVWZTG-vOWZW5O0UfEdbPsNhxlZwvZdPJAUg=w1261-h568-s-no?authuser=0">
            <a:extLst>
              <a:ext uri="{FF2B5EF4-FFF2-40B4-BE49-F238E27FC236}">
                <a16:creationId xmlns:a16="http://schemas.microsoft.com/office/drawing/2014/main" id="{3684B29F-5849-4D7B-B458-C0C5630DA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3302975"/>
            <a:ext cx="5527040" cy="312322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4 Reasons Wadi Rum in Jordan Should Be On Your Bucket List - Outlook  Traveller">
            <a:extLst>
              <a:ext uri="{FF2B5EF4-FFF2-40B4-BE49-F238E27FC236}">
                <a16:creationId xmlns:a16="http://schemas.microsoft.com/office/drawing/2014/main" id="{EBB22952-22E8-417E-AAB4-18BE22E1E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34646"/>
            <a:ext cx="5527040" cy="2926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134328"/>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wipe(down)">
                                      <p:cBhvr>
                                        <p:cTn id="7" dur="500"/>
                                        <p:tgtEl>
                                          <p:spTgt spid="205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wipe(down)">
                                      <p:cBhvr>
                                        <p:cTn id="11" dur="500"/>
                                        <p:tgtEl>
                                          <p:spTgt spid="205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down)">
                                      <p:cBhvr>
                                        <p:cTn id="19" dur="500"/>
                                        <p:tgtEl>
                                          <p:spTgt spid="4">
                                            <p:txEl>
                                              <p:pRg st="3" end="3"/>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wipe(down)">
                                      <p:cBhvr>
                                        <p:cTn id="23" dur="500"/>
                                        <p:tgtEl>
                                          <p:spTgt spid="4">
                                            <p:txEl>
                                              <p:pRg st="5" end="5"/>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wipe(down)">
                                      <p:cBhvr>
                                        <p:cTn id="2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C90B0-89C8-41DF-AA11-6887A43D82F7}"/>
              </a:ext>
            </a:extLst>
          </p:cNvPr>
          <p:cNvSpPr>
            <a:spLocks noGrp="1"/>
          </p:cNvSpPr>
          <p:nvPr>
            <p:ph type="title"/>
          </p:nvPr>
        </p:nvSpPr>
        <p:spPr>
          <a:xfrm>
            <a:off x="495300" y="0"/>
            <a:ext cx="6873240" cy="1600200"/>
          </a:xfrm>
        </p:spPr>
        <p:txBody>
          <a:bodyPr/>
          <a:lstStyle/>
          <a:p>
            <a:pPr algn="r"/>
            <a:r>
              <a:rPr lang="ar-JO" dirty="0">
                <a:latin typeface="Simplified Arabic" panose="02020603050405020304" pitchFamily="18" charset="-78"/>
                <a:cs typeface="Simplified Arabic" panose="02020603050405020304" pitchFamily="18" charset="-78"/>
              </a:rPr>
              <a:t>تاريخ وادي رم</a:t>
            </a:r>
            <a:endParaRPr lang="en-US" dirty="0">
              <a:latin typeface="Simplified Arabic" panose="02020603050405020304" pitchFamily="18" charset="-78"/>
              <a:cs typeface="Simplified Arabic" panose="02020603050405020304" pitchFamily="18" charset="-78"/>
            </a:endParaRPr>
          </a:p>
        </p:txBody>
      </p:sp>
      <p:sp>
        <p:nvSpPr>
          <p:cNvPr id="4" name="Text Placeholder 3">
            <a:extLst>
              <a:ext uri="{FF2B5EF4-FFF2-40B4-BE49-F238E27FC236}">
                <a16:creationId xmlns:a16="http://schemas.microsoft.com/office/drawing/2014/main" id="{5FA2FD04-C7E9-4AEA-8489-DD9037011208}"/>
              </a:ext>
            </a:extLst>
          </p:cNvPr>
          <p:cNvSpPr>
            <a:spLocks noGrp="1"/>
          </p:cNvSpPr>
          <p:nvPr>
            <p:ph type="body" sz="half" idx="2"/>
          </p:nvPr>
        </p:nvSpPr>
        <p:spPr>
          <a:xfrm>
            <a:off x="495300" y="1881757"/>
            <a:ext cx="6873240" cy="3094485"/>
          </a:xfrm>
        </p:spPr>
        <p:txBody>
          <a:bodyPr/>
          <a:lstStyle/>
          <a:p>
            <a:pPr algn="just" rtl="1"/>
            <a:r>
              <a:rPr lang="ar-JO" dirty="0">
                <a:latin typeface="Simplified Arabic" panose="02020603050405020304" pitchFamily="18" charset="-78"/>
                <a:cs typeface="Simplified Arabic" panose="02020603050405020304" pitchFamily="18" charset="-78"/>
              </a:rPr>
              <a:t>تاريخ وادي رم يمتد لعدة آلاف من السنين. كان الوادي مأهولًا منذ العصور القديمة، حيث تعود آثار الحياة البشرية فيه إلى العصر الحجري القديم. شهد وادي رم تواجدًا للعديد من الثقافات والحضارات على مر العصور.</a:t>
            </a:r>
          </a:p>
          <a:p>
            <a:pPr algn="just" rtl="1"/>
            <a:r>
              <a:rPr lang="ar-JO" dirty="0">
                <a:latin typeface="Simplified Arabic" panose="02020603050405020304" pitchFamily="18" charset="-78"/>
                <a:cs typeface="Simplified Arabic" panose="02020603050405020304" pitchFamily="18" charset="-78"/>
              </a:rPr>
              <a:t>قد استخدم الأنباط وادي رم كمركز تجاري وممرٍ للقوافل التجارية في العصور القديمة. وقد بنوا فيه مستوطنات وقلاعًا ومعابدهم الأنيقة، وتشتهر مدينة الأنباط القديمة الشهيرة بتبّة الخزنة (التريزوري)، والتي تُعتبر رمزًا مهمًا للمنطقة.</a:t>
            </a:r>
          </a:p>
          <a:p>
            <a:pPr algn="just" rtl="1"/>
            <a:r>
              <a:rPr lang="ar-JO" dirty="0">
                <a:latin typeface="Simplified Arabic" panose="02020603050405020304" pitchFamily="18" charset="-78"/>
                <a:cs typeface="Simplified Arabic" panose="02020603050405020304" pitchFamily="18" charset="-78"/>
              </a:rPr>
              <a:t>في العصور اللاحقة، تأثر وادي رم بالإمبراطورية الرومانية والبيزنطية والعربية الإسلامية. وقد ترك هؤلاء الحضارات بصماتهم في المنطقة من خلال البناءات والتماثيل والفنون الصخرية.</a:t>
            </a:r>
          </a:p>
          <a:p>
            <a:pPr algn="just" rtl="1"/>
            <a:endParaRPr lang="en-US" dirty="0">
              <a:latin typeface="Simplified Arabic" panose="02020603050405020304" pitchFamily="18" charset="-78"/>
              <a:cs typeface="Simplified Arabic" panose="02020603050405020304" pitchFamily="18" charset="-78"/>
            </a:endParaRPr>
          </a:p>
        </p:txBody>
      </p:sp>
      <p:pic>
        <p:nvPicPr>
          <p:cNvPr id="5122" name="Picture 2" descr="Discover the mysterious &quot;french fortress&quot; in Wadi Rum">
            <a:extLst>
              <a:ext uri="{FF2B5EF4-FFF2-40B4-BE49-F238E27FC236}">
                <a16:creationId xmlns:a16="http://schemas.microsoft.com/office/drawing/2014/main" id="{90A742FB-FA07-4819-B366-FA880979A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0" y="1168266"/>
            <a:ext cx="4497388" cy="2997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1865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par>
                                <p:cTn id="11" presetID="45"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2000"/>
                                        <p:tgtEl>
                                          <p:spTgt spid="5122"/>
                                        </p:tgtEl>
                                      </p:cBhvr>
                                    </p:animEffect>
                                    <p:anim calcmode="lin" valueType="num">
                                      <p:cBhvr>
                                        <p:cTn id="14" dur="2000" fill="hold"/>
                                        <p:tgtEl>
                                          <p:spTgt spid="5122"/>
                                        </p:tgtEl>
                                        <p:attrNameLst>
                                          <p:attrName>ppt_w</p:attrName>
                                        </p:attrNameLst>
                                      </p:cBhvr>
                                      <p:tavLst>
                                        <p:tav tm="0" fmla="#ppt_w*sin(2.5*pi*$)">
                                          <p:val>
                                            <p:fltVal val="0"/>
                                          </p:val>
                                        </p:tav>
                                        <p:tav tm="100000">
                                          <p:val>
                                            <p:fltVal val="1"/>
                                          </p:val>
                                        </p:tav>
                                      </p:tavLst>
                                    </p:anim>
                                    <p:anim calcmode="lin" valueType="num">
                                      <p:cBhvr>
                                        <p:cTn id="15" dur="2000" fill="hold"/>
                                        <p:tgtEl>
                                          <p:spTgt spid="5122"/>
                                        </p:tgtEl>
                                        <p:attrNameLst>
                                          <p:attrName>ppt_h</p:attrName>
                                        </p:attrNameLst>
                                      </p:cBhvr>
                                      <p:tavLst>
                                        <p:tav tm="0">
                                          <p:val>
                                            <p:strVal val="#ppt_h"/>
                                          </p:val>
                                        </p:tav>
                                        <p:tav tm="100000">
                                          <p:val>
                                            <p:strVal val="#ppt_h"/>
                                          </p:val>
                                        </p:tav>
                                      </p:tavLst>
                                    </p:anim>
                                  </p:childTnLst>
                                </p:cTn>
                              </p:par>
                              <p:par>
                                <p:cTn id="16" presetID="22" presetClass="entr" presetSubtype="4" fill="hold" nodeType="withEffect">
                                  <p:stCondLst>
                                    <p:cond delay="250"/>
                                  </p:stCondLst>
                                  <p:childTnLst>
                                    <p:set>
                                      <p:cBhvr>
                                        <p:cTn id="17" dur="1" fill="hold">
                                          <p:stCondLst>
                                            <p:cond delay="0"/>
                                          </p:stCondLst>
                                        </p:cTn>
                                        <p:tgtEl>
                                          <p:spTgt spid="5122"/>
                                        </p:tgtEl>
                                        <p:attrNameLst>
                                          <p:attrName>style.visibility</p:attrName>
                                        </p:attrNameLst>
                                      </p:cBhvr>
                                      <p:to>
                                        <p:strVal val="visible"/>
                                      </p:to>
                                    </p:set>
                                    <p:animEffect transition="in" filter="wipe(down)">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230530_1817141 (1)">
            <a:hlinkClick r:id="" action="ppaction://media"/>
            <a:extLst>
              <a:ext uri="{FF2B5EF4-FFF2-40B4-BE49-F238E27FC236}">
                <a16:creationId xmlns:a16="http://schemas.microsoft.com/office/drawing/2014/main" id="{50768180-66CC-41D9-B71A-450CBA8C93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330210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11482</TotalTime>
  <Words>409</Words>
  <Application>Microsoft Office PowerPoint</Application>
  <PresentationFormat>Widescreen</PresentationFormat>
  <Paragraphs>22</Paragraphs>
  <Slides>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Century Gothic</vt:lpstr>
      <vt:lpstr>Simplified Arabic</vt:lpstr>
      <vt:lpstr>Times New Roman</vt:lpstr>
      <vt:lpstr>Vapor Trail</vt:lpstr>
      <vt:lpstr>PowerPoint Presentation</vt:lpstr>
      <vt:lpstr>وادي رم</vt:lpstr>
      <vt:lpstr>وادي رم</vt:lpstr>
      <vt:lpstr>جغرافية وادي رم</vt:lpstr>
      <vt:lpstr>أهمية وادي رم الاقتصادية</vt:lpstr>
      <vt:lpstr>تاريخ وادي رم</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وادي رم</dc:title>
  <dc:creator>J.Shnoudi</dc:creator>
  <cp:lastModifiedBy>J.Shnoudi</cp:lastModifiedBy>
  <cp:revision>22</cp:revision>
  <dcterms:created xsi:type="dcterms:W3CDTF">2023-05-22T16:02:42Z</dcterms:created>
  <dcterms:modified xsi:type="dcterms:W3CDTF">2023-05-30T15:24:55Z</dcterms:modified>
</cp:coreProperties>
</file>