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4a290336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4a290336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4a2903367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4a2903367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نسج</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4a2903367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4a2903367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4a2903367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4a2903367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drive.google.com/file/d/1igTq59Bi9BW9JrDyVJvD5lIwcaR-pXX_/view" TargetMode="External"/><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5042" y="4118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مغارة هرقل</a:t>
            </a:r>
            <a:endParaRPr/>
          </a:p>
        </p:txBody>
      </p:sp>
      <p:sp>
        <p:nvSpPr>
          <p:cNvPr id="55" name="Google Shape;55;p13"/>
          <p:cNvSpPr txBox="1"/>
          <p:nvPr>
            <p:ph idx="1" type="subTitle"/>
          </p:nvPr>
        </p:nvSpPr>
        <p:spPr>
          <a:xfrm>
            <a:off x="-185375" y="2244000"/>
            <a:ext cx="8520600" cy="792600"/>
          </a:xfrm>
          <a:prstGeom prst="rect">
            <a:avLst/>
          </a:prstGeom>
        </p:spPr>
        <p:txBody>
          <a:bodyPr anchorCtr="0" anchor="t" bIns="91425" lIns="91425" spcFirstLastPara="1" rIns="91425" wrap="square" tIns="91425">
            <a:normAutofit/>
          </a:bodyPr>
          <a:lstStyle/>
          <a:p>
            <a:pPr indent="0" lvl="0" marL="0" rtl="1" algn="ctr">
              <a:spcBef>
                <a:spcPts val="0"/>
              </a:spcBef>
              <a:spcAft>
                <a:spcPts val="0"/>
              </a:spcAft>
              <a:buNone/>
            </a:pPr>
            <a:r>
              <a:rPr lang="en"/>
              <a:t>من:ملك خطاب</a:t>
            </a:r>
            <a:endParaRPr/>
          </a:p>
        </p:txBody>
      </p:sp>
      <p:pic>
        <p:nvPicPr>
          <p:cNvPr id="56" name="Google Shape;56;p13"/>
          <p:cNvPicPr preferRelativeResize="0"/>
          <p:nvPr/>
        </p:nvPicPr>
        <p:blipFill>
          <a:blip r:embed="rId3">
            <a:alphaModFix/>
          </a:blip>
          <a:stretch>
            <a:fillRect/>
          </a:stretch>
        </p:blipFill>
        <p:spPr>
          <a:xfrm>
            <a:off x="5328600" y="2185375"/>
            <a:ext cx="3690049" cy="282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en"/>
              <a:t>تاريخ مغارة هرقل</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lang="en" sz="3000">
                <a:solidFill>
                  <a:srgbClr val="000000"/>
                </a:solidFill>
              </a:rPr>
              <a:t>تعد مغارة هرقل في مدينة طنجة (شمالي المغرب) من اكبر </a:t>
            </a:r>
            <a:r>
              <a:rPr lang="en" sz="3000">
                <a:solidFill>
                  <a:srgbClr val="000000"/>
                </a:solidFill>
              </a:rPr>
              <a:t>المغارات بالقارة الأفريقية و اكتشفت عام 1096</a:t>
            </a:r>
            <a:r>
              <a:rPr lang="en" sz="3000">
                <a:solidFill>
                  <a:srgbClr val="000000"/>
                </a:solidFill>
              </a:rPr>
              <a:t> ميلادية </a:t>
            </a:r>
            <a:r>
              <a:rPr lang="en" sz="3000">
                <a:solidFill>
                  <a:srgbClr val="000000"/>
                </a:solidFill>
              </a:rPr>
              <a:t>وتحولت</a:t>
            </a:r>
            <a:r>
              <a:rPr lang="en" sz="3000">
                <a:solidFill>
                  <a:srgbClr val="000000"/>
                </a:solidFill>
              </a:rPr>
              <a:t> </a:t>
            </a:r>
            <a:r>
              <a:rPr lang="en" sz="3000">
                <a:solidFill>
                  <a:srgbClr val="000000"/>
                </a:solidFill>
              </a:rPr>
              <a:t>إلى</a:t>
            </a:r>
            <a:r>
              <a:rPr lang="en" sz="3000">
                <a:solidFill>
                  <a:srgbClr val="000000"/>
                </a:solidFill>
              </a:rPr>
              <a:t> مقصد سياحي يبحث فيها البعض عن رهبة الأساط</a:t>
            </a:r>
            <a:r>
              <a:rPr lang="en" sz="3000">
                <a:solidFill>
                  <a:srgbClr val="000000"/>
                </a:solidFill>
              </a:rPr>
              <a:t>ي</a:t>
            </a:r>
            <a:r>
              <a:rPr lang="en" sz="3000">
                <a:solidFill>
                  <a:srgbClr val="000000"/>
                </a:solidFill>
              </a:rPr>
              <a:t>ر والتمتع بالتقاء أمواج البحر المتوسط مع تيارات المحيط الأطلسي</a:t>
            </a:r>
            <a:r>
              <a:rPr lang="en">
                <a:solidFill>
                  <a:srgbClr val="000000"/>
                </a:solidFill>
              </a:rPr>
              <a:t> </a:t>
            </a:r>
            <a:endParaRPr>
              <a:solidFill>
                <a:srgbClr val="000000"/>
              </a:solidFill>
            </a:endParaRPr>
          </a:p>
        </p:txBody>
      </p:sp>
      <p:pic>
        <p:nvPicPr>
          <p:cNvPr id="63" name="Google Shape;63;p14"/>
          <p:cNvPicPr preferRelativeResize="0"/>
          <p:nvPr/>
        </p:nvPicPr>
        <p:blipFill>
          <a:blip r:embed="rId3">
            <a:alphaModFix/>
          </a:blip>
          <a:stretch>
            <a:fillRect/>
          </a:stretch>
        </p:blipFill>
        <p:spPr>
          <a:xfrm>
            <a:off x="93250" y="3326425"/>
            <a:ext cx="3628875" cy="172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en"/>
              <a:t>سبب التسمية (قصة هرقل)</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1" algn="r">
              <a:spcBef>
                <a:spcPts val="0"/>
              </a:spcBef>
              <a:spcAft>
                <a:spcPts val="0"/>
              </a:spcAft>
              <a:buNone/>
            </a:pPr>
            <a:r>
              <a:rPr lang="en">
                <a:solidFill>
                  <a:srgbClr val="000000"/>
                </a:solidFill>
              </a:rPr>
              <a:t>نسج حول المغارة كثير من الأساطير، التي يعود معظمها إلى الثقافة الإغريقية منها ما يقول إن هرقل كان سجينا في الكهف، فحاول ذات يوم الخروج منه </a:t>
            </a:r>
            <a:r>
              <a:rPr lang="en">
                <a:solidFill>
                  <a:srgbClr val="000000"/>
                </a:solidFill>
              </a:rPr>
              <a:t>وضرب الحائط، فأحدث به ثقبا كبيرا أصبح يشبه إلى حد كبير خريطة إفريقيا ومن أثر الضربة انفصلت </a:t>
            </a:r>
            <a:r>
              <a:rPr lang="en">
                <a:solidFill>
                  <a:srgbClr val="000000"/>
                </a:solidFill>
              </a:rPr>
              <a:t>القارتين</a:t>
            </a:r>
            <a:r>
              <a:rPr lang="en">
                <a:solidFill>
                  <a:srgbClr val="000000"/>
                </a:solidFill>
              </a:rPr>
              <a:t> الإفريقية والأوروبية.</a:t>
            </a:r>
            <a:endParaRPr>
              <a:solidFill>
                <a:srgbClr val="000000"/>
              </a:solidFill>
            </a:endParaRPr>
          </a:p>
          <a:p>
            <a:pPr indent="0" lvl="0" marL="0" rtl="1" algn="r">
              <a:spcBef>
                <a:spcPts val="120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0" y="2384175"/>
            <a:ext cx="4905426" cy="2759326"/>
          </a:xfrm>
          <a:prstGeom prst="rect">
            <a:avLst/>
          </a:prstGeom>
          <a:noFill/>
          <a:ln>
            <a:noFill/>
          </a:ln>
        </p:spPr>
      </p:pic>
      <p:pic>
        <p:nvPicPr>
          <p:cNvPr id="71" name="Google Shape;71;p15"/>
          <p:cNvPicPr preferRelativeResize="0"/>
          <p:nvPr/>
        </p:nvPicPr>
        <p:blipFill>
          <a:blip r:embed="rId4">
            <a:alphaModFix/>
          </a:blip>
          <a:stretch>
            <a:fillRect/>
          </a:stretch>
        </p:blipFill>
        <p:spPr>
          <a:xfrm>
            <a:off x="5197100" y="2415613"/>
            <a:ext cx="3946900" cy="272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Clr>
                <a:schemeClr val="dk1"/>
              </a:buClr>
              <a:buSzPct val="39285"/>
              <a:buFont typeface="Arial"/>
              <a:buNone/>
            </a:pPr>
            <a:r>
              <a:rPr lang="en"/>
              <a:t>الأهمية</a:t>
            </a:r>
            <a:r>
              <a:rPr lang="en"/>
              <a:t> </a:t>
            </a:r>
            <a:r>
              <a:rPr lang="en"/>
              <a:t>الاقتصادية لمغارة هرقل </a:t>
            </a:r>
            <a:r>
              <a:rPr lang="en"/>
              <a:t>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77" name="Google Shape;77;p16"/>
          <p:cNvSpPr txBox="1"/>
          <p:nvPr>
            <p:ph idx="1" type="body"/>
          </p:nvPr>
        </p:nvSpPr>
        <p:spPr>
          <a:xfrm>
            <a:off x="406775" y="123892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ct val="61111"/>
              <a:buFont typeface="Arial"/>
              <a:buNone/>
            </a:pPr>
            <a:r>
              <a:t/>
            </a:r>
            <a:endParaRPr/>
          </a:p>
          <a:p>
            <a:pPr indent="0" lvl="0" marL="0" rtl="0" algn="l">
              <a:spcBef>
                <a:spcPts val="1200"/>
              </a:spcBef>
              <a:spcAft>
                <a:spcPts val="0"/>
              </a:spcAft>
              <a:buClr>
                <a:schemeClr val="dk1"/>
              </a:buClr>
              <a:buSzPct val="61111"/>
              <a:buFont typeface="Arial"/>
              <a:buNone/>
            </a:pPr>
            <a:r>
              <a:t/>
            </a:r>
            <a:endParaRPr>
              <a:solidFill>
                <a:srgbClr val="000000"/>
              </a:solidFill>
            </a:endParaRPr>
          </a:p>
          <a:p>
            <a:pPr indent="0" lvl="0" marL="0" rtl="0" algn="l">
              <a:spcBef>
                <a:spcPts val="1200"/>
              </a:spcBef>
              <a:spcAft>
                <a:spcPts val="0"/>
              </a:spcAft>
              <a:buNone/>
            </a:pPr>
            <a:r>
              <a:rPr lang="en">
                <a:solidFill>
                  <a:srgbClr val="000000"/>
                </a:solidFill>
              </a:rPr>
              <a:t> …</a:t>
            </a:r>
            <a:r>
              <a:rPr lang="en" sz="10223">
                <a:solidFill>
                  <a:srgbClr val="000000"/>
                </a:solidFill>
              </a:rPr>
              <a:t>مغارة هرقل هي نافذة طنجة التي تستهوي الملوك والمشاهير </a:t>
            </a:r>
            <a:endParaRPr sz="10223">
              <a:solidFill>
                <a:srgbClr val="000000"/>
              </a:solidFill>
            </a:endParaRPr>
          </a:p>
          <a:p>
            <a:pPr indent="0" lvl="0" marL="0" rtl="1" algn="r">
              <a:spcBef>
                <a:spcPts val="1200"/>
              </a:spcBef>
              <a:spcAft>
                <a:spcPts val="0"/>
              </a:spcAft>
              <a:buNone/>
            </a:pPr>
            <a:r>
              <a:rPr lang="en" sz="10223">
                <a:solidFill>
                  <a:srgbClr val="000000"/>
                </a:solidFill>
              </a:rPr>
              <a:t>مغارة "هرقل" عرفت زيارات العديد من الشخصيات السياسية والفنية من مختلف بلدان العالم، أبرزهم رئيس الوزراء الإسباني السابق خوسيه رودريغيث ثاباتيرو(Rodriguez Zapatero)، ووزير خارجيته ميغيل أنخيل موراتينوس(Miguel Angel Moratinos)، وقبلهما زار المكان الكاتب الأميركي الشهير بول بولز(Paul Bowles) والملك سلمان بن عبد العزيز.</a:t>
            </a:r>
            <a:endParaRPr sz="10223">
              <a:solidFill>
                <a:srgbClr val="000000"/>
              </a:solidFill>
            </a:endParaRPr>
          </a:p>
          <a:p>
            <a:pPr indent="0" lvl="0" marL="0" rtl="0" algn="l">
              <a:spcBef>
                <a:spcPts val="1200"/>
              </a:spcBef>
              <a:spcAft>
                <a:spcPts val="0"/>
              </a:spcAft>
              <a:buClr>
                <a:schemeClr val="dk1"/>
              </a:buClr>
              <a:buSzPts val="275"/>
              <a:buFont typeface="Arial"/>
              <a:buNone/>
            </a:pPr>
            <a:r>
              <a:rPr lang="en"/>
              <a:t>                                                </a:t>
            </a:r>
            <a:r>
              <a:rPr lang="en"/>
              <a:t>"</a:t>
            </a:r>
            <a:endParaRPr sz="11923"/>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81" name="Shape 81"/>
        <p:cNvGrpSpPr/>
        <p:nvPr/>
      </p:nvGrpSpPr>
      <p:grpSpPr>
        <a:xfrm>
          <a:off x="0" y="0"/>
          <a:ext cx="0" cy="0"/>
          <a:chOff x="0" y="0"/>
          <a:chExt cx="0" cy="0"/>
        </a:xfrm>
      </p:grpSpPr>
      <p:sp>
        <p:nvSpPr>
          <p:cNvPr id="82" name="Google Shape;82;p17"/>
          <p:cNvSpPr txBox="1"/>
          <p:nvPr>
            <p:ph idx="1" type="body"/>
          </p:nvPr>
        </p:nvSpPr>
        <p:spPr>
          <a:xfrm>
            <a:off x="514850" y="167000"/>
            <a:ext cx="85206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Clr>
                <a:schemeClr val="dk1"/>
              </a:buClr>
              <a:buSzPts val="605"/>
              <a:buFont typeface="Arial"/>
              <a:buNone/>
            </a:pPr>
            <a:r>
              <a:t/>
            </a:r>
            <a:endParaRPr sz="5939">
              <a:solidFill>
                <a:srgbClr val="000000"/>
              </a:solidFill>
            </a:endParaRPr>
          </a:p>
          <a:p>
            <a:pPr indent="0" lvl="0" marL="0" rtl="0" algn="l">
              <a:spcBef>
                <a:spcPts val="1200"/>
              </a:spcBef>
              <a:spcAft>
                <a:spcPts val="0"/>
              </a:spcAft>
              <a:buClr>
                <a:schemeClr val="dk1"/>
              </a:buClr>
              <a:buSzPts val="605"/>
              <a:buFont typeface="Arial"/>
              <a:buNone/>
            </a:pPr>
            <a:r>
              <a:rPr lang="en" sz="5939">
                <a:solidFill>
                  <a:srgbClr val="000000"/>
                </a:solidFill>
              </a:rPr>
              <a:t>تعد مغارة هرقل مهمة اقتصاديا للمغرب </a:t>
            </a:r>
            <a:r>
              <a:rPr lang="en" sz="5939">
                <a:solidFill>
                  <a:srgbClr val="000000"/>
                </a:solidFill>
              </a:rPr>
              <a:t>لأنها</a:t>
            </a:r>
            <a:r>
              <a:rPr lang="en" sz="5939">
                <a:solidFill>
                  <a:srgbClr val="000000"/>
                </a:solidFill>
              </a:rPr>
              <a:t> تستقطب </a:t>
            </a:r>
            <a:r>
              <a:rPr lang="en" sz="5939">
                <a:solidFill>
                  <a:srgbClr val="000000"/>
                </a:solidFill>
              </a:rPr>
              <a:t>أعدادا</a:t>
            </a:r>
            <a:r>
              <a:rPr lang="en" sz="5939">
                <a:solidFill>
                  <a:srgbClr val="000000"/>
                </a:solidFill>
              </a:rPr>
              <a:t> </a:t>
            </a:r>
            <a:endParaRPr sz="5939">
              <a:solidFill>
                <a:srgbClr val="000000"/>
              </a:solidFill>
            </a:endParaRPr>
          </a:p>
          <a:p>
            <a:pPr indent="0" lvl="0" marL="0" rtl="0" algn="l">
              <a:spcBef>
                <a:spcPts val="1200"/>
              </a:spcBef>
              <a:spcAft>
                <a:spcPts val="0"/>
              </a:spcAft>
              <a:buClr>
                <a:schemeClr val="dk1"/>
              </a:buClr>
              <a:buSzPts val="605"/>
              <a:buFont typeface="Arial"/>
              <a:buNone/>
            </a:pPr>
            <a:r>
              <a:rPr lang="en" sz="5939">
                <a:solidFill>
                  <a:srgbClr val="000000"/>
                </a:solidFill>
              </a:rPr>
              <a:t>كبيرة من السياح العرب و </a:t>
            </a:r>
            <a:r>
              <a:rPr lang="en" sz="5939">
                <a:solidFill>
                  <a:srgbClr val="000000"/>
                </a:solidFill>
              </a:rPr>
              <a:t>الغرب</a:t>
            </a:r>
            <a:r>
              <a:rPr lang="en" sz="5939">
                <a:solidFill>
                  <a:srgbClr val="000000"/>
                </a:solidFill>
              </a:rPr>
              <a:t> </a:t>
            </a:r>
            <a:r>
              <a:rPr lang="en" sz="5939">
                <a:solidFill>
                  <a:srgbClr val="000000"/>
                </a:solidFill>
              </a:rPr>
              <a:t>فحولها</a:t>
            </a:r>
            <a:r>
              <a:rPr lang="en" sz="5939">
                <a:solidFill>
                  <a:srgbClr val="000000"/>
                </a:solidFill>
              </a:rPr>
              <a:t> العديد من الفنادق والمطاعم </a:t>
            </a:r>
            <a:endParaRPr sz="6939">
              <a:solidFill>
                <a:srgbClr val="000000"/>
              </a:solidFill>
            </a:endParaRPr>
          </a:p>
          <a:p>
            <a:pPr indent="0" lvl="0" marL="0" rtl="0" algn="l">
              <a:spcBef>
                <a:spcPts val="1200"/>
              </a:spcBef>
              <a:spcAft>
                <a:spcPts val="0"/>
              </a:spcAft>
              <a:buClr>
                <a:schemeClr val="dk1"/>
              </a:buClr>
              <a:buSzPts val="605"/>
              <a:buFont typeface="Arial"/>
              <a:buNone/>
            </a:pPr>
            <a:r>
              <a:rPr lang="en" sz="5939">
                <a:solidFill>
                  <a:srgbClr val="000000"/>
                </a:solidFill>
              </a:rPr>
              <a:t>السياحية</a:t>
            </a:r>
            <a:endParaRPr sz="5939">
              <a:solidFill>
                <a:srgbClr val="000000"/>
              </a:solidFill>
            </a:endParaRPr>
          </a:p>
          <a:p>
            <a:pPr indent="0" lvl="0" marL="0" rtl="0" algn="l">
              <a:spcBef>
                <a:spcPts val="1200"/>
              </a:spcBef>
              <a:spcAft>
                <a:spcPts val="1200"/>
              </a:spcAft>
              <a:buNone/>
            </a:pPr>
            <a:r>
              <a:t/>
            </a:r>
            <a:endParaRPr/>
          </a:p>
        </p:txBody>
      </p:sp>
      <p:pic>
        <p:nvPicPr>
          <p:cNvPr id="83" name="Google Shape;83;p17"/>
          <p:cNvPicPr preferRelativeResize="0"/>
          <p:nvPr/>
        </p:nvPicPr>
        <p:blipFill>
          <a:blip r:embed="rId3">
            <a:alphaModFix/>
          </a:blip>
          <a:stretch>
            <a:fillRect/>
          </a:stretch>
        </p:blipFill>
        <p:spPr>
          <a:xfrm>
            <a:off x="2742050" y="2029725"/>
            <a:ext cx="6401950" cy="3113775"/>
          </a:xfrm>
          <a:prstGeom prst="rect">
            <a:avLst/>
          </a:prstGeom>
          <a:noFill/>
          <a:ln>
            <a:noFill/>
          </a:ln>
        </p:spPr>
      </p:pic>
      <p:pic>
        <p:nvPicPr>
          <p:cNvPr id="84" name="Google Shape;84;p17" title="IMG_0.MOV">
            <a:hlinkClick r:id="rId4"/>
          </p:cNvPr>
          <p:cNvPicPr preferRelativeResize="0"/>
          <p:nvPr/>
        </p:nvPicPr>
        <p:blipFill>
          <a:blip r:embed="rId5">
            <a:alphaModFix/>
          </a:blip>
          <a:stretch>
            <a:fillRect/>
          </a:stretch>
        </p:blipFill>
        <p:spPr>
          <a:xfrm>
            <a:off x="446000" y="3153600"/>
            <a:ext cx="1130074" cy="2009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