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p:scale>
          <a:sx n="80" d="100"/>
          <a:sy n="80" d="100"/>
        </p:scale>
        <p:origin x="38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DF8A3-FA72-42BB-8F63-B9D0E1EA6F2F}"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EDE42-F991-483E-80FD-52396B8DB6EB}" type="slidenum">
              <a:rPr lang="en-US" smtClean="0"/>
              <a:t>‹#›</a:t>
            </a:fld>
            <a:endParaRPr lang="en-US"/>
          </a:p>
        </p:txBody>
      </p:sp>
    </p:spTree>
    <p:extLst>
      <p:ext uri="{BB962C8B-B14F-4D97-AF65-F5344CB8AC3E}">
        <p14:creationId xmlns:p14="http://schemas.microsoft.com/office/powerpoint/2010/main" val="1334091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DF8A3-FA72-42BB-8F63-B9D0E1EA6F2F}"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EDE42-F991-483E-80FD-52396B8DB6EB}" type="slidenum">
              <a:rPr lang="en-US" smtClean="0"/>
              <a:t>‹#›</a:t>
            </a:fld>
            <a:endParaRPr lang="en-US"/>
          </a:p>
        </p:txBody>
      </p:sp>
    </p:spTree>
    <p:extLst>
      <p:ext uri="{BB962C8B-B14F-4D97-AF65-F5344CB8AC3E}">
        <p14:creationId xmlns:p14="http://schemas.microsoft.com/office/powerpoint/2010/main" val="363117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DF8A3-FA72-42BB-8F63-B9D0E1EA6F2F}"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EDE42-F991-483E-80FD-52396B8DB6EB}" type="slidenum">
              <a:rPr lang="en-US" smtClean="0"/>
              <a:t>‹#›</a:t>
            </a:fld>
            <a:endParaRPr lang="en-US"/>
          </a:p>
        </p:txBody>
      </p:sp>
    </p:spTree>
    <p:extLst>
      <p:ext uri="{BB962C8B-B14F-4D97-AF65-F5344CB8AC3E}">
        <p14:creationId xmlns:p14="http://schemas.microsoft.com/office/powerpoint/2010/main" val="187616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DF8A3-FA72-42BB-8F63-B9D0E1EA6F2F}"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EDE42-F991-483E-80FD-52396B8DB6EB}" type="slidenum">
              <a:rPr lang="en-US" smtClean="0"/>
              <a:t>‹#›</a:t>
            </a:fld>
            <a:endParaRPr lang="en-US"/>
          </a:p>
        </p:txBody>
      </p:sp>
    </p:spTree>
    <p:extLst>
      <p:ext uri="{BB962C8B-B14F-4D97-AF65-F5344CB8AC3E}">
        <p14:creationId xmlns:p14="http://schemas.microsoft.com/office/powerpoint/2010/main" val="3782332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DF8A3-FA72-42BB-8F63-B9D0E1EA6F2F}"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EDE42-F991-483E-80FD-52396B8DB6EB}" type="slidenum">
              <a:rPr lang="en-US" smtClean="0"/>
              <a:t>‹#›</a:t>
            </a:fld>
            <a:endParaRPr lang="en-US"/>
          </a:p>
        </p:txBody>
      </p:sp>
    </p:spTree>
    <p:extLst>
      <p:ext uri="{BB962C8B-B14F-4D97-AF65-F5344CB8AC3E}">
        <p14:creationId xmlns:p14="http://schemas.microsoft.com/office/powerpoint/2010/main" val="185810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DF8A3-FA72-42BB-8F63-B9D0E1EA6F2F}"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EDE42-F991-483E-80FD-52396B8DB6EB}" type="slidenum">
              <a:rPr lang="en-US" smtClean="0"/>
              <a:t>‹#›</a:t>
            </a:fld>
            <a:endParaRPr lang="en-US"/>
          </a:p>
        </p:txBody>
      </p:sp>
    </p:spTree>
    <p:extLst>
      <p:ext uri="{BB962C8B-B14F-4D97-AF65-F5344CB8AC3E}">
        <p14:creationId xmlns:p14="http://schemas.microsoft.com/office/powerpoint/2010/main" val="2888947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DF8A3-FA72-42BB-8F63-B9D0E1EA6F2F}" type="datetimeFigureOut">
              <a:rPr lang="en-US" smtClean="0"/>
              <a:t>5/28/2023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EDE42-F991-483E-80FD-52396B8DB6EB}" type="slidenum">
              <a:rPr lang="en-US" smtClean="0"/>
              <a:t>‹#›</a:t>
            </a:fld>
            <a:endParaRPr lang="en-US"/>
          </a:p>
        </p:txBody>
      </p:sp>
    </p:spTree>
    <p:extLst>
      <p:ext uri="{BB962C8B-B14F-4D97-AF65-F5344CB8AC3E}">
        <p14:creationId xmlns:p14="http://schemas.microsoft.com/office/powerpoint/2010/main" val="2545579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DF8A3-FA72-42BB-8F63-B9D0E1EA6F2F}" type="datetimeFigureOut">
              <a:rPr lang="en-US" smtClean="0"/>
              <a:t>5/28/2023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EDE42-F991-483E-80FD-52396B8DB6EB}" type="slidenum">
              <a:rPr lang="en-US" smtClean="0"/>
              <a:t>‹#›</a:t>
            </a:fld>
            <a:endParaRPr lang="en-US"/>
          </a:p>
        </p:txBody>
      </p:sp>
    </p:spTree>
    <p:extLst>
      <p:ext uri="{BB962C8B-B14F-4D97-AF65-F5344CB8AC3E}">
        <p14:creationId xmlns:p14="http://schemas.microsoft.com/office/powerpoint/2010/main" val="867605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DF8A3-FA72-42BB-8F63-B9D0E1EA6F2F}" type="datetimeFigureOut">
              <a:rPr lang="en-US" smtClean="0"/>
              <a:t>5/28/2023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EDE42-F991-483E-80FD-52396B8DB6EB}" type="slidenum">
              <a:rPr lang="en-US" smtClean="0"/>
              <a:t>‹#›</a:t>
            </a:fld>
            <a:endParaRPr lang="en-US"/>
          </a:p>
        </p:txBody>
      </p:sp>
    </p:spTree>
    <p:extLst>
      <p:ext uri="{BB962C8B-B14F-4D97-AF65-F5344CB8AC3E}">
        <p14:creationId xmlns:p14="http://schemas.microsoft.com/office/powerpoint/2010/main" val="3928413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DF8A3-FA72-42BB-8F63-B9D0E1EA6F2F}"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EDE42-F991-483E-80FD-52396B8DB6EB}" type="slidenum">
              <a:rPr lang="en-US" smtClean="0"/>
              <a:t>‹#›</a:t>
            </a:fld>
            <a:endParaRPr lang="en-US"/>
          </a:p>
        </p:txBody>
      </p:sp>
    </p:spTree>
    <p:extLst>
      <p:ext uri="{BB962C8B-B14F-4D97-AF65-F5344CB8AC3E}">
        <p14:creationId xmlns:p14="http://schemas.microsoft.com/office/powerpoint/2010/main" val="83053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DF8A3-FA72-42BB-8F63-B9D0E1EA6F2F}"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EDE42-F991-483E-80FD-52396B8DB6EB}" type="slidenum">
              <a:rPr lang="en-US" smtClean="0"/>
              <a:t>‹#›</a:t>
            </a:fld>
            <a:endParaRPr lang="en-US"/>
          </a:p>
        </p:txBody>
      </p:sp>
    </p:spTree>
    <p:extLst>
      <p:ext uri="{BB962C8B-B14F-4D97-AF65-F5344CB8AC3E}">
        <p14:creationId xmlns:p14="http://schemas.microsoft.com/office/powerpoint/2010/main" val="2724238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DF8A3-FA72-42BB-8F63-B9D0E1EA6F2F}" type="datetimeFigureOut">
              <a:rPr lang="en-US" smtClean="0"/>
              <a:t>5/28/2023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EDE42-F991-483E-80FD-52396B8DB6EB}" type="slidenum">
              <a:rPr lang="en-US" smtClean="0"/>
              <a:t>‹#›</a:t>
            </a:fld>
            <a:endParaRPr lang="en-US"/>
          </a:p>
        </p:txBody>
      </p:sp>
    </p:spTree>
    <p:extLst>
      <p:ext uri="{BB962C8B-B14F-4D97-AF65-F5344CB8AC3E}">
        <p14:creationId xmlns:p14="http://schemas.microsoft.com/office/powerpoint/2010/main" val="1890967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49298" y="-947777"/>
            <a:ext cx="9144000" cy="2387600"/>
          </a:xfrm>
        </p:spPr>
        <p:txBody>
          <a:bodyPr/>
          <a:lstStyle/>
          <a:p>
            <a:r>
              <a:rPr lang="ar-JO" dirty="0" smtClean="0">
                <a:solidFill>
                  <a:srgbClr val="FF0000"/>
                </a:solidFill>
                <a:latin typeface="Arial Unicode MS" panose="020B0604020202020204" pitchFamily="34" charset="-128"/>
              </a:rPr>
              <a:t>جورجيا ( تبليسي )</a:t>
            </a:r>
            <a:endParaRPr lang="en-US" dirty="0">
              <a:solidFill>
                <a:srgbClr val="FF0000"/>
              </a:solidFill>
              <a:latin typeface="Arial Unicode MS" panose="020B0604020202020204" pitchFamily="34" charset="-128"/>
            </a:endParaRPr>
          </a:p>
        </p:txBody>
      </p:sp>
      <p:sp>
        <p:nvSpPr>
          <p:cNvPr id="5" name="AutoShape 2" descr="علم جورجيا - ويكيبيديا"/>
          <p:cNvSpPr>
            <a:spLocks noChangeAspect="1" noChangeArrowheads="1"/>
          </p:cNvSpPr>
          <p:nvPr/>
        </p:nvSpPr>
        <p:spPr bwMode="auto">
          <a:xfrm>
            <a:off x="155575" y="-822325"/>
            <a:ext cx="25717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5287" y="342900"/>
            <a:ext cx="2619375" cy="1743075"/>
          </a:xfrm>
          <a:prstGeom prst="rect">
            <a:avLst/>
          </a:prstGeom>
        </p:spPr>
      </p:pic>
    </p:spTree>
    <p:extLst>
      <p:ext uri="{BB962C8B-B14F-4D97-AF65-F5344CB8AC3E}">
        <p14:creationId xmlns:p14="http://schemas.microsoft.com/office/powerpoint/2010/main" val="15428460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2282" y="236337"/>
            <a:ext cx="8700752" cy="716700"/>
          </a:xfrm>
        </p:spPr>
        <p:txBody>
          <a:bodyPr>
            <a:noAutofit/>
          </a:bodyPr>
          <a:lstStyle/>
          <a:p>
            <a:pPr algn="ctr"/>
            <a:r>
              <a:rPr lang="ar-JO" dirty="0" smtClean="0">
                <a:solidFill>
                  <a:srgbClr val="FF0000"/>
                </a:solidFill>
              </a:rPr>
              <a:t>تبليسي</a:t>
            </a:r>
            <a:endParaRPr lang="en-US" dirty="0">
              <a:solidFill>
                <a:srgbClr val="FF0000"/>
              </a:solidFill>
            </a:endParaRPr>
          </a:p>
        </p:txBody>
      </p:sp>
      <p:sp>
        <p:nvSpPr>
          <p:cNvPr id="4" name="Content Placeholder 3"/>
          <p:cNvSpPr>
            <a:spLocks noGrp="1"/>
          </p:cNvSpPr>
          <p:nvPr>
            <p:ph idx="1"/>
          </p:nvPr>
        </p:nvSpPr>
        <p:spPr>
          <a:xfrm>
            <a:off x="244699" y="953037"/>
            <a:ext cx="11423562" cy="4351338"/>
          </a:xfrm>
        </p:spPr>
        <p:txBody>
          <a:bodyPr>
            <a:normAutofit/>
          </a:bodyPr>
          <a:lstStyle/>
          <a:p>
            <a:pPr marL="457200" lvl="1" indent="0" algn="r" rtl="1">
              <a:buNone/>
            </a:pPr>
            <a:r>
              <a:rPr lang="ka-GE" dirty="0" smtClean="0"/>
              <a:t> </a:t>
            </a:r>
            <a:r>
              <a:rPr lang="ar-JO" dirty="0" smtClean="0"/>
              <a:t>هي عاصمة جورجيا وأكبر مدنها, تأسست في القرن الخامس الميلادي, تقع علي ضفاف نهر كورا ويبلغ عدد سكانها حوالي 1,500,000 نسمة, كانت تبليسي مقرا للحاكم الإمبراطوري، الذي يحكم كلا من جنوب وشمال القوقاز عندما كانت تحت حكم الإمبراطورية الروسية السابقة</a:t>
            </a:r>
            <a:endParaRPr lang="ar-JO" dirty="0" smtClean="0">
              <a:solidFill>
                <a:schemeClr val="accent1">
                  <a:lumMod val="40000"/>
                  <a:lumOff val="60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0438" y="2315572"/>
            <a:ext cx="6864440" cy="3960574"/>
          </a:xfrm>
          <a:prstGeom prst="rect">
            <a:avLst/>
          </a:prstGeom>
        </p:spPr>
      </p:pic>
    </p:spTree>
    <p:extLst>
      <p:ext uri="{BB962C8B-B14F-4D97-AF65-F5344CB8AC3E}">
        <p14:creationId xmlns:p14="http://schemas.microsoft.com/office/powerpoint/2010/main" val="4151967209"/>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312" y="249215"/>
            <a:ext cx="9099997" cy="755337"/>
          </a:xfrm>
        </p:spPr>
        <p:txBody>
          <a:bodyPr/>
          <a:lstStyle/>
          <a:p>
            <a:pPr algn="ctr"/>
            <a:r>
              <a:rPr lang="ar-JO" b="1" dirty="0" smtClean="0">
                <a:solidFill>
                  <a:srgbClr val="FF0000"/>
                </a:solidFill>
              </a:rPr>
              <a:t>عاصمة جورجيا</a:t>
            </a:r>
            <a:endParaRPr lang="en-US" dirty="0">
              <a:solidFill>
                <a:srgbClr val="FF0000"/>
              </a:solidFill>
            </a:endParaRPr>
          </a:p>
        </p:txBody>
      </p:sp>
      <p:sp>
        <p:nvSpPr>
          <p:cNvPr id="3" name="Content Placeholder 2"/>
          <p:cNvSpPr>
            <a:spLocks noGrp="1"/>
          </p:cNvSpPr>
          <p:nvPr>
            <p:ph idx="1"/>
          </p:nvPr>
        </p:nvSpPr>
        <p:spPr>
          <a:xfrm>
            <a:off x="747510" y="1117287"/>
            <a:ext cx="10515600" cy="4351338"/>
          </a:xfrm>
        </p:spPr>
        <p:txBody>
          <a:bodyPr/>
          <a:lstStyle/>
          <a:p>
            <a:pPr marL="0" indent="0" algn="ctr">
              <a:buNone/>
            </a:pPr>
            <a:r>
              <a:rPr lang="ar-JO" dirty="0"/>
              <a:t>كانت تبليسي على مر التاريخ نقطة خلاف بين مختلف القوى العالمية </a:t>
            </a:r>
            <a:r>
              <a:rPr lang="ar-JO" dirty="0" smtClean="0"/>
              <a:t>بسبب </a:t>
            </a:r>
            <a:r>
              <a:rPr lang="ar-JO" dirty="0"/>
              <a:t>موقعها على مفترق الطرق بين أوروبا واسيا، وقربها من الطرق التجارية المربحة بين الشرق والغرب</a:t>
            </a:r>
            <a:r>
              <a:rPr lang="ar-JO" dirty="0" smtClean="0"/>
              <a:t>،. </a:t>
            </a:r>
            <a:r>
              <a:rPr lang="ar-JO" dirty="0"/>
              <a:t>ويضمن موقع المدينة حتى هذا اليوم وضعها كطريق عبور هام لمختلف مشاريع الطاقة والتجارة. وينعكس تاريخ تبليسي المتنوع في بنيته المعمارية</a:t>
            </a:r>
            <a:endParaRPr lang="en-US" dirty="0"/>
          </a:p>
        </p:txBody>
      </p:sp>
      <p:pic>
        <p:nvPicPr>
          <p:cNvPr id="1026" name="Picture 2" descr="تبليس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510" y="3189925"/>
            <a:ext cx="5679048" cy="3172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694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282" y="236337"/>
            <a:ext cx="8700752" cy="716700"/>
          </a:xfrm>
        </p:spPr>
        <p:txBody>
          <a:bodyPr>
            <a:noAutofit/>
          </a:bodyPr>
          <a:lstStyle/>
          <a:p>
            <a:pPr algn="ctr"/>
            <a:r>
              <a:rPr lang="ar-JO" dirty="0" smtClean="0">
                <a:solidFill>
                  <a:srgbClr val="FF0000"/>
                </a:solidFill>
              </a:rPr>
              <a:t>تبليسي</a:t>
            </a:r>
            <a:endParaRPr lang="en-US" dirty="0">
              <a:solidFill>
                <a:srgbClr val="FF0000"/>
              </a:solidFill>
            </a:endParaRPr>
          </a:p>
        </p:txBody>
      </p:sp>
      <p:sp>
        <p:nvSpPr>
          <p:cNvPr id="4" name="Content Placeholder 3"/>
          <p:cNvSpPr>
            <a:spLocks noGrp="1"/>
          </p:cNvSpPr>
          <p:nvPr>
            <p:ph idx="1"/>
          </p:nvPr>
        </p:nvSpPr>
        <p:spPr>
          <a:xfrm>
            <a:off x="168441" y="953037"/>
            <a:ext cx="11742821" cy="4351338"/>
          </a:xfrm>
        </p:spPr>
        <p:txBody>
          <a:bodyPr>
            <a:normAutofit/>
          </a:bodyPr>
          <a:lstStyle/>
          <a:p>
            <a:pPr marL="457200" lvl="1" indent="0" algn="ctr" rtl="1">
              <a:buNone/>
            </a:pPr>
            <a:r>
              <a:rPr lang="ar-JO" dirty="0"/>
              <a:t> </a:t>
            </a:r>
            <a:r>
              <a:rPr lang="ar-JO" dirty="0" smtClean="0"/>
              <a:t>مناخ تبليسي </a:t>
            </a:r>
            <a:r>
              <a:rPr lang="ar-JO" dirty="0"/>
              <a:t>شبه استوائي </a:t>
            </a:r>
            <a:r>
              <a:rPr lang="ar-JO" dirty="0" smtClean="0"/>
              <a:t>رطب, </a:t>
            </a:r>
            <a:r>
              <a:rPr lang="ar-JO" dirty="0"/>
              <a:t>وتشهد المدينة صيفا حارا جدا وشتاء باردا </a:t>
            </a:r>
            <a:r>
              <a:rPr lang="ar-JO" dirty="0" smtClean="0"/>
              <a:t>معتدلا. و تتلقى امطارا </a:t>
            </a:r>
            <a:r>
              <a:rPr lang="ar-JO" dirty="0"/>
              <a:t>غزيرة طوال العام دون ان تكون هناك فترة جفاف منفصلة. ويتأثر مناخ المدينة سواء بالكتل الهوائية الجافة </a:t>
            </a:r>
            <a:r>
              <a:rPr lang="ar-JO" dirty="0" smtClean="0"/>
              <a:t>من </a:t>
            </a:r>
            <a:r>
              <a:rPr lang="ar-JO" dirty="0"/>
              <a:t>الشرق </a:t>
            </a:r>
            <a:r>
              <a:rPr lang="ar-JO" dirty="0" smtClean="0"/>
              <a:t>و من المحيطات </a:t>
            </a:r>
            <a:r>
              <a:rPr lang="ar-JO" dirty="0"/>
              <a:t>من الغرب. ونظرا لأن المدينة محصورة في معظم الجوانب بالسلاسل الجبلية، فإن </a:t>
            </a:r>
            <a:r>
              <a:rPr lang="ar-JO" dirty="0" smtClean="0"/>
              <a:t>قربها </a:t>
            </a:r>
            <a:r>
              <a:rPr lang="ar-JO" dirty="0"/>
              <a:t>الوثيق من </a:t>
            </a:r>
            <a:r>
              <a:rPr lang="ar-JO" dirty="0" smtClean="0"/>
              <a:t>البحر </a:t>
            </a:r>
            <a:r>
              <a:rPr lang="ar-JO" dirty="0"/>
              <a:t>الأسود وبحر </a:t>
            </a:r>
            <a:r>
              <a:rPr lang="ar-JO" dirty="0" smtClean="0"/>
              <a:t>قزوين </a:t>
            </a:r>
            <a:r>
              <a:rPr lang="ar-JO" dirty="0"/>
              <a:t>وجبال </a:t>
            </a:r>
            <a:r>
              <a:rPr lang="ar-JO" dirty="0" smtClean="0"/>
              <a:t>القوقاز </a:t>
            </a:r>
            <a:r>
              <a:rPr lang="ar-JO" dirty="0"/>
              <a:t>تمنع التسلل من الكتل </a:t>
            </a:r>
            <a:r>
              <a:rPr lang="ar-JO" dirty="0" smtClean="0"/>
              <a:t>الهوائية, </a:t>
            </a:r>
            <a:r>
              <a:rPr lang="ar-JO" dirty="0"/>
              <a:t>وتتميز تبليسي بمناخ معتدل نسبيا بالمقارنة مع المدن الأخرى التي لديها نفس الظروف المناخية المماثلة.</a:t>
            </a:r>
            <a:endParaRPr lang="ar-JO" dirty="0" smtClean="0">
              <a:solidFill>
                <a:schemeClr val="accent1">
                  <a:lumMod val="40000"/>
                  <a:lumOff val="60000"/>
                </a:schemeClr>
              </a:solidFill>
            </a:endParaRPr>
          </a:p>
        </p:txBody>
      </p:sp>
      <p:pic>
        <p:nvPicPr>
          <p:cNvPr id="7" name="Picture 6"/>
          <p:cNvPicPr>
            <a:picLocks noChangeAspect="1"/>
          </p:cNvPicPr>
          <p:nvPr/>
        </p:nvPicPr>
        <p:blipFill>
          <a:blip r:embed="rId2"/>
          <a:stretch>
            <a:fillRect/>
          </a:stretch>
        </p:blipFill>
        <p:spPr>
          <a:xfrm>
            <a:off x="2273968" y="2746207"/>
            <a:ext cx="6481010" cy="3645568"/>
          </a:xfrm>
          <a:prstGeom prst="rect">
            <a:avLst/>
          </a:prstGeom>
        </p:spPr>
      </p:pic>
    </p:spTree>
    <p:extLst>
      <p:ext uri="{BB962C8B-B14F-4D97-AF65-F5344CB8AC3E}">
        <p14:creationId xmlns:p14="http://schemas.microsoft.com/office/powerpoint/2010/main" val="3273665272"/>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312" y="249215"/>
            <a:ext cx="9099997" cy="755337"/>
          </a:xfrm>
        </p:spPr>
        <p:txBody>
          <a:bodyPr/>
          <a:lstStyle/>
          <a:p>
            <a:pPr algn="ctr"/>
            <a:r>
              <a:rPr lang="ar-JO" b="1" dirty="0" smtClean="0">
                <a:solidFill>
                  <a:srgbClr val="FF0000"/>
                </a:solidFill>
              </a:rPr>
              <a:t>سكان تبليسي</a:t>
            </a:r>
            <a:endParaRPr lang="en-US" dirty="0">
              <a:solidFill>
                <a:srgbClr val="FF0000"/>
              </a:solidFill>
            </a:endParaRPr>
          </a:p>
        </p:txBody>
      </p:sp>
      <p:sp>
        <p:nvSpPr>
          <p:cNvPr id="3" name="Content Placeholder 2"/>
          <p:cNvSpPr>
            <a:spLocks noGrp="1"/>
          </p:cNvSpPr>
          <p:nvPr>
            <p:ph idx="1"/>
          </p:nvPr>
        </p:nvSpPr>
        <p:spPr>
          <a:xfrm>
            <a:off x="747510" y="1117287"/>
            <a:ext cx="10515600" cy="4351338"/>
          </a:xfrm>
        </p:spPr>
        <p:txBody>
          <a:bodyPr/>
          <a:lstStyle/>
          <a:p>
            <a:pPr marL="0" indent="0" algn="ctr">
              <a:buNone/>
            </a:pPr>
            <a:r>
              <a:rPr lang="ar-JO" dirty="0" smtClean="0"/>
              <a:t>تبليسي </a:t>
            </a:r>
            <a:r>
              <a:rPr lang="ar-JO" dirty="0"/>
              <a:t>هي مدينة متعددة الثقافات. هي موطن لكثير من عرقيات مختلفة. حوالي 89٪ من السكان من أصل عرقي جورجي، مع أعداد كبيرة من الجماعات العرقية الأخرى مثل الأرمن </a:t>
            </a:r>
            <a:r>
              <a:rPr lang="ar-JO" dirty="0" smtClean="0"/>
              <a:t>والروس</a:t>
            </a:r>
            <a:endParaRPr lang="en-US" dirty="0"/>
          </a:p>
        </p:txBody>
      </p:sp>
      <p:pic>
        <p:nvPicPr>
          <p:cNvPr id="4" name="Picture 3"/>
          <p:cNvPicPr>
            <a:picLocks noChangeAspect="1"/>
          </p:cNvPicPr>
          <p:nvPr/>
        </p:nvPicPr>
        <p:blipFill>
          <a:blip r:embed="rId2"/>
          <a:stretch>
            <a:fillRect/>
          </a:stretch>
        </p:blipFill>
        <p:spPr>
          <a:xfrm>
            <a:off x="2935706" y="2391776"/>
            <a:ext cx="5529262" cy="3964377"/>
          </a:xfrm>
          <a:prstGeom prst="rect">
            <a:avLst/>
          </a:prstGeom>
        </p:spPr>
      </p:pic>
    </p:spTree>
    <p:extLst>
      <p:ext uri="{BB962C8B-B14F-4D97-AF65-F5344CB8AC3E}">
        <p14:creationId xmlns:p14="http://schemas.microsoft.com/office/powerpoint/2010/main" val="1822444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9591"/>
          </a:xfrm>
        </p:spPr>
        <p:txBody>
          <a:bodyPr>
            <a:normAutofit fontScale="90000"/>
          </a:bodyPr>
          <a:lstStyle/>
          <a:p>
            <a:pPr algn="ctr"/>
            <a:r>
              <a:rPr lang="ar-JO" dirty="0" smtClean="0">
                <a:solidFill>
                  <a:srgbClr val="FF0000"/>
                </a:solidFill>
              </a:rPr>
              <a:t>معالم المدينة </a:t>
            </a:r>
            <a:endParaRPr lang="en-US" dirty="0">
              <a:solidFill>
                <a:srgbClr val="FF0000"/>
              </a:solidFill>
            </a:endParaRPr>
          </a:p>
        </p:txBody>
      </p:sp>
      <p:sp>
        <p:nvSpPr>
          <p:cNvPr id="3" name="Content Placeholder 2"/>
          <p:cNvSpPr>
            <a:spLocks noGrp="1"/>
          </p:cNvSpPr>
          <p:nvPr>
            <p:ph idx="1"/>
          </p:nvPr>
        </p:nvSpPr>
        <p:spPr>
          <a:xfrm>
            <a:off x="0" y="1034716"/>
            <a:ext cx="11947358" cy="4351338"/>
          </a:xfrm>
        </p:spPr>
        <p:txBody>
          <a:bodyPr>
            <a:normAutofit/>
          </a:bodyPr>
          <a:lstStyle/>
          <a:p>
            <a:pPr marL="0" indent="0" algn="r" rtl="1">
              <a:buNone/>
            </a:pPr>
            <a:r>
              <a:rPr lang="ar-JO" dirty="0"/>
              <a:t>لتبليسي معالم هامه ومواقع لمشاهده معالم المدينة  ويوجد في تبليسي البرلمان ومباني الحكومة (مستشاريه الدولة) في </a:t>
            </a:r>
            <a:r>
              <a:rPr lang="ar-JO" dirty="0" smtClean="0"/>
              <a:t>جورجيا، و </a:t>
            </a:r>
            <a:r>
              <a:rPr lang="ar-JO" dirty="0"/>
              <a:t>المحكمة العليا لجورجيا. </a:t>
            </a:r>
            <a:endParaRPr lang="ar-JO" dirty="0" smtClean="0"/>
          </a:p>
          <a:p>
            <a:pPr marL="0" indent="0" algn="r" rtl="1">
              <a:buNone/>
            </a:pPr>
            <a:r>
              <a:rPr lang="ar-JO" dirty="0" smtClean="0"/>
              <a:t>وللمدينة </a:t>
            </a:r>
            <a:r>
              <a:rPr lang="ar-JO" dirty="0"/>
              <a:t>معالم ثقافيه هامه مثل المتحف الوطني الجورجي، ومحافظه تبليسي الحكومية، وأوبرا تبليسي، ومسرح </a:t>
            </a:r>
            <a:r>
              <a:rPr lang="ar-JO" dirty="0" smtClean="0"/>
              <a:t>الباليه، </a:t>
            </a:r>
            <a:r>
              <a:rPr lang="ar-JO" dirty="0"/>
              <a:t>والمكتبة العامة الوطنية لبرلمان جورجيا، والمصرف الوطني لجورجيا، وميدان الحرية، وسيرك تبليسي، وجسر السلام والمؤسسات الهامة </a:t>
            </a:r>
            <a:r>
              <a:rPr lang="ar-JO" dirty="0" smtClean="0"/>
              <a:t>الأخرى, و </a:t>
            </a:r>
            <a:r>
              <a:rPr lang="ar-JO" dirty="0"/>
              <a:t>قلعه </a:t>
            </a:r>
            <a:r>
              <a:rPr lang="ar-JO" dirty="0" smtClean="0"/>
              <a:t>ناركالا والكاتدرائية</a:t>
            </a:r>
            <a:endParaRPr lang="en-US" dirty="0"/>
          </a:p>
        </p:txBody>
      </p:sp>
      <p:pic>
        <p:nvPicPr>
          <p:cNvPr id="2050" name="Picture 2" descr="السياحة في تبليسي : افضل الاماكن السياحية في تبليسي جورجيا - رحلات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533" y="3210385"/>
            <a:ext cx="5246604" cy="348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18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hatsApp Video 2023-05-30 at 3.26.43 P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154488" y="0"/>
            <a:ext cx="3881437" cy="6858000"/>
          </a:xfrm>
          <a:prstGeom prst="rect">
            <a:avLst/>
          </a:prstGeom>
        </p:spPr>
      </p:pic>
    </p:spTree>
    <p:extLst>
      <p:ext uri="{BB962C8B-B14F-4D97-AF65-F5344CB8AC3E}">
        <p14:creationId xmlns:p14="http://schemas.microsoft.com/office/powerpoint/2010/main" val="3795496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2858</TotalTime>
  <Words>211</Words>
  <Application>Microsoft Office PowerPoint</Application>
  <PresentationFormat>Widescreen</PresentationFormat>
  <Paragraphs>12</Paragraphs>
  <Slides>7</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 Unicode MS</vt:lpstr>
      <vt:lpstr>Arial</vt:lpstr>
      <vt:lpstr>Calibri</vt:lpstr>
      <vt:lpstr>Calibri Light</vt:lpstr>
      <vt:lpstr>Sylfaen</vt:lpstr>
      <vt:lpstr>Times New Roman</vt:lpstr>
      <vt:lpstr>Office Theme</vt:lpstr>
      <vt:lpstr>جورجيا ( تبليسي )</vt:lpstr>
      <vt:lpstr>تبليسي</vt:lpstr>
      <vt:lpstr>عاصمة جورجيا</vt:lpstr>
      <vt:lpstr>تبليسي</vt:lpstr>
      <vt:lpstr>سكان تبليسي</vt:lpstr>
      <vt:lpstr>معالم المدينة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جورجيا ( تبليسي )</dc:title>
  <dc:creator>LENOVO</dc:creator>
  <cp:lastModifiedBy>LENOVO</cp:lastModifiedBy>
  <cp:revision>15</cp:revision>
  <dcterms:created xsi:type="dcterms:W3CDTF">2023-05-27T17:33:34Z</dcterms:created>
  <dcterms:modified xsi:type="dcterms:W3CDTF">2023-05-30T12:36:49Z</dcterms:modified>
</cp:coreProperties>
</file>