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1F47E-7E25-45F3-A978-69E517452B93}" v="1" dt="2023-05-29T16:52:12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3:50:58.5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072.58398"/>
      <inkml:brushProperty name="anchorY" value="8245.74805"/>
      <inkml:brushProperty name="scaleFactor" value="0.5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7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0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5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85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ar.wikipedia.org/wiki/%D8%A7%D9%84%D8%A5%D9%85%D8%A8%D8%B1%D8%A7%D8%B7%D9%88%D8%B1%D9%8A%D8%A9_%D8%A7%D9%84%D8%B1%D9%88%D9%85%D8%A7%D9%86%D9%8A%D8%A9" TargetMode="External"/><Relationship Id="rId18" Type="http://schemas.openxmlformats.org/officeDocument/2006/relationships/hyperlink" Target="https://ar.wikipedia.org/wiki/%D9%83%D9%88%D9%84%D9%88%D8%B3%D9%8A%D9%88%D9%85#cite_note-20" TargetMode="External"/><Relationship Id="rId26" Type="http://schemas.openxmlformats.org/officeDocument/2006/relationships/hyperlink" Target="https://ar.wikipedia.org/wiki/%D8%B9%D9%85%D8%A7%D8%B1%D8%A9_%D8%B1%D9%88%D9%85%D8%A7%D9%86%D9%8A%D8%A9" TargetMode="External"/><Relationship Id="rId3" Type="http://schemas.openxmlformats.org/officeDocument/2006/relationships/hyperlink" Target="https://ar.wikipedia.org/wiki/%D9%83%D9%88%D9%84%D9%88%D8%B3%D9%8A%D9%88%D9%85#cite_note-13" TargetMode="External"/><Relationship Id="rId21" Type="http://schemas.openxmlformats.org/officeDocument/2006/relationships/hyperlink" Target="https://ar.wikipedia.org/wiki/%D9%83%D9%88%D9%84%D9%88%D8%B3%D9%8A%D9%88%D9%85#cite_note-Roth,_Leland-22" TargetMode="External"/><Relationship Id="rId34" Type="http://schemas.openxmlformats.org/officeDocument/2006/relationships/image" Target="../media/image1.jpg"/><Relationship Id="rId7" Type="http://schemas.openxmlformats.org/officeDocument/2006/relationships/hyperlink" Target="https://ar.wikipedia.org/wiki/%D9%85%D8%B3%D8%B1%D8%AD_%D8%B1%D9%88%D9%85%D8%A7%D9%86%D9%8A" TargetMode="External"/><Relationship Id="rId12" Type="http://schemas.openxmlformats.org/officeDocument/2006/relationships/hyperlink" Target="https://ar.wikipedia.org/wiki/%D9%85%D9%86%D8%AA%D8%AF%D9%89_%D8%B1%D9%88%D9%85%D8%A7%D9%86%D9%8A" TargetMode="External"/><Relationship Id="rId17" Type="http://schemas.openxmlformats.org/officeDocument/2006/relationships/hyperlink" Target="https://ar.wikipedia.org/wiki/%D9%83%D9%88%D9%84%D9%88%D8%B3%D9%8A%D9%88%D9%85#cite_note-bbc.co.uk-19" TargetMode="External"/><Relationship Id="rId25" Type="http://schemas.openxmlformats.org/officeDocument/2006/relationships/hyperlink" Target="https://ar.wikipedia.org/wiki/%D9%83%D9%88%D9%84%D9%88%D8%B3%D9%8A%D9%88%D9%85#cite_note-25" TargetMode="External"/><Relationship Id="rId33" Type="http://schemas.openxmlformats.org/officeDocument/2006/relationships/hyperlink" Target="https://ar.wikipedia.org/wiki/%D8%A7%D9%84%D9%84%D8%BA%D8%A9_%D8%A7%D9%84%D8%B9%D8%B1%D8%A8%D9%8A%D8%A9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s://ar.wikipedia.org/wiki/%D8%AA%D9%8A%D8%AA%D9%88%D8%B3" TargetMode="External"/><Relationship Id="rId20" Type="http://schemas.openxmlformats.org/officeDocument/2006/relationships/hyperlink" Target="https://ar.wikipedia.org/wiki/%D8%AF%D9%88%D9%85%D9%8A%D8%AA%D9%8A%D8%A7%D9%86" TargetMode="External"/><Relationship Id="rId29" Type="http://schemas.openxmlformats.org/officeDocument/2006/relationships/hyperlink" Target="https://ar.wikipedia.org/wiki/%D8%B9%D9%85%D9%84%D8%A7%D9%82_%D8%B1%D9%88%D8%AF%D8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9%83%D9%88%D9%84%D9%88%D8%B3%D9%8A%D9%88%D9%85#cite_note-www.italyguides.it-14" TargetMode="External"/><Relationship Id="rId11" Type="http://schemas.openxmlformats.org/officeDocument/2006/relationships/hyperlink" Target="https://ar.wikipedia.org/wiki/%D9%83%D9%88%D9%84%D9%88%D8%B3%D9%8A%D9%88%D9%85#cite_note-17" TargetMode="External"/><Relationship Id="rId24" Type="http://schemas.openxmlformats.org/officeDocument/2006/relationships/hyperlink" Target="https://ar.wikipedia.org/wiki/%D9%83%D9%88%D9%84%D9%88%D8%B3%D9%8A%D9%88%D9%85#cite_note-24" TargetMode="External"/><Relationship Id="rId32" Type="http://schemas.openxmlformats.org/officeDocument/2006/relationships/hyperlink" Target="https://ar.wikipedia.org/wiki/%D9%83%D9%88%D9%84%D9%88%D8%B3%D9%8A%D9%88%D9%85#cite_note-29" TargetMode="External"/><Relationship Id="rId5" Type="http://schemas.openxmlformats.org/officeDocument/2006/relationships/hyperlink" Target="https://ar.wikipedia.org/wiki/%D8%A7%D9%84%D9%84%D8%BA%D8%A9_%D8%A7%D9%84%D8%A5%D9%8A%D8%B7%D8%A7%D9%84%D9%8A%D8%A9" TargetMode="External"/><Relationship Id="rId15" Type="http://schemas.openxmlformats.org/officeDocument/2006/relationships/hyperlink" Target="https://ar.wikipedia.org/wiki/%D9%83%D9%88%D9%84%D9%88%D8%B3%D9%8A%D9%88%D9%85#cite_note-18" TargetMode="External"/><Relationship Id="rId23" Type="http://schemas.openxmlformats.org/officeDocument/2006/relationships/hyperlink" Target="https://ar.wikipedia.org/wiki/%D9%83%D9%88%D9%84%D9%88%D8%B3%D9%8A%D9%88%D9%85#cite_note-almrsal-23" TargetMode="External"/><Relationship Id="rId28" Type="http://schemas.openxmlformats.org/officeDocument/2006/relationships/hyperlink" Target="https://ar.wikipedia.org/wiki/%D9%83%D9%88%D9%84%D9%88%D8%B3%D9%8A%D9%88%D9%85#cite_note-26" TargetMode="External"/><Relationship Id="rId10" Type="http://schemas.openxmlformats.org/officeDocument/2006/relationships/hyperlink" Target="https://ar.wikipedia.org/wiki/%D9%83%D9%88%D9%84%D9%88%D8%B3%D9%8A%D9%88%D9%85#cite_note-aljadidah-16" TargetMode="External"/><Relationship Id="rId19" Type="http://schemas.openxmlformats.org/officeDocument/2006/relationships/hyperlink" Target="https://ar.wikipedia.org/wiki/%D9%83%D9%88%D9%84%D9%88%D8%B3%D9%8A%D9%88%D9%85#cite_note-21" TargetMode="External"/><Relationship Id="rId31" Type="http://schemas.openxmlformats.org/officeDocument/2006/relationships/hyperlink" Target="https://ar.wikipedia.org/wiki/%D9%83%D9%88%D9%84%D9%88%D8%B3%D9%8A%D9%88%D9%85#cite_note-28" TargetMode="External"/><Relationship Id="rId4" Type="http://schemas.openxmlformats.org/officeDocument/2006/relationships/hyperlink" Target="https://ar.wikipedia.org/wiki/%D8%A7%D9%84%D9%84%D8%BA%D8%A9_%D8%A7%D9%84%D9%84%D8%A7%D8%AA%D9%8A%D9%86%D9%8A%D8%A9" TargetMode="External"/><Relationship Id="rId9" Type="http://schemas.openxmlformats.org/officeDocument/2006/relationships/hyperlink" Target="https://ar.wikipedia.org/wiki/%D9%83%D9%88%D9%84%D9%88%D8%B3%D9%8A%D9%88%D9%85#cite_note-alarab-15" TargetMode="External"/><Relationship Id="rId14" Type="http://schemas.openxmlformats.org/officeDocument/2006/relationships/hyperlink" Target="https://ar.wikipedia.org/wiki/%D9%81%D8%B3%D8%A8%D8%A7%D8%B2%D9%8A%D8%A7%D9%86" TargetMode="External"/><Relationship Id="rId22" Type="http://schemas.openxmlformats.org/officeDocument/2006/relationships/hyperlink" Target="https://ar.wikipedia.org/wiki/%D8%AE%D8%B1%D8%B3%D8%A7%D9%86%D8%A9" TargetMode="External"/><Relationship Id="rId27" Type="http://schemas.openxmlformats.org/officeDocument/2006/relationships/hyperlink" Target="https://ar.wikipedia.org/wiki/%D9%87%D9%86%D8%AF%D8%B3%D8%A9_%D8%B1%D9%88%D9%85%D8%A7%D9%86%D9%8A%D8%A9" TargetMode="External"/><Relationship Id="rId30" Type="http://schemas.openxmlformats.org/officeDocument/2006/relationships/hyperlink" Target="https://ar.wikipedia.org/wiki/%D9%83%D9%88%D9%84%D9%88%D8%B3%D9%8A%D9%88%D9%85#cite_note-voyagesphotosmanu-27" TargetMode="External"/><Relationship Id="rId8" Type="http://schemas.openxmlformats.org/officeDocument/2006/relationships/hyperlink" Target="https://ar.wikipedia.org/wiki/%D8%B1%D9%88%D9%85%D8%A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www.noonpost.com/content/20782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319318AC-488A-EDAD-9CB9-F3A97BE8B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396" r="-1" b="22602"/>
          <a:stretch/>
        </p:blipFill>
        <p:spPr>
          <a:xfrm>
            <a:off x="-283" y="-66960"/>
            <a:ext cx="12191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A3590-FDB7-AAC9-D8E4-0B4498F29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ar-JO" sz="4800" dirty="0">
                <a:solidFill>
                  <a:schemeClr val="tx1"/>
                </a:solidFill>
              </a:rPr>
              <a:t>الكولوسيوم الروماني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FEB95-C2CF-D01C-0C12-D18786161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ar-JO" sz="2000"/>
              <a:t>فراس </a:t>
            </a:r>
            <a:endParaRPr lang="en-US" sz="2000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2F630896-5D45-4680-B7ED-35D28717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2301" y="443732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E131995-E962-4131-8504-6B962D7140A6}" type="slidenum"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35CEA00E-E5CD-4474-BD3C-8C448855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6636" y="540921"/>
            <a:ext cx="49739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7019F006-05F0-4646-AEF9-06E7C834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3229" y="6007878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D13292B-F73A-4847-A627-46DFDD54CDD0}" type="datetime1"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5/29/2023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C56767-F22C-E6D7-E436-5A329445571E}"/>
                  </a:ext>
                </a:extLst>
              </p14:cNvPr>
              <p14:cNvContentPartPr/>
              <p14:nvPr/>
            </p14:nvContentPartPr>
            <p14:xfrm>
              <a:off x="12013532" y="33620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C56767-F22C-E6D7-E436-5A32944557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5532" y="334404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5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835D34E-498A-4A24-B274-284CDC7EA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التقويم">
            <a:extLst>
              <a:ext uri="{FF2B5EF4-FFF2-40B4-BE49-F238E27FC236}">
                <a16:creationId xmlns:a16="http://schemas.microsoft.com/office/drawing/2014/main" id="{69091B73-1307-16EA-5BCA-1D7ADA23D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</a:blip>
          <a:srcRect t="1572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1A097-512F-5731-FD02-6D246B97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ar-JO" dirty="0"/>
              <a:t>الكولوسيوم الروماني</a:t>
            </a:r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3F361C2-A8AA-4EC2-AA31-850CB651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B436-EC99-DAD6-8644-7887EC19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ar-JO" sz="1700" b="1" i="0" dirty="0">
                <a:effectLst/>
                <a:latin typeface="Arial" panose="020B0604020202020204" pitchFamily="34" charset="0"/>
              </a:rPr>
              <a:t>لكولوسيوم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3"/>
              </a:rPr>
              <a:t>[13]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أو </a:t>
            </a:r>
            <a:r>
              <a:rPr lang="ar-JO" sz="1700" b="1" i="0" dirty="0">
                <a:effectLst/>
                <a:latin typeface="Arial" panose="020B0604020202020204" pitchFamily="34" charset="0"/>
              </a:rPr>
              <a:t>الكوليسيوم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أو </a:t>
            </a:r>
            <a:r>
              <a:rPr lang="ar-JO" sz="1700" b="1" i="0" dirty="0">
                <a:effectLst/>
                <a:latin typeface="Arial" panose="020B0604020202020204" pitchFamily="34" charset="0"/>
              </a:rPr>
              <a:t>الكلوسيم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أو ما يسمى </a:t>
            </a:r>
            <a:r>
              <a:rPr lang="ar-JO" sz="1700" b="1" i="0" dirty="0">
                <a:effectLst/>
                <a:latin typeface="Arial" panose="020B0604020202020204" pitchFamily="34" charset="0"/>
              </a:rPr>
              <a:t>المدرج الفلافي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(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4" tooltip="اللغة اللاتينية"/>
              </a:rPr>
              <a:t>باللاتينية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1700" b="0" i="0" dirty="0" err="1">
                <a:effectLst/>
                <a:latin typeface="Arial" panose="020B0604020202020204" pitchFamily="34" charset="0"/>
              </a:rPr>
              <a:t>Ampatrum</a:t>
            </a:r>
            <a:r>
              <a:rPr lang="en-US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700" b="0" i="0" dirty="0" err="1">
                <a:effectLst/>
                <a:latin typeface="Arial" panose="020B0604020202020204" pitchFamily="34" charset="0"/>
              </a:rPr>
              <a:t>Flavium</a:t>
            </a:r>
            <a:r>
              <a:rPr lang="en-US" sz="1700" b="0" i="0" dirty="0">
                <a:effectLst/>
                <a:latin typeface="Arial" panose="020B0604020202020204" pitchFamily="34" charset="0"/>
              </a:rPr>
              <a:t>؛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5" tooltip="اللغة الإيطالية"/>
              </a:rPr>
              <a:t>وبالإيطالية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1700" b="0" i="0" dirty="0" err="1">
                <a:effectLst/>
                <a:latin typeface="Arial" panose="020B0604020202020204" pitchFamily="34" charset="0"/>
              </a:rPr>
              <a:t>Anfiteatro</a:t>
            </a:r>
            <a:r>
              <a:rPr lang="en-US" sz="1700" b="0" i="0" dirty="0">
                <a:effectLst/>
                <a:latin typeface="Arial" panose="020B0604020202020204" pitchFamily="34" charset="0"/>
              </a:rPr>
              <a:t> Flavio 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أو </a:t>
            </a:r>
            <a:r>
              <a:rPr lang="en-US" sz="1700" b="0" i="0" dirty="0">
                <a:effectLst/>
                <a:latin typeface="Arial" panose="020B0604020202020204" pitchFamily="34" charset="0"/>
              </a:rPr>
              <a:t>Colosseo)،</a:t>
            </a:r>
            <a:r>
              <a:rPr lang="en-US" sz="1700" b="0" i="0" u="none" strike="noStrike" baseline="30000" dirty="0">
                <a:effectLst/>
                <a:latin typeface="Arial" panose="020B0604020202020204" pitchFamily="34" charset="0"/>
                <a:hlinkClick r:id="rId6"/>
              </a:rPr>
              <a:t>[14]</a:t>
            </a:r>
            <a:r>
              <a:rPr lang="en-US" sz="1700" b="0" i="0" dirty="0">
                <a:effectLst/>
                <a:latin typeface="Arial" panose="020B0604020202020204" pitchFamily="34" charset="0"/>
              </a:rPr>
              <a:t> 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هو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7" tooltip="مسرح روماني"/>
              </a:rPr>
              <a:t>مدرج روماني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عملاق يقع في وسط مدينة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8" tooltip="روما"/>
              </a:rPr>
              <a:t>روما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،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9"/>
              </a:rPr>
              <a:t>[15]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10"/>
              </a:rPr>
              <a:t>[16]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11"/>
              </a:rPr>
              <a:t>[17]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تم تشييده إلى شرق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12" tooltip="منتدى روماني"/>
              </a:rPr>
              <a:t>المنتدى الروماني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، ويرجع تاريخ بنائه إلى عهد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13" tooltip="الإمبراطورية الرومانية"/>
              </a:rPr>
              <a:t>الإمبراطورية الرومانية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في القرن الأول فيما بين عامي 70 و72 بعد الميلاد تحت حكم الإمبراطور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14" tooltip="فسبازيان"/>
              </a:rPr>
              <a:t>فلافيو فسبازيان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،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15"/>
              </a:rPr>
              <a:t>[18]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وتم الانتهاء منه بشكل أساسي عام 80 في عهد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16" tooltip="تيتوس"/>
              </a:rPr>
              <a:t>تيتوس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،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17"/>
              </a:rPr>
              <a:t>[19]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18"/>
              </a:rPr>
              <a:t>[20]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19"/>
              </a:rPr>
              <a:t>[21]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إلا أنه قد أضيفت له بعض التعديلات في عهد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20" tooltip="دوميتيان"/>
              </a:rPr>
              <a:t>دوميتيان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.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21"/>
              </a:rPr>
              <a:t>[22]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تم بناء المدرج الأكبر في العالم من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22" tooltip="خرسانة"/>
              </a:rPr>
              <a:t>الخرسانة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والحجارة،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23"/>
              </a:rPr>
              <a:t>[23]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24"/>
              </a:rPr>
              <a:t>[24]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25"/>
              </a:rPr>
              <a:t>[25]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ويعد المدرج بمثابة العمل الأكبر الذي شيدته الإمبراطورية الرومانية، حيث يعتبر واحدًا من أعظم الأعمال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26" tooltip="عمارة رومانية"/>
              </a:rPr>
              <a:t>المعمارية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27" tooltip="هندسة رومانية"/>
              </a:rPr>
              <a:t>والهندسية الرومانية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.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9"/>
              </a:rPr>
              <a:t>[15]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وطُبعت صورة الكولوسيوم على قطعة الخمس سنتات من النسخة الإيطالية.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23"/>
              </a:rPr>
              <a:t>[23]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28"/>
              </a:rPr>
              <a:t>[26]</a:t>
            </a:r>
            <a:endParaRPr lang="ar-JO" sz="17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ar-JO" sz="1700" b="0" i="0" dirty="0">
                <a:effectLst/>
                <a:latin typeface="Arial" panose="020B0604020202020204" pitchFamily="34" charset="0"/>
              </a:rPr>
              <a:t>سمي الكولوسيوم بالمدرج الفلافي تكريمًا لسلالة الأباطرة الفلافية التي أنشئت هذا المدرج، وأطلق عليه فيما بعد اسم الكولوسيوم نسبة إلى تمثال نيرون الضخم الذي كان يقع بجانبه، والمسمى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4" tooltip="اللغة اللاتينية"/>
              </a:rPr>
              <a:t>باللاتينية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«كولوسوس» (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4" tooltip="اللغة اللاتينية"/>
              </a:rPr>
              <a:t>باللاتينية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: </a:t>
            </a:r>
            <a:r>
              <a:rPr lang="en-US" sz="1700" b="0" i="0" dirty="0">
                <a:effectLst/>
                <a:latin typeface="Arial" panose="020B0604020202020204" pitchFamily="34" charset="0"/>
              </a:rPr>
              <a:t>Colossus) 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تيمنًا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29" tooltip="عملاق رودس"/>
              </a:rPr>
              <a:t>بعملاق رودس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.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30"/>
              </a:rPr>
              <a:t>[27]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31"/>
              </a:rPr>
              <a:t>[28]</a:t>
            </a:r>
            <a:r>
              <a:rPr lang="ar-JO" sz="1700" b="0" i="0" u="none" strike="noStrike" baseline="30000" dirty="0">
                <a:effectLst/>
                <a:latin typeface="Arial" panose="020B0604020202020204" pitchFamily="34" charset="0"/>
                <a:hlinkClick r:id="rId32"/>
              </a:rPr>
              <a:t>[29]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انتقلت هذه التسمية من اللاتينية إلى مختلف اللغات الأوروبية خلال العصور الوسطى، ومنها وصلت </a:t>
            </a:r>
            <a:r>
              <a:rPr lang="ar-JO" sz="1700" b="0" i="0" u="none" strike="noStrike" dirty="0">
                <a:effectLst/>
                <a:latin typeface="Arial" panose="020B0604020202020204" pitchFamily="34" charset="0"/>
                <a:hlinkClick r:id="rId33" tooltip="اللغة العربية"/>
              </a:rPr>
              <a:t>اللغة العربية</a:t>
            </a:r>
            <a:r>
              <a:rPr lang="ar-JO" sz="1700" b="0" i="0" dirty="0">
                <a:effectLst/>
                <a:latin typeface="Arial" panose="020B0604020202020204" pitchFamily="34" charset="0"/>
              </a:rPr>
              <a:t> خلال فترة الأخذ والنقل عن المؤلفات والكتب الغربية أواخر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0928A74C-7F50-4F37-A11F-A02F9C35D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170837-E949-4116-A014-1727EF9B0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6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04795E-5771-4ECC-A3CB-F844D81DF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E3E624-51F9-4A79-8CEB-B975AAF9F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F26AAC-C0AE-4FB9-AA40-3F7856364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10F69C-596C-D6B3-F366-EBE4DAFA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ar-JO" sz="3600" dirty="0"/>
              <a:t>صور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7C6D17-777C-41C8-9F27-4C276B764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FC34DE-5707-45E6-9A05-893EBB0F0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F9C957-B3DB-43B2-A574-D93B8C518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picture containing building, outdoor, ruins, ancient history&#10;&#10;Description automatically generated">
            <a:extLst>
              <a:ext uri="{FF2B5EF4-FFF2-40B4-BE49-F238E27FC236}">
                <a16:creationId xmlns:a16="http://schemas.microsoft.com/office/drawing/2014/main" id="{87F987A3-741C-13C0-A139-2AA20834E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311" r="16174"/>
          <a:stretch/>
        </p:blipFill>
        <p:spPr>
          <a:xfrm>
            <a:off x="4628931" y="1116345"/>
            <a:ext cx="3059596" cy="3866172"/>
          </a:xfrm>
          <a:prstGeom prst="rect">
            <a:avLst/>
          </a:prstGeom>
        </p:spPr>
      </p:pic>
      <p:pic>
        <p:nvPicPr>
          <p:cNvPr id="8" name="Content Placeholder 7" descr="A picture containing building, sky, stadium, cloud&#10;&#10;Description automatically generated">
            <a:extLst>
              <a:ext uri="{FF2B5EF4-FFF2-40B4-BE49-F238E27FC236}">
                <a16:creationId xmlns:a16="http://schemas.microsoft.com/office/drawing/2014/main" id="{A5D3C6DC-0A10-5970-F1E3-DE67E9D51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489" b="202"/>
          <a:stretch/>
        </p:blipFill>
        <p:spPr>
          <a:xfrm>
            <a:off x="7847626" y="1116345"/>
            <a:ext cx="3059596" cy="1850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9161F-352D-B940-BD8E-26F419F051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58" b="1"/>
          <a:stretch/>
        </p:blipFill>
        <p:spPr>
          <a:xfrm>
            <a:off x="7847627" y="3131727"/>
            <a:ext cx="3059595" cy="1850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1AC468-6E5E-A89F-D12B-9561A3BEDDC2}"/>
              </a:ext>
            </a:extLst>
          </p:cNvPr>
          <p:cNvSpPr txBox="1"/>
          <p:nvPr/>
        </p:nvSpPr>
        <p:spPr>
          <a:xfrm>
            <a:off x="9388026" y="6870700"/>
            <a:ext cx="28039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noonpost.com/content/2078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F1EEB-34B1-65C8-3B74-A6524DF5D0E6}"/>
              </a:ext>
            </a:extLst>
          </p:cNvPr>
          <p:cNvSpPr txBox="1"/>
          <p:nvPr/>
        </p:nvSpPr>
        <p:spPr>
          <a:xfrm>
            <a:off x="6571353" y="6870700"/>
            <a:ext cx="28039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noonpost.com/content/2078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وجه ساعة اليد">
            <a:extLst>
              <a:ext uri="{FF2B5EF4-FFF2-40B4-BE49-F238E27FC236}">
                <a16:creationId xmlns:a16="http://schemas.microsoft.com/office/drawing/2014/main" id="{2261299F-7F4E-DD8F-DF00-139CDB011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28" r="-1" b="1489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52BCCC-C6B7-6A02-EC16-ADA3E72F3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30300" y="1193800"/>
            <a:ext cx="3192463" cy="469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anose="020B0604020202020204" pitchFamily="34" charset="0"/>
              </a:rPr>
              <a:t>متى يفتح ويغلق ؟؟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2" name="Straight Connector 3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272EA0FF-EDB4-D410-DFAB-CF74D96DB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76636" y="1193800"/>
            <a:ext cx="6085091" cy="469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7457" rIns="0" bIns="-17457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ar-SA" altLang="en-US" b="0" i="0" u="none" strike="noStrike" cap="none" normalizeH="0" baseline="0">
                <a:ln>
                  <a:noFill/>
                </a:ln>
                <a:effectLst/>
                <a:latin typeface="inherit"/>
                <a:cs typeface="Arial" panose="020B0604020202020204" pitchFamily="34" charset="0"/>
              </a:rPr>
              <a:t>يغلق الكولوسيوم في الساعة 4:30 مساءً كل يوم ويفتح في 9:00 صباحًا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400C-83B3-D952-F9E4-CEBBABE2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8"/>
            <a:ext cx="2823919" cy="1959037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1C0E7-EA94-CB6A-5717-24E118214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448294"/>
            <a:ext cx="2823919" cy="169355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7F3A7D-1232-4BDE-ACB6-F7CDEF06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C09455-A53B-4264-85C6-E119FCA7F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4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446D1B-DF15-4E6B-A24E-4148357B9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D9643-4BC8-486D-8267-3577C8F08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174" y="977099"/>
            <a:ext cx="6620836" cy="4137268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F2B33391-2F2C-46A0-813D-0D07153F4EC5">
            <a:hlinkClick r:id="" action="ppaction://media"/>
            <a:extLst>
              <a:ext uri="{FF2B5EF4-FFF2-40B4-BE49-F238E27FC236}">
                <a16:creationId xmlns:a16="http://schemas.microsoft.com/office/drawing/2014/main" id="{1B0728EA-55AD-77FB-4F14-7C32EC3C59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8374" y="1243092"/>
            <a:ext cx="6282919" cy="36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</TotalTime>
  <Words>281</Words>
  <Application>Microsoft Office PowerPoint</Application>
  <PresentationFormat>Widescreen</PresentationFormat>
  <Paragraphs>13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inherit</vt:lpstr>
      <vt:lpstr>Rockwell</vt:lpstr>
      <vt:lpstr>Gallery</vt:lpstr>
      <vt:lpstr>الكولوسيوم الروماني</vt:lpstr>
      <vt:lpstr>الكولوسيوم الروماني</vt:lpstr>
      <vt:lpstr>صور</vt:lpstr>
      <vt:lpstr>متى يفتح ويغلق ؟؟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الكولوسيوم الروماني</dc:title>
  <dc:creator>mohammad Qasem</dc:creator>
  <cp:lastModifiedBy>mohammad Qasem</cp:lastModifiedBy>
  <cp:revision>2</cp:revision>
  <dcterms:created xsi:type="dcterms:W3CDTF">2023-05-29T13:37:01Z</dcterms:created>
  <dcterms:modified xsi:type="dcterms:W3CDTF">2023-05-29T16:57:29Z</dcterms:modified>
</cp:coreProperties>
</file>