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6F35E1-6DA7-4347-A896-90522D962EA8}" type="datetimeFigureOut">
              <a:rPr lang="en-US" smtClean="0"/>
              <a:t>5/30/23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010B3-7A26-4A5B-BC89-677928415957}" type="slidenum">
              <a:rPr lang="en-US" smtClean="0"/>
              <a:t>‹#›</a:t>
            </a:fld>
            <a:endParaRPr lang="en-US"/>
          </a:p>
        </p:txBody>
      </p:sp>
    </p:spTree>
    <p:extLst>
      <p:ext uri="{BB962C8B-B14F-4D97-AF65-F5344CB8AC3E}">
        <p14:creationId xmlns:p14="http://schemas.microsoft.com/office/powerpoint/2010/main" val="415468112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6F35E1-6DA7-4347-A896-90522D962EA8}" type="datetimeFigureOut">
              <a:rPr lang="en-US" smtClean="0"/>
              <a:t>5/30/23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010B3-7A26-4A5B-BC89-677928415957}" type="slidenum">
              <a:rPr lang="en-US" smtClean="0"/>
              <a:t>‹#›</a:t>
            </a:fld>
            <a:endParaRPr lang="en-US"/>
          </a:p>
        </p:txBody>
      </p:sp>
    </p:spTree>
    <p:extLst>
      <p:ext uri="{BB962C8B-B14F-4D97-AF65-F5344CB8AC3E}">
        <p14:creationId xmlns:p14="http://schemas.microsoft.com/office/powerpoint/2010/main" val="1516250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6F35E1-6DA7-4347-A896-90522D962EA8}" type="datetimeFigureOut">
              <a:rPr lang="en-US" smtClean="0"/>
              <a:t>5/30/23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010B3-7A26-4A5B-BC89-677928415957}" type="slidenum">
              <a:rPr lang="en-US" smtClean="0"/>
              <a:t>‹#›</a:t>
            </a:fld>
            <a:endParaRPr lang="en-US"/>
          </a:p>
        </p:txBody>
      </p:sp>
    </p:spTree>
    <p:extLst>
      <p:ext uri="{BB962C8B-B14F-4D97-AF65-F5344CB8AC3E}">
        <p14:creationId xmlns:p14="http://schemas.microsoft.com/office/powerpoint/2010/main" val="54871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6F35E1-6DA7-4347-A896-90522D962EA8}" type="datetimeFigureOut">
              <a:rPr lang="en-US" smtClean="0"/>
              <a:t>5/30/23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010B3-7A26-4A5B-BC89-677928415957}" type="slidenum">
              <a:rPr lang="en-US" smtClean="0"/>
              <a:t>‹#›</a:t>
            </a:fld>
            <a:endParaRPr lang="en-US"/>
          </a:p>
        </p:txBody>
      </p:sp>
    </p:spTree>
    <p:extLst>
      <p:ext uri="{BB962C8B-B14F-4D97-AF65-F5344CB8AC3E}">
        <p14:creationId xmlns:p14="http://schemas.microsoft.com/office/powerpoint/2010/main" val="325475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6F35E1-6DA7-4347-A896-90522D962EA8}" type="datetimeFigureOut">
              <a:rPr lang="en-US" smtClean="0"/>
              <a:t>5/30/23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010B3-7A26-4A5B-BC89-677928415957}" type="slidenum">
              <a:rPr lang="en-US" smtClean="0"/>
              <a:t>‹#›</a:t>
            </a:fld>
            <a:endParaRPr lang="en-US"/>
          </a:p>
        </p:txBody>
      </p:sp>
    </p:spTree>
    <p:extLst>
      <p:ext uri="{BB962C8B-B14F-4D97-AF65-F5344CB8AC3E}">
        <p14:creationId xmlns:p14="http://schemas.microsoft.com/office/powerpoint/2010/main" val="3468599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6F35E1-6DA7-4347-A896-90522D962EA8}" type="datetimeFigureOut">
              <a:rPr lang="en-US" smtClean="0"/>
              <a:t>5/30/23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E010B3-7A26-4A5B-BC89-677928415957}" type="slidenum">
              <a:rPr lang="en-US" smtClean="0"/>
              <a:t>‹#›</a:t>
            </a:fld>
            <a:endParaRPr lang="en-US"/>
          </a:p>
        </p:txBody>
      </p:sp>
    </p:spTree>
    <p:extLst>
      <p:ext uri="{BB962C8B-B14F-4D97-AF65-F5344CB8AC3E}">
        <p14:creationId xmlns:p14="http://schemas.microsoft.com/office/powerpoint/2010/main" val="389151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6F35E1-6DA7-4347-A896-90522D962EA8}" type="datetimeFigureOut">
              <a:rPr lang="en-US" smtClean="0"/>
              <a:t>5/30/23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E010B3-7A26-4A5B-BC89-677928415957}" type="slidenum">
              <a:rPr lang="en-US" smtClean="0"/>
              <a:t>‹#›</a:t>
            </a:fld>
            <a:endParaRPr lang="en-US"/>
          </a:p>
        </p:txBody>
      </p:sp>
    </p:spTree>
    <p:extLst>
      <p:ext uri="{BB962C8B-B14F-4D97-AF65-F5344CB8AC3E}">
        <p14:creationId xmlns:p14="http://schemas.microsoft.com/office/powerpoint/2010/main" val="515485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6F35E1-6DA7-4347-A896-90522D962EA8}" type="datetimeFigureOut">
              <a:rPr lang="en-US" smtClean="0"/>
              <a:t>5/30/23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E010B3-7A26-4A5B-BC89-677928415957}" type="slidenum">
              <a:rPr lang="en-US" smtClean="0"/>
              <a:t>‹#›</a:t>
            </a:fld>
            <a:endParaRPr lang="en-US"/>
          </a:p>
        </p:txBody>
      </p:sp>
    </p:spTree>
    <p:extLst>
      <p:ext uri="{BB962C8B-B14F-4D97-AF65-F5344CB8AC3E}">
        <p14:creationId xmlns:p14="http://schemas.microsoft.com/office/powerpoint/2010/main" val="1406659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6F35E1-6DA7-4347-A896-90522D962EA8}" type="datetimeFigureOut">
              <a:rPr lang="en-US" smtClean="0"/>
              <a:t>5/30/23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E010B3-7A26-4A5B-BC89-677928415957}" type="slidenum">
              <a:rPr lang="en-US" smtClean="0"/>
              <a:t>‹#›</a:t>
            </a:fld>
            <a:endParaRPr lang="en-US"/>
          </a:p>
        </p:txBody>
      </p:sp>
    </p:spTree>
    <p:extLst>
      <p:ext uri="{BB962C8B-B14F-4D97-AF65-F5344CB8AC3E}">
        <p14:creationId xmlns:p14="http://schemas.microsoft.com/office/powerpoint/2010/main" val="888343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6F35E1-6DA7-4347-A896-90522D962EA8}" type="datetimeFigureOut">
              <a:rPr lang="en-US" smtClean="0"/>
              <a:t>5/30/23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E010B3-7A26-4A5B-BC89-677928415957}" type="slidenum">
              <a:rPr lang="en-US" smtClean="0"/>
              <a:t>‹#›</a:t>
            </a:fld>
            <a:endParaRPr lang="en-US"/>
          </a:p>
        </p:txBody>
      </p:sp>
    </p:spTree>
    <p:extLst>
      <p:ext uri="{BB962C8B-B14F-4D97-AF65-F5344CB8AC3E}">
        <p14:creationId xmlns:p14="http://schemas.microsoft.com/office/powerpoint/2010/main" val="2946766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6F35E1-6DA7-4347-A896-90522D962EA8}" type="datetimeFigureOut">
              <a:rPr lang="en-US" smtClean="0"/>
              <a:t>5/30/23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E010B3-7A26-4A5B-BC89-677928415957}" type="slidenum">
              <a:rPr lang="en-US" smtClean="0"/>
              <a:t>‹#›</a:t>
            </a:fld>
            <a:endParaRPr lang="en-US"/>
          </a:p>
        </p:txBody>
      </p:sp>
    </p:spTree>
    <p:extLst>
      <p:ext uri="{BB962C8B-B14F-4D97-AF65-F5344CB8AC3E}">
        <p14:creationId xmlns:p14="http://schemas.microsoft.com/office/powerpoint/2010/main" val="3033774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27000">
              <a:srgbClr val="FEE7F2"/>
            </a:gs>
            <a:gs pos="100000">
              <a:srgbClr val="FAC77D"/>
            </a:gs>
            <a:gs pos="100000">
              <a:srgbClr val="FBA97D"/>
            </a:gs>
            <a:gs pos="100000">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F35E1-6DA7-4347-A896-90522D962EA8}" type="datetimeFigureOut">
              <a:rPr lang="en-US" smtClean="0"/>
              <a:t>5/30/23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E010B3-7A26-4A5B-BC89-677928415957}" type="slidenum">
              <a:rPr lang="en-US" smtClean="0"/>
              <a:t>‹#›</a:t>
            </a:fld>
            <a:endParaRPr lang="en-US"/>
          </a:p>
        </p:txBody>
      </p:sp>
      <p:cxnSp>
        <p:nvCxnSpPr>
          <p:cNvPr id="8" name="Straight Connector 7"/>
          <p:cNvCxnSpPr/>
          <p:nvPr userDrawn="1"/>
        </p:nvCxnSpPr>
        <p:spPr>
          <a:xfrm>
            <a:off x="0" y="1524000"/>
            <a:ext cx="90678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96200" y="0"/>
            <a:ext cx="1289050" cy="1162050"/>
          </a:xfrm>
          <a:prstGeom prst="ellipse">
            <a:avLst/>
          </a:prstGeom>
          <a:ln>
            <a:noFill/>
          </a:ln>
          <a:effectLst>
            <a:softEdge rad="112500"/>
          </a:effectLst>
        </p:spPr>
      </p:pic>
    </p:spTree>
    <p:extLst>
      <p:ext uri="{BB962C8B-B14F-4D97-AF65-F5344CB8AC3E}">
        <p14:creationId xmlns:p14="http://schemas.microsoft.com/office/powerpoint/2010/main" val="2251367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smtClean="0"/>
              <a:t>البتراء</a:t>
            </a:r>
            <a:r>
              <a:rPr lang="en-US" dirty="0" smtClean="0"/>
              <a:t> </a:t>
            </a:r>
            <a:endParaRPr lang="en-US" dirty="0"/>
          </a:p>
        </p:txBody>
      </p:sp>
      <p:sp>
        <p:nvSpPr>
          <p:cNvPr id="3" name="Subtitle 2"/>
          <p:cNvSpPr>
            <a:spLocks noGrp="1"/>
          </p:cNvSpPr>
          <p:nvPr>
            <p:ph type="subTitle" idx="1"/>
          </p:nvPr>
        </p:nvSpPr>
        <p:spPr/>
        <p:txBody>
          <a:bodyPr/>
          <a:lstStyle/>
          <a:p>
            <a:r>
              <a:rPr lang="ar-JO" dirty="0" smtClean="0"/>
              <a:t>عمل: نتاليا سابا</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990600"/>
            <a:ext cx="2590800" cy="16002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9400" y="3810000"/>
            <a:ext cx="1651000" cy="2298700"/>
          </a:xfrm>
          <a:prstGeom prst="rect">
            <a:avLst/>
          </a:prstGeom>
        </p:spPr>
      </p:pic>
    </p:spTree>
    <p:extLst>
      <p:ext uri="{BB962C8B-B14F-4D97-AF65-F5344CB8AC3E}">
        <p14:creationId xmlns:p14="http://schemas.microsoft.com/office/powerpoint/2010/main" val="1171800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1000"/>
                                        <p:tgtEl>
                                          <p:spTgt spid="4"/>
                                        </p:tgtEl>
                                      </p:cBhvr>
                                    </p:animEffect>
                                  </p:childTnLst>
                                </p:cTn>
                              </p:par>
                              <p:par>
                                <p:cTn id="8" presetID="32" presetClass="emph" presetSubtype="0" fill="hold" nodeType="withEffect">
                                  <p:stCondLst>
                                    <p:cond delay="0"/>
                                  </p:stCondLst>
                                  <p:childTnLst>
                                    <p:animRot by="120000">
                                      <p:cBhvr>
                                        <p:cTn id="9" dur="150" fill="hold">
                                          <p:stCondLst>
                                            <p:cond delay="0"/>
                                          </p:stCondLst>
                                        </p:cTn>
                                        <p:tgtEl>
                                          <p:spTgt spid="5"/>
                                        </p:tgtEl>
                                        <p:attrNameLst>
                                          <p:attrName>r</p:attrName>
                                        </p:attrNameLst>
                                      </p:cBhvr>
                                    </p:animRot>
                                    <p:animRot by="-240000">
                                      <p:cBhvr>
                                        <p:cTn id="10" dur="300" fill="hold">
                                          <p:stCondLst>
                                            <p:cond delay="300"/>
                                          </p:stCondLst>
                                        </p:cTn>
                                        <p:tgtEl>
                                          <p:spTgt spid="5"/>
                                        </p:tgtEl>
                                        <p:attrNameLst>
                                          <p:attrName>r</p:attrName>
                                        </p:attrNameLst>
                                      </p:cBhvr>
                                    </p:animRot>
                                    <p:animRot by="240000">
                                      <p:cBhvr>
                                        <p:cTn id="11" dur="300" fill="hold">
                                          <p:stCondLst>
                                            <p:cond delay="600"/>
                                          </p:stCondLst>
                                        </p:cTn>
                                        <p:tgtEl>
                                          <p:spTgt spid="5"/>
                                        </p:tgtEl>
                                        <p:attrNameLst>
                                          <p:attrName>r</p:attrName>
                                        </p:attrNameLst>
                                      </p:cBhvr>
                                    </p:animRot>
                                    <p:animRot by="-240000">
                                      <p:cBhvr>
                                        <p:cTn id="12" dur="300" fill="hold">
                                          <p:stCondLst>
                                            <p:cond delay="900"/>
                                          </p:stCondLst>
                                        </p:cTn>
                                        <p:tgtEl>
                                          <p:spTgt spid="5"/>
                                        </p:tgtEl>
                                        <p:attrNameLst>
                                          <p:attrName>r</p:attrName>
                                        </p:attrNameLst>
                                      </p:cBhvr>
                                    </p:animRot>
                                    <p:animRot by="120000">
                                      <p:cBhvr>
                                        <p:cTn id="13" dur="300" fill="hold">
                                          <p:stCondLst>
                                            <p:cond delay="1200"/>
                                          </p:stCondLst>
                                        </p:cTn>
                                        <p:tgtEl>
                                          <p:spTgt spid="5"/>
                                        </p:tgtEl>
                                        <p:attrNameLst>
                                          <p:attrName>r</p:attrName>
                                        </p:attrNameLst>
                                      </p:cBhvr>
                                    </p:animRot>
                                  </p:childTnLst>
                                </p:cTn>
                              </p:par>
                              <p:par>
                                <p:cTn id="14" presetID="22" presetClass="entr" presetSubtype="4"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down)">
                                      <p:cBhvr>
                                        <p:cTn id="16" dur="1500"/>
                                        <p:tgtEl>
                                          <p:spTgt spid="2"/>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circle(in)">
                                      <p:cBhvr>
                                        <p:cTn id="19"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 عن البتراء</a:t>
            </a:r>
            <a:endParaRPr lang="en-US" dirty="0"/>
          </a:p>
        </p:txBody>
      </p:sp>
      <p:sp>
        <p:nvSpPr>
          <p:cNvPr id="3" name="Content Placeholder 2"/>
          <p:cNvSpPr>
            <a:spLocks noGrp="1"/>
          </p:cNvSpPr>
          <p:nvPr>
            <p:ph idx="1"/>
          </p:nvPr>
        </p:nvSpPr>
        <p:spPr/>
        <p:txBody>
          <a:bodyPr>
            <a:normAutofit fontScale="92500" lnSpcReduction="10000"/>
          </a:bodyPr>
          <a:lstStyle/>
          <a:p>
            <a:pPr algn="r" rtl="1"/>
            <a:r>
              <a:rPr lang="ar-JO" dirty="0"/>
              <a:t>تعتبر مدينة البترا عاصمة العرب الأنباط من أشهر المواقع الأثرية في العالم وأهم مواقع الجذب السياحي في </a:t>
            </a:r>
            <a:r>
              <a:rPr lang="ar-JO" dirty="0" smtClean="0"/>
              <a:t>الأردن.</a:t>
            </a:r>
          </a:p>
          <a:p>
            <a:pPr marL="0" indent="0" algn="r" rtl="1">
              <a:buNone/>
            </a:pPr>
            <a:endParaRPr lang="ar-JO" dirty="0" smtClean="0"/>
          </a:p>
          <a:p>
            <a:pPr marL="0" indent="0" algn="r" rtl="1">
              <a:buNone/>
            </a:pPr>
            <a:endParaRPr lang="ar-JO" dirty="0" smtClean="0"/>
          </a:p>
          <a:p>
            <a:pPr marL="0" indent="0" algn="r" rtl="1">
              <a:buNone/>
            </a:pPr>
            <a:endParaRPr lang="ar-JO" dirty="0" smtClean="0"/>
          </a:p>
          <a:p>
            <a:pPr marL="0" indent="0" algn="r" rtl="1">
              <a:buNone/>
            </a:pPr>
            <a:endParaRPr lang="ar-JO" dirty="0" smtClean="0"/>
          </a:p>
          <a:p>
            <a:pPr marL="0" indent="0" algn="r" rtl="1">
              <a:buNone/>
            </a:pPr>
            <a:endParaRPr lang="ar-JO" dirty="0" smtClean="0"/>
          </a:p>
          <a:p>
            <a:pPr algn="r" rtl="1"/>
            <a:r>
              <a:rPr lang="ar-JO" dirty="0" smtClean="0"/>
              <a:t>قام العرب الأنباط بنحتها من الصخر منذ أكثر من 2000 عام وهي تعد إحدى عجائب الدنيا السبع الجديدة.</a:t>
            </a:r>
          </a:p>
          <a:p>
            <a:pPr algn="r" rtl="1"/>
            <a:endParaRPr lang="ar-JO" dirty="0"/>
          </a:p>
          <a:p>
            <a:pPr marL="0" indent="0" algn="r" rtl="1">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600" y="2667000"/>
            <a:ext cx="5715000" cy="2133600"/>
          </a:xfrm>
          <a:prstGeom prst="rect">
            <a:avLst/>
          </a:prstGeom>
        </p:spPr>
      </p:pic>
    </p:spTree>
    <p:extLst>
      <p:ext uri="{BB962C8B-B14F-4D97-AF65-F5344CB8AC3E}">
        <p14:creationId xmlns:p14="http://schemas.microsoft.com/office/powerpoint/2010/main" val="10779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1000"/>
                                        <p:tgtEl>
                                          <p:spTgt spid="3">
                                            <p:txEl>
                                              <p:pRg st="6" end="6"/>
                                            </p:txEl>
                                          </p:spTgt>
                                        </p:tgtEl>
                                      </p:cBhvr>
                                    </p:animEffect>
                                    <p:anim calcmode="lin" valueType="num">
                                      <p:cBhvr>
                                        <p:cTn id="1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18" fill="hold">
                            <p:stCondLst>
                              <p:cond delay="1000"/>
                            </p:stCondLst>
                            <p:childTnLst>
                              <p:par>
                                <p:cTn id="19" presetID="26" presetClass="entr" presetSubtype="0"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7">
                                          <p:stCondLst>
                                            <p:cond delay="0"/>
                                          </p:stCondLst>
                                        </p:cTn>
                                        <p:tgtEl>
                                          <p:spTgt spid="4"/>
                                        </p:tgtEl>
                                      </p:cBhvr>
                                    </p:animEffect>
                                    <p:anim calcmode="lin" valueType="num">
                                      <p:cBhvr>
                                        <p:cTn id="22" dur="1594"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3" dur="581"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4" dur="581" tmFilter="0, 0; 0.125,0.2665; 0.25,0.4; 0.375,0.465; 0.5,0.5;  0.625,0.535; 0.75,0.6; 0.875,0.7335; 1,1">
                                          <p:stCondLst>
                                            <p:cond delay="581"/>
                                          </p:stCondLst>
                                        </p:cTn>
                                        <p:tgtEl>
                                          <p:spTgt spid="4"/>
                                        </p:tgtEl>
                                        <p:attrNameLst>
                                          <p:attrName>ppt_y</p:attrName>
                                        </p:attrNameLst>
                                      </p:cBhvr>
                                      <p:tavLst>
                                        <p:tav tm="0" fmla="#ppt_y-sin(pi*$)/9">
                                          <p:val>
                                            <p:fltVal val="0"/>
                                          </p:val>
                                        </p:tav>
                                        <p:tav tm="100000">
                                          <p:val>
                                            <p:fltVal val="1"/>
                                          </p:val>
                                        </p:tav>
                                      </p:tavLst>
                                    </p:anim>
                                    <p:anim calcmode="lin" valueType="num">
                                      <p:cBhvr>
                                        <p:cTn id="25" dur="290" tmFilter="0, 0; 0.125,0.2665; 0.25,0.4; 0.375,0.465; 0.5,0.5;  0.625,0.535; 0.75,0.6; 0.875,0.7335; 1,1">
                                          <p:stCondLst>
                                            <p:cond delay="1159"/>
                                          </p:stCondLst>
                                        </p:cTn>
                                        <p:tgtEl>
                                          <p:spTgt spid="4"/>
                                        </p:tgtEl>
                                        <p:attrNameLst>
                                          <p:attrName>ppt_y</p:attrName>
                                        </p:attrNameLst>
                                      </p:cBhvr>
                                      <p:tavLst>
                                        <p:tav tm="0" fmla="#ppt_y-sin(pi*$)/27">
                                          <p:val>
                                            <p:fltVal val="0"/>
                                          </p:val>
                                        </p:tav>
                                        <p:tav tm="100000">
                                          <p:val>
                                            <p:fltVal val="1"/>
                                          </p:val>
                                        </p:tav>
                                      </p:tavLst>
                                    </p:anim>
                                    <p:anim calcmode="lin" valueType="num">
                                      <p:cBhvr>
                                        <p:cTn id="26" dur="144" tmFilter="0, 0; 0.125,0.2665; 0.25,0.4; 0.375,0.465; 0.5,0.5;  0.625,0.535; 0.75,0.6; 0.875,0.7335; 1,1">
                                          <p:stCondLst>
                                            <p:cond delay="1449"/>
                                          </p:stCondLst>
                                        </p:cTn>
                                        <p:tgtEl>
                                          <p:spTgt spid="4"/>
                                        </p:tgtEl>
                                        <p:attrNameLst>
                                          <p:attrName>ppt_y</p:attrName>
                                        </p:attrNameLst>
                                      </p:cBhvr>
                                      <p:tavLst>
                                        <p:tav tm="0" fmla="#ppt_y-sin(pi*$)/81">
                                          <p:val>
                                            <p:fltVal val="0"/>
                                          </p:val>
                                        </p:tav>
                                        <p:tav tm="100000">
                                          <p:val>
                                            <p:fltVal val="1"/>
                                          </p:val>
                                        </p:tav>
                                      </p:tavLst>
                                    </p:anim>
                                    <p:animScale>
                                      <p:cBhvr>
                                        <p:cTn id="27" dur="23">
                                          <p:stCondLst>
                                            <p:cond delay="569"/>
                                          </p:stCondLst>
                                        </p:cTn>
                                        <p:tgtEl>
                                          <p:spTgt spid="4"/>
                                        </p:tgtEl>
                                      </p:cBhvr>
                                      <p:to x="100000" y="60000"/>
                                    </p:animScale>
                                    <p:animScale>
                                      <p:cBhvr>
                                        <p:cTn id="28" dur="145" decel="50000">
                                          <p:stCondLst>
                                            <p:cond delay="592"/>
                                          </p:stCondLst>
                                        </p:cTn>
                                        <p:tgtEl>
                                          <p:spTgt spid="4"/>
                                        </p:tgtEl>
                                      </p:cBhvr>
                                      <p:to x="100000" y="100000"/>
                                    </p:animScale>
                                    <p:animScale>
                                      <p:cBhvr>
                                        <p:cTn id="29" dur="23">
                                          <p:stCondLst>
                                            <p:cond delay="1148"/>
                                          </p:stCondLst>
                                        </p:cTn>
                                        <p:tgtEl>
                                          <p:spTgt spid="4"/>
                                        </p:tgtEl>
                                      </p:cBhvr>
                                      <p:to x="100000" y="80000"/>
                                    </p:animScale>
                                    <p:animScale>
                                      <p:cBhvr>
                                        <p:cTn id="30" dur="145" decel="50000">
                                          <p:stCondLst>
                                            <p:cond delay="1171"/>
                                          </p:stCondLst>
                                        </p:cTn>
                                        <p:tgtEl>
                                          <p:spTgt spid="4"/>
                                        </p:tgtEl>
                                      </p:cBhvr>
                                      <p:to x="100000" y="100000"/>
                                    </p:animScale>
                                    <p:animScale>
                                      <p:cBhvr>
                                        <p:cTn id="31" dur="23">
                                          <p:stCondLst>
                                            <p:cond delay="1437"/>
                                          </p:stCondLst>
                                        </p:cTn>
                                        <p:tgtEl>
                                          <p:spTgt spid="4"/>
                                        </p:tgtEl>
                                      </p:cBhvr>
                                      <p:to x="100000" y="90000"/>
                                    </p:animScale>
                                    <p:animScale>
                                      <p:cBhvr>
                                        <p:cTn id="32" dur="145" decel="50000">
                                          <p:stCondLst>
                                            <p:cond delay="1459"/>
                                          </p:stCondLst>
                                        </p:cTn>
                                        <p:tgtEl>
                                          <p:spTgt spid="4"/>
                                        </p:tgtEl>
                                      </p:cBhvr>
                                      <p:to x="100000" y="100000"/>
                                    </p:animScale>
                                    <p:animScale>
                                      <p:cBhvr>
                                        <p:cTn id="33" dur="23">
                                          <p:stCondLst>
                                            <p:cond delay="1582"/>
                                          </p:stCondLst>
                                        </p:cTn>
                                        <p:tgtEl>
                                          <p:spTgt spid="4"/>
                                        </p:tgtEl>
                                      </p:cBhvr>
                                      <p:to x="100000" y="95000"/>
                                    </p:animScale>
                                    <p:animScale>
                                      <p:cBhvr>
                                        <p:cTn id="34" dur="145" decel="50000">
                                          <p:stCondLst>
                                            <p:cond delay="1605"/>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نبذة عن تاريخ البتراء</a:t>
            </a:r>
            <a:endParaRPr lang="en-US" dirty="0"/>
          </a:p>
        </p:txBody>
      </p:sp>
      <p:sp>
        <p:nvSpPr>
          <p:cNvPr id="3" name="Content Placeholder 2"/>
          <p:cNvSpPr>
            <a:spLocks noGrp="1"/>
          </p:cNvSpPr>
          <p:nvPr>
            <p:ph idx="1"/>
          </p:nvPr>
        </p:nvSpPr>
        <p:spPr/>
        <p:txBody>
          <a:bodyPr>
            <a:normAutofit/>
          </a:bodyPr>
          <a:lstStyle/>
          <a:p>
            <a:pPr algn="r" rtl="1"/>
            <a:r>
              <a:rPr lang="ar-JO" dirty="0" smtClean="0"/>
              <a:t>استوطنها البشر بين العام 1200 والعام 539 قبل الميلاد و ضُمّت المدينة إلى أملاك الرومان في العام 106م.</a:t>
            </a:r>
          </a:p>
          <a:p>
            <a:pPr algn="r" rtl="1"/>
            <a:r>
              <a:rPr lang="ar-JO" dirty="0" smtClean="0"/>
              <a:t>تعرّضت إلى زلزالٍ في العام 746م والعام 748م أدى إلى إفراغها من السكان.</a:t>
            </a:r>
          </a:p>
          <a:p>
            <a:pPr algn="r" rtl="1"/>
            <a:r>
              <a:rPr lang="ar-JO" dirty="0" smtClean="0"/>
              <a:t> خلال الفترة العثمانيةّ بقيت المدينة في سبات وفي العام 1812م أعيد اكتشافها من جديد.</a:t>
            </a:r>
          </a:p>
          <a:p>
            <a:pPr marL="0" indent="0" algn="r" rtl="1">
              <a:buNone/>
            </a:pPr>
            <a:endParaRPr lang="ar-JO"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4495800"/>
            <a:ext cx="3352800" cy="1828800"/>
          </a:xfrm>
          <a:prstGeom prst="ellipse">
            <a:avLst/>
          </a:prstGeom>
          <a:ln>
            <a:noFill/>
          </a:ln>
          <a:effectLst>
            <a:softEdge rad="112500"/>
          </a:effectLst>
        </p:spPr>
      </p:pic>
    </p:spTree>
    <p:extLst>
      <p:ext uri="{BB962C8B-B14F-4D97-AF65-F5344CB8AC3E}">
        <p14:creationId xmlns:p14="http://schemas.microsoft.com/office/powerpoint/2010/main" val="2609368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5" presetClass="entr" presetSubtype="0"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500"/>
                                        <p:tgtEl>
                                          <p:spTgt spid="4"/>
                                        </p:tgtEl>
                                      </p:cBhvr>
                                    </p:animEffect>
                                    <p:anim calcmode="lin" valueType="num">
                                      <p:cBhvr>
                                        <p:cTn id="27" dur="1500" fill="hold"/>
                                        <p:tgtEl>
                                          <p:spTgt spid="4"/>
                                        </p:tgtEl>
                                        <p:attrNameLst>
                                          <p:attrName>ppt_w</p:attrName>
                                        </p:attrNameLst>
                                      </p:cBhvr>
                                      <p:tavLst>
                                        <p:tav tm="0" fmla="#ppt_w*sin(2.5*pi*$)">
                                          <p:val>
                                            <p:fltVal val="0"/>
                                          </p:val>
                                        </p:tav>
                                        <p:tav tm="100000">
                                          <p:val>
                                            <p:fltVal val="1"/>
                                          </p:val>
                                        </p:tav>
                                      </p:tavLst>
                                    </p:anim>
                                    <p:anim calcmode="lin" valueType="num">
                                      <p:cBhvr>
                                        <p:cTn id="28" dur="1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جغرافية البتراء</a:t>
            </a:r>
            <a:endParaRPr lang="en-US" dirty="0"/>
          </a:p>
        </p:txBody>
      </p:sp>
      <p:sp>
        <p:nvSpPr>
          <p:cNvPr id="3" name="Content Placeholder 2"/>
          <p:cNvSpPr>
            <a:spLocks noGrp="1"/>
          </p:cNvSpPr>
          <p:nvPr>
            <p:ph idx="1"/>
          </p:nvPr>
        </p:nvSpPr>
        <p:spPr/>
        <p:txBody>
          <a:bodyPr>
            <a:normAutofit fontScale="92500"/>
          </a:bodyPr>
          <a:lstStyle/>
          <a:p>
            <a:pPr algn="r" rtl="1"/>
            <a:r>
              <a:rPr lang="ar-JO" dirty="0" smtClean="0"/>
              <a:t>تقع مدينة البتراء النبطيّة على بُعد 260كم جنوب العاصمة الأردنيّة عمّان وعلى بُعد 133كم شمال مدينة العقبة وهيَ بذلك تحتلُّ موقعاً استراتيجيّاً للتجارة القديمة؛ لكونها واقعة على طريق الجنوب، والشمال المُؤدّي من مصر، وشبه الجزيرة العربيّة إلى مدينة دمشق.</a:t>
            </a:r>
          </a:p>
          <a:p>
            <a:pPr algn="r" rtl="1"/>
            <a:r>
              <a:rPr lang="ar-JO" dirty="0" smtClean="0"/>
              <a:t> وقد امتدّت المدينة قديماً إلى مناطق كبيرة بحيث شملت مناطق شرق الأردنّ ومناطق من جنوب بلاد الشام ومن شبه جزيرة سيناء والمناطق الشماليّة الغربيّة لشبه الجزيرة العربيّة كما امتدّت إلى جنوب سوريا لتحتلّ أجزاء من منطقة حوران.</a:t>
            </a:r>
          </a:p>
          <a:p>
            <a:pPr marL="0" indent="0" algn="r" rtl="1">
              <a:buNone/>
            </a:pPr>
            <a:endParaRPr lang="ar-JO"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381000"/>
            <a:ext cx="1600199" cy="1003032"/>
          </a:xfrm>
          <a:prstGeom prst="rect">
            <a:avLst/>
          </a:prstGeom>
        </p:spPr>
      </p:pic>
    </p:spTree>
    <p:extLst>
      <p:ext uri="{BB962C8B-B14F-4D97-AF65-F5344CB8AC3E}">
        <p14:creationId xmlns:p14="http://schemas.microsoft.com/office/powerpoint/2010/main" val="1209003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8" fill="hold">
                            <p:stCondLst>
                              <p:cond delay="1000"/>
                            </p:stCondLst>
                            <p:childTnLst>
                              <p:par>
                                <p:cTn id="19" presetID="31" presetClass="entr" presetSubtype="0"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250" fill="hold"/>
                                        <p:tgtEl>
                                          <p:spTgt spid="4"/>
                                        </p:tgtEl>
                                        <p:attrNameLst>
                                          <p:attrName>ppt_w</p:attrName>
                                        </p:attrNameLst>
                                      </p:cBhvr>
                                      <p:tavLst>
                                        <p:tav tm="0">
                                          <p:val>
                                            <p:fltVal val="0"/>
                                          </p:val>
                                        </p:tav>
                                        <p:tav tm="100000">
                                          <p:val>
                                            <p:strVal val="#ppt_w"/>
                                          </p:val>
                                        </p:tav>
                                      </p:tavLst>
                                    </p:anim>
                                    <p:anim calcmode="lin" valueType="num">
                                      <p:cBhvr>
                                        <p:cTn id="22" dur="1250" fill="hold"/>
                                        <p:tgtEl>
                                          <p:spTgt spid="4"/>
                                        </p:tgtEl>
                                        <p:attrNameLst>
                                          <p:attrName>ppt_h</p:attrName>
                                        </p:attrNameLst>
                                      </p:cBhvr>
                                      <p:tavLst>
                                        <p:tav tm="0">
                                          <p:val>
                                            <p:fltVal val="0"/>
                                          </p:val>
                                        </p:tav>
                                        <p:tav tm="100000">
                                          <p:val>
                                            <p:strVal val="#ppt_h"/>
                                          </p:val>
                                        </p:tav>
                                      </p:tavLst>
                                    </p:anim>
                                    <p:anim calcmode="lin" valueType="num">
                                      <p:cBhvr>
                                        <p:cTn id="23" dur="1250" fill="hold"/>
                                        <p:tgtEl>
                                          <p:spTgt spid="4"/>
                                        </p:tgtEl>
                                        <p:attrNameLst>
                                          <p:attrName>style.rotation</p:attrName>
                                        </p:attrNameLst>
                                      </p:cBhvr>
                                      <p:tavLst>
                                        <p:tav tm="0">
                                          <p:val>
                                            <p:fltVal val="90"/>
                                          </p:val>
                                        </p:tav>
                                        <p:tav tm="100000">
                                          <p:val>
                                            <p:fltVal val="0"/>
                                          </p:val>
                                        </p:tav>
                                      </p:tavLst>
                                    </p:anim>
                                    <p:animEffect transition="in" filter="fade">
                                      <p:cBhvr>
                                        <p:cTn id="24"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الأهمية </a:t>
            </a:r>
            <a:r>
              <a:rPr lang="ar-JO" dirty="0"/>
              <a:t>ا</a:t>
            </a:r>
            <a:r>
              <a:rPr lang="ar-SA" dirty="0"/>
              <a:t>لاقتصادية ل</a:t>
            </a:r>
            <a:r>
              <a:rPr lang="ar-JO" dirty="0"/>
              <a:t>البتراء</a:t>
            </a:r>
            <a:endParaRPr lang="en-US" dirty="0"/>
          </a:p>
        </p:txBody>
      </p:sp>
      <p:sp>
        <p:nvSpPr>
          <p:cNvPr id="3" name="Content Placeholder 2"/>
          <p:cNvSpPr>
            <a:spLocks noGrp="1"/>
          </p:cNvSpPr>
          <p:nvPr>
            <p:ph idx="1"/>
          </p:nvPr>
        </p:nvSpPr>
        <p:spPr/>
        <p:txBody>
          <a:bodyPr>
            <a:normAutofit/>
          </a:bodyPr>
          <a:lstStyle/>
          <a:p>
            <a:pPr algn="r" rtl="1"/>
            <a:r>
              <a:rPr lang="ar-JO" dirty="0" smtClean="0"/>
              <a:t>اعتمد اقتصاد مدينة البتراء على معدن النحاس الذي شكّل عصب الحياة الاقتصاديّة فيها، وصناعة الفخار وقطاع التجارة حيث كانت محطةً لاستراحة القوافل التجارية وقطاع الزراعة الجافّة أمّا اليوم فيعتمد اقتصادها على القطاع السياحيّ حيث تعتبر من أهمّ المواقع السياحيّة الجاذبة للسيّاح.</a:t>
            </a:r>
          </a:p>
          <a:p>
            <a:pPr marL="0" indent="0" algn="r" rtl="1">
              <a:buNone/>
            </a:pPr>
            <a:endParaRPr lang="ar-JO"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247" y="4445134"/>
            <a:ext cx="2209800" cy="142226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4937125"/>
            <a:ext cx="1981200" cy="159385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7400" y="4411088"/>
            <a:ext cx="2514600" cy="1733550"/>
          </a:xfrm>
          <a:prstGeom prst="rect">
            <a:avLst/>
          </a:prstGeom>
        </p:spPr>
      </p:pic>
    </p:spTree>
    <p:extLst>
      <p:ext uri="{BB962C8B-B14F-4D97-AF65-F5344CB8AC3E}">
        <p14:creationId xmlns:p14="http://schemas.microsoft.com/office/powerpoint/2010/main" val="62687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750" fill="hold"/>
                                        <p:tgtEl>
                                          <p:spTgt spid="4"/>
                                        </p:tgtEl>
                                        <p:attrNameLst>
                                          <p:attrName>ppt_w</p:attrName>
                                        </p:attrNameLst>
                                      </p:cBhvr>
                                      <p:tavLst>
                                        <p:tav tm="0">
                                          <p:val>
                                            <p:fltVal val="0"/>
                                          </p:val>
                                        </p:tav>
                                        <p:tav tm="100000">
                                          <p:val>
                                            <p:strVal val="#ppt_w"/>
                                          </p:val>
                                        </p:tav>
                                      </p:tavLst>
                                    </p:anim>
                                    <p:anim calcmode="lin" valueType="num">
                                      <p:cBhvr>
                                        <p:cTn id="17" dur="750" fill="hold"/>
                                        <p:tgtEl>
                                          <p:spTgt spid="4"/>
                                        </p:tgtEl>
                                        <p:attrNameLst>
                                          <p:attrName>ppt_h</p:attrName>
                                        </p:attrNameLst>
                                      </p:cBhvr>
                                      <p:tavLst>
                                        <p:tav tm="0">
                                          <p:val>
                                            <p:fltVal val="0"/>
                                          </p:val>
                                        </p:tav>
                                        <p:tav tm="100000">
                                          <p:val>
                                            <p:strVal val="#ppt_h"/>
                                          </p:val>
                                        </p:tav>
                                      </p:tavLst>
                                    </p:anim>
                                    <p:animEffect transition="in" filter="fade">
                                      <p:cBhvr>
                                        <p:cTn id="18" dur="750"/>
                                        <p:tgtEl>
                                          <p:spTgt spid="4"/>
                                        </p:tgtEl>
                                      </p:cBhvr>
                                    </p:animEffect>
                                  </p:childTnLst>
                                </p:cTn>
                              </p:par>
                            </p:childTnLst>
                          </p:cTn>
                        </p:par>
                        <p:par>
                          <p:cTn id="19" fill="hold">
                            <p:stCondLst>
                              <p:cond delay="1750"/>
                            </p:stCondLst>
                            <p:childTnLst>
                              <p:par>
                                <p:cTn id="20" presetID="53" presetClass="entr" presetSubtype="16"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750" fill="hold"/>
                                        <p:tgtEl>
                                          <p:spTgt spid="6"/>
                                        </p:tgtEl>
                                        <p:attrNameLst>
                                          <p:attrName>ppt_w</p:attrName>
                                        </p:attrNameLst>
                                      </p:cBhvr>
                                      <p:tavLst>
                                        <p:tav tm="0">
                                          <p:val>
                                            <p:fltVal val="0"/>
                                          </p:val>
                                        </p:tav>
                                        <p:tav tm="100000">
                                          <p:val>
                                            <p:strVal val="#ppt_w"/>
                                          </p:val>
                                        </p:tav>
                                      </p:tavLst>
                                    </p:anim>
                                    <p:anim calcmode="lin" valueType="num">
                                      <p:cBhvr>
                                        <p:cTn id="23" dur="750" fill="hold"/>
                                        <p:tgtEl>
                                          <p:spTgt spid="6"/>
                                        </p:tgtEl>
                                        <p:attrNameLst>
                                          <p:attrName>ppt_h</p:attrName>
                                        </p:attrNameLst>
                                      </p:cBhvr>
                                      <p:tavLst>
                                        <p:tav tm="0">
                                          <p:val>
                                            <p:fltVal val="0"/>
                                          </p:val>
                                        </p:tav>
                                        <p:tav tm="100000">
                                          <p:val>
                                            <p:strVal val="#ppt_h"/>
                                          </p:val>
                                        </p:tav>
                                      </p:tavLst>
                                    </p:anim>
                                    <p:animEffect transition="in" filter="fade">
                                      <p:cBhvr>
                                        <p:cTn id="24" dur="750"/>
                                        <p:tgtEl>
                                          <p:spTgt spid="6"/>
                                        </p:tgtEl>
                                      </p:cBhvr>
                                    </p:animEffect>
                                  </p:childTnLst>
                                </p:cTn>
                              </p:par>
                              <p:par>
                                <p:cTn id="25" presetID="14" presetClass="entr" presetSubtype="1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randombar(horizontal)">
                                      <p:cBhvr>
                                        <p:cTn id="27"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n-US" dirty="0"/>
          </a:p>
        </p:txBody>
      </p:sp>
    </p:spTree>
    <p:extLst>
      <p:ext uri="{BB962C8B-B14F-4D97-AF65-F5344CB8AC3E}">
        <p14:creationId xmlns:p14="http://schemas.microsoft.com/office/powerpoint/2010/main" val="252498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231</Words>
  <Application>Microsoft Office PowerPoint</Application>
  <PresentationFormat>On-screen Show (4:3)</PresentationFormat>
  <Paragraphs>19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البتراء </vt:lpstr>
      <vt:lpstr> عن البتراء</vt:lpstr>
      <vt:lpstr>نبذة عن تاريخ البتراء</vt:lpstr>
      <vt:lpstr>جغرافية البتراء</vt:lpstr>
      <vt:lpstr>الأهمية الاقتصادية لالبتراء</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البتراء</dc:title>
  <dc:creator>Tia</dc:creator>
  <cp:lastModifiedBy>Tia</cp:lastModifiedBy>
  <cp:revision>5</cp:revision>
  <dcterms:created xsi:type="dcterms:W3CDTF">2023-05-26T19:37:13Z</dcterms:created>
  <dcterms:modified xsi:type="dcterms:W3CDTF">2023-05-30T11:00:04Z</dcterms:modified>
</cp:coreProperties>
</file>